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2.xml" ContentType="application/vnd.openxmlformats-officedocument.drawingml.chart+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48"/>
  </p:notesMasterIdLst>
  <p:sldIdLst>
    <p:sldId id="285" r:id="rId5"/>
    <p:sldId id="492" r:id="rId6"/>
    <p:sldId id="395" r:id="rId7"/>
    <p:sldId id="396" r:id="rId8"/>
    <p:sldId id="558" r:id="rId9"/>
    <p:sldId id="480" r:id="rId10"/>
    <p:sldId id="559" r:id="rId11"/>
    <p:sldId id="542" r:id="rId12"/>
    <p:sldId id="482" r:id="rId13"/>
    <p:sldId id="556" r:id="rId14"/>
    <p:sldId id="557" r:id="rId15"/>
    <p:sldId id="422" r:id="rId16"/>
    <p:sldId id="430" r:id="rId17"/>
    <p:sldId id="517" r:id="rId18"/>
    <p:sldId id="518" r:id="rId19"/>
    <p:sldId id="299" r:id="rId20"/>
    <p:sldId id="553" r:id="rId21"/>
    <p:sldId id="555" r:id="rId22"/>
    <p:sldId id="567" r:id="rId23"/>
    <p:sldId id="300" r:id="rId24"/>
    <p:sldId id="301" r:id="rId25"/>
    <p:sldId id="302" r:id="rId26"/>
    <p:sldId id="303" r:id="rId27"/>
    <p:sldId id="304" r:id="rId28"/>
    <p:sldId id="554" r:id="rId29"/>
    <p:sldId id="415" r:id="rId30"/>
    <p:sldId id="509" r:id="rId31"/>
    <p:sldId id="560" r:id="rId32"/>
    <p:sldId id="561" r:id="rId33"/>
    <p:sldId id="563" r:id="rId34"/>
    <p:sldId id="564" r:id="rId35"/>
    <p:sldId id="546" r:id="rId36"/>
    <p:sldId id="511" r:id="rId37"/>
    <p:sldId id="547" r:id="rId38"/>
    <p:sldId id="510" r:id="rId39"/>
    <p:sldId id="562" r:id="rId40"/>
    <p:sldId id="417" r:id="rId41"/>
    <p:sldId id="568" r:id="rId42"/>
    <p:sldId id="261" r:id="rId43"/>
    <p:sldId id="368" r:id="rId44"/>
    <p:sldId id="371" r:id="rId45"/>
    <p:sldId id="267" r:id="rId46"/>
    <p:sldId id="392" r:id="rId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0292E57B-4B02-7949-8E2A-9DBDD9D44A27}">
          <p14:sldIdLst/>
        </p14:section>
        <p14:section name="Introduction" id="{FE79D1C6-3788-3440-80AD-37F0E0385E79}">
          <p14:sldIdLst>
            <p14:sldId id="285"/>
          </p14:sldIdLst>
        </p14:section>
        <p14:section name="Redshift" id="{167B6EE6-847E-B744-B48C-6F131D49B476}">
          <p14:sldIdLst>
            <p14:sldId id="492"/>
            <p14:sldId id="395"/>
            <p14:sldId id="396"/>
            <p14:sldId id="558"/>
            <p14:sldId id="480"/>
            <p14:sldId id="559"/>
            <p14:sldId id="542"/>
            <p14:sldId id="482"/>
            <p14:sldId id="556"/>
            <p14:sldId id="557"/>
            <p14:sldId id="422"/>
            <p14:sldId id="430"/>
            <p14:sldId id="517"/>
            <p14:sldId id="518"/>
          </p14:sldIdLst>
        </p14:section>
        <p14:section name="Redshift Best Practices" id="{93A4052B-5D39-E946-9610-663DE36908FA}">
          <p14:sldIdLst>
            <p14:sldId id="299"/>
            <p14:sldId id="553"/>
            <p14:sldId id="555"/>
            <p14:sldId id="567"/>
            <p14:sldId id="300"/>
            <p14:sldId id="301"/>
            <p14:sldId id="302"/>
            <p14:sldId id="303"/>
            <p14:sldId id="304"/>
            <p14:sldId id="554"/>
          </p14:sldIdLst>
        </p14:section>
        <p14:section name="Lab - Redshift" id="{716AD6C0-AE5C-B548-8E54-DF4905FA3D98}">
          <p14:sldIdLst>
            <p14:sldId id="415"/>
          </p14:sldIdLst>
        </p14:section>
        <p14:section name="Redshift Spectrum" id="{956E03DF-8FA2-CC42-8D71-179A22E1EFF4}">
          <p14:sldIdLst>
            <p14:sldId id="509"/>
            <p14:sldId id="560"/>
            <p14:sldId id="561"/>
            <p14:sldId id="563"/>
            <p14:sldId id="564"/>
            <p14:sldId id="546"/>
          </p14:sldIdLst>
        </p14:section>
        <p14:section name="Redshift Integration" id="{61C63090-3052-3542-BA62-1EFA8C67EE6F}">
          <p14:sldIdLst>
            <p14:sldId id="511"/>
            <p14:sldId id="547"/>
            <p14:sldId id="510"/>
          </p14:sldIdLst>
        </p14:section>
        <p14:section name="Quiz" id="{347E19E8-5A33-6F49-B167-A8B4B2BD0856}">
          <p14:sldIdLst>
            <p14:sldId id="562"/>
          </p14:sldIdLst>
        </p14:section>
        <p14:section name="Lab - Spectrum" id="{07120BEA-9F75-4D46-8B81-CC23428DEF0D}">
          <p14:sldIdLst>
            <p14:sldId id="417"/>
          </p14:sldIdLst>
        </p14:section>
        <p14:section name="Athena" id="{092BB079-0CB2-1A47-BADF-B6EA2038C495}">
          <p14:sldIdLst>
            <p14:sldId id="568"/>
            <p14:sldId id="261"/>
            <p14:sldId id="368"/>
            <p14:sldId id="371"/>
            <p14:sldId id="267"/>
            <p14:sldId id="392"/>
          </p14:sldIdLst>
        </p14:section>
        <p14:section name="QuickSight and BI tools" id="{63525660-5EE7-9F42-8F68-0E26ABE77061}">
          <p14:sldIdLst/>
        </p14:section>
        <p14:section name="Final" id="{EB74FDAD-B395-7142-AA55-21E150F16713}">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Priscila Croxall" initials="PC" lastIdx="20" clrIdx="2">
    <p:extLst>
      <p:ext uri="{19B8F6BF-5375-455C-9EA6-DF929625EA0E}">
        <p15:presenceInfo xmlns:p15="http://schemas.microsoft.com/office/powerpoint/2012/main" userId="S-1-5-21-383413107-1061881802-891584314-159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E2735"/>
    <a:srgbClr val="414042"/>
    <a:srgbClr val="F2F4F4"/>
    <a:srgbClr val="595A5D"/>
    <a:srgbClr val="DCDCDC"/>
    <a:srgbClr val="4F81BD"/>
    <a:srgbClr val="0C9B2E"/>
    <a:srgbClr val="FFFAD0"/>
    <a:srgbClr val="FFF8AE"/>
    <a:srgbClr val="FCB6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55" autoAdjust="0"/>
    <p:restoredTop sz="80692" autoAdjust="0"/>
  </p:normalViewPr>
  <p:slideViewPr>
    <p:cSldViewPr snapToGrid="0" showGuides="1">
      <p:cViewPr varScale="1">
        <p:scale>
          <a:sx n="137" d="100"/>
          <a:sy n="137" d="100"/>
        </p:scale>
        <p:origin x="728" y="17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497377891116187"/>
          <c:y val="9.2273063491679519E-2"/>
          <c:w val="0.81480585794264848"/>
          <c:h val="0.80210809283068929"/>
        </c:manualLayout>
      </c:layout>
      <c:areaChart>
        <c:grouping val="standard"/>
        <c:varyColors val="0"/>
        <c:ser>
          <c:idx val="0"/>
          <c:order val="0"/>
          <c:spPr>
            <a:solidFill>
              <a:srgbClr val="F8F8F8"/>
            </a:solidFill>
            <a:ln>
              <a:solidFill>
                <a:schemeClr val="bg1">
                  <a:lumMod val="85000"/>
                </a:schemeClr>
              </a:solidFill>
            </a:ln>
            <a:effectLst/>
          </c:spPr>
          <c:cat>
            <c:numRef>
              <c:f>Sheet1!$A$2:$A$7</c:f>
              <c:numCache>
                <c:formatCode>General</c:formatCode>
                <c:ptCount val="6"/>
              </c:numCache>
            </c:numRef>
          </c:cat>
          <c:val>
            <c:numRef>
              <c:f>Sheet1!$B$2:$B$7</c:f>
              <c:numCache>
                <c:formatCode>General</c:formatCode>
                <c:ptCount val="6"/>
                <c:pt idx="0">
                  <c:v>100</c:v>
                </c:pt>
                <c:pt idx="1">
                  <c:v>200</c:v>
                </c:pt>
                <c:pt idx="2">
                  <c:v>500</c:v>
                </c:pt>
                <c:pt idx="3">
                  <c:v>1015</c:v>
                </c:pt>
                <c:pt idx="4">
                  <c:v>3000</c:v>
                </c:pt>
                <c:pt idx="5">
                  <c:v>6500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Value</c:v>
                      </c:pt>
                    </c:strCache>
                  </c:strRef>
                </c15:tx>
              </c15:filteredSeriesTitle>
            </c:ext>
            <c:ext xmlns:c16="http://schemas.microsoft.com/office/drawing/2014/chart" uri="{C3380CC4-5D6E-409C-BE32-E72D297353CC}">
              <c16:uniqueId val="{00000000-8C4A-47BF-9E37-C2EDA47C78C0}"/>
            </c:ext>
          </c:extLst>
        </c:ser>
        <c:dLbls>
          <c:showLegendKey val="0"/>
          <c:showVal val="0"/>
          <c:showCatName val="0"/>
          <c:showSerName val="0"/>
          <c:showPercent val="0"/>
          <c:showBubbleSize val="0"/>
        </c:dLbls>
        <c:axId val="212403920"/>
        <c:axId val="147011144"/>
      </c:areaChart>
      <c:catAx>
        <c:axId val="212403920"/>
        <c:scaling>
          <c:orientation val="minMax"/>
        </c:scaling>
        <c:delete val="1"/>
        <c:axPos val="b"/>
        <c:numFmt formatCode="@" sourceLinked="0"/>
        <c:majorTickMark val="out"/>
        <c:minorTickMark val="none"/>
        <c:tickLblPos val="nextTo"/>
        <c:crossAx val="147011144"/>
        <c:crosses val="autoZero"/>
        <c:auto val="1"/>
        <c:lblAlgn val="ctr"/>
        <c:lblOffset val="100"/>
        <c:noMultiLvlLbl val="0"/>
      </c:catAx>
      <c:valAx>
        <c:axId val="147011144"/>
        <c:scaling>
          <c:orientation val="minMax"/>
          <c:min val="0"/>
        </c:scaling>
        <c:delete val="1"/>
        <c:axPos val="l"/>
        <c:numFmt formatCode="General" sourceLinked="1"/>
        <c:majorTickMark val="out"/>
        <c:minorTickMark val="none"/>
        <c:tickLblPos val="nextTo"/>
        <c:crossAx val="212403920"/>
        <c:crosses val="autoZero"/>
        <c:crossBetween val="midCat"/>
        <c:majorUnit val="500"/>
      </c:valAx>
      <c:spPr>
        <a:noFill/>
        <a:ln w="25400">
          <a:noFill/>
        </a:ln>
        <a:effectLst/>
      </c:spPr>
    </c:plotArea>
    <c:plotVisOnly val="1"/>
    <c:dispBlanksAs val="zero"/>
    <c:showDLblsOverMax val="0"/>
  </c:chart>
  <c:spPr>
    <a:noFill/>
    <a:ln>
      <a:noFill/>
    </a:ln>
    <a:effectLst/>
  </c:spPr>
  <c:txPr>
    <a:bodyPr/>
    <a:lstStyle/>
    <a:p>
      <a:pPr>
        <a:defRPr sz="2800">
          <a:solidFill>
            <a:schemeClr val="bg1"/>
          </a:solidFill>
          <a:latin typeface="+mj-lt"/>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6.7721031810608137E-2"/>
          <c:y val="0"/>
          <c:w val="0.93227896818939171"/>
          <c:h val="0.84335205405927094"/>
        </c:manualLayout>
      </c:layout>
      <c:lineChart>
        <c:grouping val="standard"/>
        <c:varyColors val="0"/>
        <c:ser>
          <c:idx val="0"/>
          <c:order val="0"/>
          <c:tx>
            <c:strRef>
              <c:f>Sheet1!$B$1</c:f>
              <c:strCache>
                <c:ptCount val="1"/>
                <c:pt idx="0">
                  <c:v>  All Data</c:v>
                </c:pt>
              </c:strCache>
            </c:strRef>
          </c:tx>
          <c:spPr>
            <a:ln w="25400" cmpd="sng">
              <a:solidFill>
                <a:schemeClr val="accent2"/>
              </a:solidFill>
            </a:ln>
          </c:spPr>
          <c:marker>
            <c:symbol val="none"/>
          </c:marker>
          <c:cat>
            <c:numRef>
              <c:f>Sheet1!$A$2:$A$5</c:f>
              <c:numCache>
                <c:formatCode>General</c:formatCode>
                <c:ptCount val="4"/>
                <c:pt idx="0">
                  <c:v>1990</c:v>
                </c:pt>
                <c:pt idx="1">
                  <c:v>2000</c:v>
                </c:pt>
                <c:pt idx="2">
                  <c:v>2010</c:v>
                </c:pt>
                <c:pt idx="3">
                  <c:v>2020</c:v>
                </c:pt>
              </c:numCache>
            </c:numRef>
          </c:cat>
          <c:val>
            <c:numRef>
              <c:f>Sheet1!$B$2:$B$5</c:f>
              <c:numCache>
                <c:formatCode>General</c:formatCode>
                <c:ptCount val="4"/>
                <c:pt idx="0">
                  <c:v>1</c:v>
                </c:pt>
                <c:pt idx="1">
                  <c:v>2</c:v>
                </c:pt>
                <c:pt idx="2">
                  <c:v>4</c:v>
                </c:pt>
                <c:pt idx="3">
                  <c:v>8</c:v>
                </c:pt>
              </c:numCache>
            </c:numRef>
          </c:val>
          <c:smooth val="0"/>
          <c:extLst>
            <c:ext xmlns:c16="http://schemas.microsoft.com/office/drawing/2014/chart" uri="{C3380CC4-5D6E-409C-BE32-E72D297353CC}">
              <c16:uniqueId val="{00000000-CD4A-46D7-A831-7C3201AE6F81}"/>
            </c:ext>
          </c:extLst>
        </c:ser>
        <c:ser>
          <c:idx val="1"/>
          <c:order val="1"/>
          <c:tx>
            <c:strRef>
              <c:f>Sheet1!$C$1</c:f>
              <c:strCache>
                <c:ptCount val="1"/>
                <c:pt idx="0">
                  <c:v>  Analyzed Data</c:v>
                </c:pt>
              </c:strCache>
            </c:strRef>
          </c:tx>
          <c:spPr>
            <a:ln w="25400" cmpd="sng">
              <a:solidFill>
                <a:schemeClr val="accent1"/>
              </a:solidFill>
            </a:ln>
          </c:spPr>
          <c:marker>
            <c:symbol val="none"/>
          </c:marker>
          <c:cat>
            <c:numRef>
              <c:f>Sheet1!$A$2:$A$5</c:f>
              <c:numCache>
                <c:formatCode>General</c:formatCode>
                <c:ptCount val="4"/>
                <c:pt idx="0">
                  <c:v>1990</c:v>
                </c:pt>
                <c:pt idx="1">
                  <c:v>2000</c:v>
                </c:pt>
                <c:pt idx="2">
                  <c:v>2010</c:v>
                </c:pt>
                <c:pt idx="3">
                  <c:v>2020</c:v>
                </c:pt>
              </c:numCache>
            </c:numRef>
          </c:cat>
          <c:val>
            <c:numRef>
              <c:f>Sheet1!$C$2:$C$5</c:f>
              <c:numCache>
                <c:formatCode>General</c:formatCode>
                <c:ptCount val="4"/>
                <c:pt idx="0">
                  <c:v>0.8</c:v>
                </c:pt>
                <c:pt idx="1">
                  <c:v>0.88000000000000012</c:v>
                </c:pt>
                <c:pt idx="2">
                  <c:v>0.96800000000000019</c:v>
                </c:pt>
                <c:pt idx="3">
                  <c:v>1.0648000000000002</c:v>
                </c:pt>
              </c:numCache>
            </c:numRef>
          </c:val>
          <c:smooth val="0"/>
          <c:extLst>
            <c:ext xmlns:c16="http://schemas.microsoft.com/office/drawing/2014/chart" uri="{C3380CC4-5D6E-409C-BE32-E72D297353CC}">
              <c16:uniqueId val="{00000001-CD4A-46D7-A831-7C3201AE6F81}"/>
            </c:ext>
          </c:extLst>
        </c:ser>
        <c:dLbls>
          <c:showLegendKey val="0"/>
          <c:showVal val="0"/>
          <c:showCatName val="0"/>
          <c:showSerName val="0"/>
          <c:showPercent val="0"/>
          <c:showBubbleSize val="0"/>
        </c:dLbls>
        <c:smooth val="0"/>
        <c:axId val="147005264"/>
        <c:axId val="147004480"/>
      </c:lineChart>
      <c:catAx>
        <c:axId val="147005264"/>
        <c:scaling>
          <c:orientation val="minMax"/>
        </c:scaling>
        <c:delete val="0"/>
        <c:axPos val="b"/>
        <c:numFmt formatCode="General" sourceLinked="1"/>
        <c:majorTickMark val="none"/>
        <c:minorTickMark val="none"/>
        <c:tickLblPos val="nextTo"/>
        <c:spPr>
          <a:ln w="19050">
            <a:solidFill>
              <a:schemeClr val="tx2"/>
            </a:solidFill>
            <a:tailEnd type="arrow" w="med" len="sm"/>
          </a:ln>
        </c:spPr>
        <c:txPr>
          <a:bodyPr/>
          <a:lstStyle/>
          <a:p>
            <a:pPr>
              <a:defRPr sz="1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crossAx val="147004480"/>
        <c:crosses val="autoZero"/>
        <c:auto val="1"/>
        <c:lblAlgn val="ctr"/>
        <c:lblOffset val="100"/>
        <c:noMultiLvlLbl val="0"/>
      </c:catAx>
      <c:valAx>
        <c:axId val="147004480"/>
        <c:scaling>
          <c:orientation val="minMax"/>
        </c:scaling>
        <c:delete val="0"/>
        <c:axPos val="l"/>
        <c:title>
          <c:tx>
            <c:rich>
              <a:bodyPr/>
              <a:lstStyle/>
              <a:p>
                <a:pPr>
                  <a:defRPr sz="1400" b="0">
                    <a:latin typeface="Amazon Ember" panose="02000000000000000000"/>
                  </a:defRPr>
                </a:pPr>
                <a:r>
                  <a:rPr lang="en-US" sz="1400" b="0" dirty="0">
                    <a:latin typeface="Amazon Ember" panose="02000000000000000000"/>
                  </a:rPr>
                  <a:t>Data Volume</a:t>
                </a:r>
              </a:p>
            </c:rich>
          </c:tx>
          <c:layout>
            <c:manualLayout>
              <c:xMode val="edge"/>
              <c:yMode val="edge"/>
              <c:x val="2.2499238896128197E-2"/>
              <c:y val="0.26610568971961546"/>
            </c:manualLayout>
          </c:layout>
          <c:overlay val="0"/>
        </c:title>
        <c:numFmt formatCode="General" sourceLinked="0"/>
        <c:majorTickMark val="none"/>
        <c:minorTickMark val="none"/>
        <c:tickLblPos val="nextTo"/>
        <c:spPr>
          <a:ln w="19050">
            <a:solidFill>
              <a:schemeClr val="tx1"/>
            </a:solidFill>
            <a:tailEnd type="arrow" w="med" len="sm"/>
          </a:ln>
        </c:spPr>
        <c:txPr>
          <a:bodyPr/>
          <a:lstStyle/>
          <a:p>
            <a:pPr>
              <a:defRPr>
                <a:noFill/>
              </a:defRPr>
            </a:pPr>
            <a:endParaRPr lang="en-US"/>
          </a:p>
        </c:txPr>
        <c:crossAx val="147005264"/>
        <c:crosses val="autoZero"/>
        <c:crossBetween val="between"/>
      </c:valAx>
      <c:spPr>
        <a:noFill/>
        <a:ln w="25400">
          <a:noFill/>
        </a:ln>
      </c:spPr>
    </c:plotArea>
    <c:legend>
      <c:legendPos val="l"/>
      <c:layout>
        <c:manualLayout>
          <c:xMode val="edge"/>
          <c:yMode val="edge"/>
          <c:x val="0.13697856341866546"/>
          <c:y val="0.18516756376024154"/>
          <c:w val="0.31636077575067589"/>
          <c:h val="0.13908082759492571"/>
        </c:manualLayout>
      </c:layout>
      <c:overlay val="1"/>
      <c:txPr>
        <a:bodyPr/>
        <a:lstStyle/>
        <a:p>
          <a:pPr algn="l">
            <a:defRPr sz="1200">
              <a:solidFill>
                <a:schemeClr val="tx1"/>
              </a:solidFill>
              <a:latin typeface="Amazon Ember" panose="02000000000000000000"/>
            </a:defRPr>
          </a:pPr>
          <a:endParaRPr lang="en-US"/>
        </a:p>
      </c:txPr>
    </c:legend>
    <c:plotVisOnly val="1"/>
    <c:dispBlanksAs val="zero"/>
    <c:showDLblsOverMax val="0"/>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18-04-20T10:58:39.168" idx="20">
    <p:pos x="3037" y="1077"/>
    <p:text>This orange arrow seems to be off position, unless that is how the client really wants.</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66FE6B-F57A-7C46-913E-EEE46E12638D}" type="doc">
      <dgm:prSet loTypeId="urn:microsoft.com/office/officeart/2005/8/layout/gear1" loCatId="" qsTypeId="urn:microsoft.com/office/officeart/2005/8/quickstyle/simple4" qsCatId="simple" csTypeId="urn:microsoft.com/office/officeart/2005/8/colors/accent1_2" csCatId="accent1" phldr="1"/>
      <dgm:spPr/>
    </dgm:pt>
    <dgm:pt modelId="{D6391935-881A-5349-95EC-41C4B3A012CF}">
      <dgm:prSet phldrT="[Text]" custT="1"/>
      <dgm:spPr/>
      <dgm:t>
        <a:bodyPr/>
        <a:lstStyle/>
        <a:p>
          <a:r>
            <a:rPr lang="en-US" sz="13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Columnar</a:t>
          </a:r>
        </a:p>
      </dgm:t>
    </dgm:pt>
    <dgm:pt modelId="{AA2D4888-D9C7-804E-83CA-E0FC6C4A997E}" type="parTrans" cxnId="{8937DD1C-C7AB-D146-93DF-5969E32F010B}">
      <dgm:prSet/>
      <dgm:spPr/>
      <dgm:t>
        <a:bodyPr/>
        <a:lstStyle/>
        <a:p>
          <a:endParaRPr lang="en-US"/>
        </a:p>
      </dgm:t>
    </dgm:pt>
    <dgm:pt modelId="{FB1B82CE-6922-8945-BAB5-D78481A50F32}" type="sibTrans" cxnId="{8937DD1C-C7AB-D146-93DF-5969E32F010B}">
      <dgm:prSet/>
      <dgm:spPr/>
      <dgm:t>
        <a:bodyPr/>
        <a:lstStyle/>
        <a:p>
          <a:endParaRPr lang="en-US"/>
        </a:p>
      </dgm:t>
    </dgm:pt>
    <dgm:pt modelId="{3D8274CF-EF08-614F-9145-4733D30911F4}">
      <dgm:prSet phldrT="[Text]" custT="1"/>
      <dgm:spPr/>
      <dgm:t>
        <a:bodyPr/>
        <a:lstStyle/>
        <a:p>
          <a:r>
            <a:rPr lang="en-US" sz="1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MPP</a:t>
          </a:r>
          <a:endParaRPr lang="en-US" sz="12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60B8AC27-0399-BF49-8728-133C15A88BA2}" type="parTrans" cxnId="{21703AAD-B1C6-A346-AE98-F9E073341658}">
      <dgm:prSet/>
      <dgm:spPr/>
      <dgm:t>
        <a:bodyPr/>
        <a:lstStyle/>
        <a:p>
          <a:endParaRPr lang="en-US"/>
        </a:p>
      </dgm:t>
    </dgm:pt>
    <dgm:pt modelId="{D6C7C01D-9C50-3C4A-AB1E-22389F9C1CD2}" type="sibTrans" cxnId="{21703AAD-B1C6-A346-AE98-F9E073341658}">
      <dgm:prSet/>
      <dgm:spPr/>
      <dgm:t>
        <a:bodyPr/>
        <a:lstStyle/>
        <a:p>
          <a:endParaRPr lang="en-US"/>
        </a:p>
      </dgm:t>
    </dgm:pt>
    <dgm:pt modelId="{5CB9C0EE-CB84-3848-9707-6592949A7F37}">
      <dgm:prSet phldrT="[Text]" custT="1"/>
      <dgm:spPr/>
      <dgm:t>
        <a:bodyPr/>
        <a:lstStyle/>
        <a:p>
          <a:r>
            <a:rPr lang="en-US"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OLAP</a:t>
          </a:r>
          <a:endParaRPr lang="en-US" sz="16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39670B6A-93FF-EA43-9C43-F2436AB5164E}" type="parTrans" cxnId="{24799738-D864-DB4E-BC1A-73678868081D}">
      <dgm:prSet/>
      <dgm:spPr/>
      <dgm:t>
        <a:bodyPr/>
        <a:lstStyle/>
        <a:p>
          <a:endParaRPr lang="en-US"/>
        </a:p>
      </dgm:t>
    </dgm:pt>
    <dgm:pt modelId="{6E86E1D2-E02D-A74D-B97A-C315F9982C31}" type="sibTrans" cxnId="{24799738-D864-DB4E-BC1A-73678868081D}">
      <dgm:prSet/>
      <dgm:spPr/>
      <dgm:t>
        <a:bodyPr/>
        <a:lstStyle/>
        <a:p>
          <a:endParaRPr lang="en-US"/>
        </a:p>
      </dgm:t>
    </dgm:pt>
    <dgm:pt modelId="{0B7A607F-B262-BA45-84A9-064FB396A17C}" type="pres">
      <dgm:prSet presAssocID="{7066FE6B-F57A-7C46-913E-EEE46E12638D}" presName="composite" presStyleCnt="0">
        <dgm:presLayoutVars>
          <dgm:chMax val="3"/>
          <dgm:animLvl val="lvl"/>
          <dgm:resizeHandles val="exact"/>
        </dgm:presLayoutVars>
      </dgm:prSet>
      <dgm:spPr/>
    </dgm:pt>
    <dgm:pt modelId="{4E051315-748B-E847-9116-3F8C57F314FB}" type="pres">
      <dgm:prSet presAssocID="{D6391935-881A-5349-95EC-41C4B3A012CF}" presName="gear1" presStyleLbl="node1" presStyleIdx="0" presStyleCnt="3" custScaleX="107931" custLinFactNeighborX="4072">
        <dgm:presLayoutVars>
          <dgm:chMax val="1"/>
          <dgm:bulletEnabled val="1"/>
        </dgm:presLayoutVars>
      </dgm:prSet>
      <dgm:spPr/>
    </dgm:pt>
    <dgm:pt modelId="{40F1EC53-C9E8-4945-8B64-AF36CA7A029D}" type="pres">
      <dgm:prSet presAssocID="{D6391935-881A-5349-95EC-41C4B3A012CF}" presName="gear1srcNode" presStyleLbl="node1" presStyleIdx="0" presStyleCnt="3"/>
      <dgm:spPr/>
    </dgm:pt>
    <dgm:pt modelId="{01585426-008E-744C-BA96-F810D6387A24}" type="pres">
      <dgm:prSet presAssocID="{D6391935-881A-5349-95EC-41C4B3A012CF}" presName="gear1dstNode" presStyleLbl="node1" presStyleIdx="0" presStyleCnt="3"/>
      <dgm:spPr/>
    </dgm:pt>
    <dgm:pt modelId="{487D960B-0470-1941-896E-D2FDD4A541F8}" type="pres">
      <dgm:prSet presAssocID="{3D8274CF-EF08-614F-9145-4733D30911F4}" presName="gear2" presStyleLbl="node1" presStyleIdx="1" presStyleCnt="3" custScaleX="116916">
        <dgm:presLayoutVars>
          <dgm:chMax val="1"/>
          <dgm:bulletEnabled val="1"/>
        </dgm:presLayoutVars>
      </dgm:prSet>
      <dgm:spPr/>
    </dgm:pt>
    <dgm:pt modelId="{71E8F1C3-A7FC-2246-8B59-56F21CEAFC5D}" type="pres">
      <dgm:prSet presAssocID="{3D8274CF-EF08-614F-9145-4733D30911F4}" presName="gear2srcNode" presStyleLbl="node1" presStyleIdx="1" presStyleCnt="3"/>
      <dgm:spPr/>
    </dgm:pt>
    <dgm:pt modelId="{86050948-C3C8-AB4D-8385-FD8540D3C271}" type="pres">
      <dgm:prSet presAssocID="{3D8274CF-EF08-614F-9145-4733D30911F4}" presName="gear2dstNode" presStyleLbl="node1" presStyleIdx="1" presStyleCnt="3"/>
      <dgm:spPr/>
    </dgm:pt>
    <dgm:pt modelId="{7630C13B-51DE-7042-AA59-9D0D1336D2AA}" type="pres">
      <dgm:prSet presAssocID="{5CB9C0EE-CB84-3848-9707-6592949A7F37}" presName="gear3" presStyleLbl="node1" presStyleIdx="2" presStyleCnt="3" custScaleX="104501" custLinFactNeighborX="2574" custLinFactNeighborY="-2847"/>
      <dgm:spPr/>
    </dgm:pt>
    <dgm:pt modelId="{3003B026-476C-774C-AC5A-990119116FFB}" type="pres">
      <dgm:prSet presAssocID="{5CB9C0EE-CB84-3848-9707-6592949A7F37}" presName="gear3tx" presStyleLbl="node1" presStyleIdx="2" presStyleCnt="3">
        <dgm:presLayoutVars>
          <dgm:chMax val="1"/>
          <dgm:bulletEnabled val="1"/>
        </dgm:presLayoutVars>
      </dgm:prSet>
      <dgm:spPr/>
    </dgm:pt>
    <dgm:pt modelId="{BDD21082-643E-7D42-A801-2CBE216AAB66}" type="pres">
      <dgm:prSet presAssocID="{5CB9C0EE-CB84-3848-9707-6592949A7F37}" presName="gear3srcNode" presStyleLbl="node1" presStyleIdx="2" presStyleCnt="3"/>
      <dgm:spPr/>
    </dgm:pt>
    <dgm:pt modelId="{305270C8-A6A6-B048-9D67-1A49F8575B97}" type="pres">
      <dgm:prSet presAssocID="{5CB9C0EE-CB84-3848-9707-6592949A7F37}" presName="gear3dstNode" presStyleLbl="node1" presStyleIdx="2" presStyleCnt="3"/>
      <dgm:spPr/>
    </dgm:pt>
    <dgm:pt modelId="{E3C11A93-C738-2B4E-9A9A-EEB42BB8EBA0}" type="pres">
      <dgm:prSet presAssocID="{FB1B82CE-6922-8945-BAB5-D78481A50F32}" presName="connector1" presStyleLbl="sibTrans2D1" presStyleIdx="0" presStyleCnt="3"/>
      <dgm:spPr/>
    </dgm:pt>
    <dgm:pt modelId="{4DD1BAF9-3DBE-9C44-A8E7-46B2558873BA}" type="pres">
      <dgm:prSet presAssocID="{D6C7C01D-9C50-3C4A-AB1E-22389F9C1CD2}" presName="connector2" presStyleLbl="sibTrans2D1" presStyleIdx="1" presStyleCnt="3"/>
      <dgm:spPr/>
    </dgm:pt>
    <dgm:pt modelId="{84684654-F034-B240-BA0B-BA52C4ECF7F9}" type="pres">
      <dgm:prSet presAssocID="{6E86E1D2-E02D-A74D-B97A-C315F9982C31}" presName="connector3" presStyleLbl="sibTrans2D1" presStyleIdx="2" presStyleCnt="3"/>
      <dgm:spPr/>
    </dgm:pt>
  </dgm:ptLst>
  <dgm:cxnLst>
    <dgm:cxn modelId="{DFE38D03-129F-A54C-87DF-B9C3D8507137}" type="presOf" srcId="{3D8274CF-EF08-614F-9145-4733D30911F4}" destId="{71E8F1C3-A7FC-2246-8B59-56F21CEAFC5D}" srcOrd="1" destOrd="0" presId="urn:microsoft.com/office/officeart/2005/8/layout/gear1"/>
    <dgm:cxn modelId="{0683C013-933F-2546-BED2-A37C62649E6B}" type="presOf" srcId="{D6391935-881A-5349-95EC-41C4B3A012CF}" destId="{01585426-008E-744C-BA96-F810D6387A24}" srcOrd="2" destOrd="0" presId="urn:microsoft.com/office/officeart/2005/8/layout/gear1"/>
    <dgm:cxn modelId="{7FA81D16-DF75-714E-AA3C-A7A9C4385DED}" type="presOf" srcId="{7066FE6B-F57A-7C46-913E-EEE46E12638D}" destId="{0B7A607F-B262-BA45-84A9-064FB396A17C}" srcOrd="0" destOrd="0" presId="urn:microsoft.com/office/officeart/2005/8/layout/gear1"/>
    <dgm:cxn modelId="{8937DD1C-C7AB-D146-93DF-5969E32F010B}" srcId="{7066FE6B-F57A-7C46-913E-EEE46E12638D}" destId="{D6391935-881A-5349-95EC-41C4B3A012CF}" srcOrd="0" destOrd="0" parTransId="{AA2D4888-D9C7-804E-83CA-E0FC6C4A997E}" sibTransId="{FB1B82CE-6922-8945-BAB5-D78481A50F32}"/>
    <dgm:cxn modelId="{816E6E32-0553-CC4D-AE76-CEE1C6A4FCF0}" type="presOf" srcId="{3D8274CF-EF08-614F-9145-4733D30911F4}" destId="{487D960B-0470-1941-896E-D2FDD4A541F8}" srcOrd="0" destOrd="0" presId="urn:microsoft.com/office/officeart/2005/8/layout/gear1"/>
    <dgm:cxn modelId="{50812E38-1B51-F243-8AE9-4D46941D82EC}" type="presOf" srcId="{D6391935-881A-5349-95EC-41C4B3A012CF}" destId="{4E051315-748B-E847-9116-3F8C57F314FB}" srcOrd="0" destOrd="0" presId="urn:microsoft.com/office/officeart/2005/8/layout/gear1"/>
    <dgm:cxn modelId="{24799738-D864-DB4E-BC1A-73678868081D}" srcId="{7066FE6B-F57A-7C46-913E-EEE46E12638D}" destId="{5CB9C0EE-CB84-3848-9707-6592949A7F37}" srcOrd="2" destOrd="0" parTransId="{39670B6A-93FF-EA43-9C43-F2436AB5164E}" sibTransId="{6E86E1D2-E02D-A74D-B97A-C315F9982C31}"/>
    <dgm:cxn modelId="{A3060673-32B5-C94E-8F03-CF3A34241926}" type="presOf" srcId="{D6C7C01D-9C50-3C4A-AB1E-22389F9C1CD2}" destId="{4DD1BAF9-3DBE-9C44-A8E7-46B2558873BA}" srcOrd="0" destOrd="0" presId="urn:microsoft.com/office/officeart/2005/8/layout/gear1"/>
    <dgm:cxn modelId="{C6E99B9D-6D23-E44B-BADA-F45ACA713A98}" type="presOf" srcId="{5CB9C0EE-CB84-3848-9707-6592949A7F37}" destId="{BDD21082-643E-7D42-A801-2CBE216AAB66}" srcOrd="2" destOrd="0" presId="urn:microsoft.com/office/officeart/2005/8/layout/gear1"/>
    <dgm:cxn modelId="{9891BEA1-1AD7-114C-A347-2C0CBA212072}" type="presOf" srcId="{6E86E1D2-E02D-A74D-B97A-C315F9982C31}" destId="{84684654-F034-B240-BA0B-BA52C4ECF7F9}" srcOrd="0" destOrd="0" presId="urn:microsoft.com/office/officeart/2005/8/layout/gear1"/>
    <dgm:cxn modelId="{1A4C9CA2-3ED5-9741-9715-6863529F9E8F}" type="presOf" srcId="{D6391935-881A-5349-95EC-41C4B3A012CF}" destId="{40F1EC53-C9E8-4945-8B64-AF36CA7A029D}" srcOrd="1" destOrd="0" presId="urn:microsoft.com/office/officeart/2005/8/layout/gear1"/>
    <dgm:cxn modelId="{56B718AD-E27B-4848-A637-BBFEB06A10D6}" type="presOf" srcId="{3D8274CF-EF08-614F-9145-4733D30911F4}" destId="{86050948-C3C8-AB4D-8385-FD8540D3C271}" srcOrd="2" destOrd="0" presId="urn:microsoft.com/office/officeart/2005/8/layout/gear1"/>
    <dgm:cxn modelId="{21703AAD-B1C6-A346-AE98-F9E073341658}" srcId="{7066FE6B-F57A-7C46-913E-EEE46E12638D}" destId="{3D8274CF-EF08-614F-9145-4733D30911F4}" srcOrd="1" destOrd="0" parTransId="{60B8AC27-0399-BF49-8728-133C15A88BA2}" sibTransId="{D6C7C01D-9C50-3C4A-AB1E-22389F9C1CD2}"/>
    <dgm:cxn modelId="{D367A4C3-DECE-5C4A-AB64-B1ADCC7327C4}" type="presOf" srcId="{5CB9C0EE-CB84-3848-9707-6592949A7F37}" destId="{7630C13B-51DE-7042-AA59-9D0D1336D2AA}" srcOrd="0" destOrd="0" presId="urn:microsoft.com/office/officeart/2005/8/layout/gear1"/>
    <dgm:cxn modelId="{CD91CFD7-FFFB-9E45-A2B9-88004A80C99D}" type="presOf" srcId="{5CB9C0EE-CB84-3848-9707-6592949A7F37}" destId="{3003B026-476C-774C-AC5A-990119116FFB}" srcOrd="1" destOrd="0" presId="urn:microsoft.com/office/officeart/2005/8/layout/gear1"/>
    <dgm:cxn modelId="{69226EDC-1B1B-5F4A-9B92-8620217A0514}" type="presOf" srcId="{5CB9C0EE-CB84-3848-9707-6592949A7F37}" destId="{305270C8-A6A6-B048-9D67-1A49F8575B97}" srcOrd="3" destOrd="0" presId="urn:microsoft.com/office/officeart/2005/8/layout/gear1"/>
    <dgm:cxn modelId="{E0EF3EE2-17CB-5147-AF7A-C3137E92E82D}" type="presOf" srcId="{FB1B82CE-6922-8945-BAB5-D78481A50F32}" destId="{E3C11A93-C738-2B4E-9A9A-EEB42BB8EBA0}" srcOrd="0" destOrd="0" presId="urn:microsoft.com/office/officeart/2005/8/layout/gear1"/>
    <dgm:cxn modelId="{F02B696E-0C29-BB4C-BBE2-4F055CABFEFA}" type="presParOf" srcId="{0B7A607F-B262-BA45-84A9-064FB396A17C}" destId="{4E051315-748B-E847-9116-3F8C57F314FB}" srcOrd="0" destOrd="0" presId="urn:microsoft.com/office/officeart/2005/8/layout/gear1"/>
    <dgm:cxn modelId="{8E1A8922-0821-E34E-AEE2-501FAEA8814F}" type="presParOf" srcId="{0B7A607F-B262-BA45-84A9-064FB396A17C}" destId="{40F1EC53-C9E8-4945-8B64-AF36CA7A029D}" srcOrd="1" destOrd="0" presId="urn:microsoft.com/office/officeart/2005/8/layout/gear1"/>
    <dgm:cxn modelId="{920AF166-307B-1F42-BEC4-FBB5CFB70A2D}" type="presParOf" srcId="{0B7A607F-B262-BA45-84A9-064FB396A17C}" destId="{01585426-008E-744C-BA96-F810D6387A24}" srcOrd="2" destOrd="0" presId="urn:microsoft.com/office/officeart/2005/8/layout/gear1"/>
    <dgm:cxn modelId="{766137CC-83DF-FA4C-BB11-90F6583FCD0B}" type="presParOf" srcId="{0B7A607F-B262-BA45-84A9-064FB396A17C}" destId="{487D960B-0470-1941-896E-D2FDD4A541F8}" srcOrd="3" destOrd="0" presId="urn:microsoft.com/office/officeart/2005/8/layout/gear1"/>
    <dgm:cxn modelId="{119E098F-21A1-B54F-9CA9-E87E68CCB1EC}" type="presParOf" srcId="{0B7A607F-B262-BA45-84A9-064FB396A17C}" destId="{71E8F1C3-A7FC-2246-8B59-56F21CEAFC5D}" srcOrd="4" destOrd="0" presId="urn:microsoft.com/office/officeart/2005/8/layout/gear1"/>
    <dgm:cxn modelId="{AC581B5F-6746-A842-B6E7-DAB9BC649765}" type="presParOf" srcId="{0B7A607F-B262-BA45-84A9-064FB396A17C}" destId="{86050948-C3C8-AB4D-8385-FD8540D3C271}" srcOrd="5" destOrd="0" presId="urn:microsoft.com/office/officeart/2005/8/layout/gear1"/>
    <dgm:cxn modelId="{277D4DC6-1C96-B344-A015-475D04940A37}" type="presParOf" srcId="{0B7A607F-B262-BA45-84A9-064FB396A17C}" destId="{7630C13B-51DE-7042-AA59-9D0D1336D2AA}" srcOrd="6" destOrd="0" presId="urn:microsoft.com/office/officeart/2005/8/layout/gear1"/>
    <dgm:cxn modelId="{45807F70-5D8D-894A-9310-3FE2D262C07D}" type="presParOf" srcId="{0B7A607F-B262-BA45-84A9-064FB396A17C}" destId="{3003B026-476C-774C-AC5A-990119116FFB}" srcOrd="7" destOrd="0" presId="urn:microsoft.com/office/officeart/2005/8/layout/gear1"/>
    <dgm:cxn modelId="{A1ED1B74-2B3E-CA49-AC03-714F42C5ABC4}" type="presParOf" srcId="{0B7A607F-B262-BA45-84A9-064FB396A17C}" destId="{BDD21082-643E-7D42-A801-2CBE216AAB66}" srcOrd="8" destOrd="0" presId="urn:microsoft.com/office/officeart/2005/8/layout/gear1"/>
    <dgm:cxn modelId="{5353FD85-7740-DD4A-8FA3-0CAB7AA7B6E4}" type="presParOf" srcId="{0B7A607F-B262-BA45-84A9-064FB396A17C}" destId="{305270C8-A6A6-B048-9D67-1A49F8575B97}" srcOrd="9" destOrd="0" presId="urn:microsoft.com/office/officeart/2005/8/layout/gear1"/>
    <dgm:cxn modelId="{E6F5005F-6C12-9741-BACF-667EF47533CA}" type="presParOf" srcId="{0B7A607F-B262-BA45-84A9-064FB396A17C}" destId="{E3C11A93-C738-2B4E-9A9A-EEB42BB8EBA0}" srcOrd="10" destOrd="0" presId="urn:microsoft.com/office/officeart/2005/8/layout/gear1"/>
    <dgm:cxn modelId="{4747985D-B480-6849-8946-A248689B89C8}" type="presParOf" srcId="{0B7A607F-B262-BA45-84A9-064FB396A17C}" destId="{4DD1BAF9-3DBE-9C44-A8E7-46B2558873BA}" srcOrd="11" destOrd="0" presId="urn:microsoft.com/office/officeart/2005/8/layout/gear1"/>
    <dgm:cxn modelId="{ED8BDA68-00FB-564E-BA8F-229CE27BA184}" type="presParOf" srcId="{0B7A607F-B262-BA45-84A9-064FB396A17C}" destId="{84684654-F034-B240-BA0B-BA52C4ECF7F9}"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51315-748B-E847-9116-3F8C57F314FB}">
      <dsp:nvSpPr>
        <dsp:cNvPr id="0" name=""/>
        <dsp:cNvSpPr/>
      </dsp:nvSpPr>
      <dsp:spPr>
        <a:xfrm>
          <a:off x="1113422" y="1035429"/>
          <a:ext cx="1365894" cy="1265525"/>
        </a:xfrm>
        <a:prstGeom prst="gear9">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Columnar</a:t>
          </a:r>
        </a:p>
      </dsp:txBody>
      <dsp:txXfrm>
        <a:off x="1380526" y="1331872"/>
        <a:ext cx="831686" cy="650506"/>
      </dsp:txXfrm>
    </dsp:sp>
    <dsp:sp modelId="{487D960B-0470-1941-896E-D2FDD4A541F8}">
      <dsp:nvSpPr>
        <dsp:cNvPr id="0" name=""/>
        <dsp:cNvSpPr/>
      </dsp:nvSpPr>
      <dsp:spPr>
        <a:xfrm>
          <a:off x="297923" y="736305"/>
          <a:ext cx="1076073" cy="920382"/>
        </a:xfrm>
        <a:prstGeom prst="gear6">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MPP</a:t>
          </a:r>
          <a:endParaRPr lang="en-US" sz="12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552263" y="969414"/>
        <a:ext cx="567393" cy="454164"/>
      </dsp:txXfrm>
    </dsp:sp>
    <dsp:sp modelId="{7630C13B-51DE-7042-AA59-9D0D1336D2AA}">
      <dsp:nvSpPr>
        <dsp:cNvPr id="0" name=""/>
        <dsp:cNvSpPr/>
      </dsp:nvSpPr>
      <dsp:spPr>
        <a:xfrm rot="20700000">
          <a:off x="891982" y="108764"/>
          <a:ext cx="957232" cy="886929"/>
        </a:xfrm>
        <a:prstGeom prst="gear6">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OLAP</a:t>
          </a:r>
          <a:endParaRPr lang="en-US" sz="16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rot="-20700000">
        <a:off x="1106101" y="299124"/>
        <a:ext cx="528994" cy="506210"/>
      </dsp:txXfrm>
    </dsp:sp>
    <dsp:sp modelId="{E3C11A93-C738-2B4E-9A9A-EEB42BB8EBA0}">
      <dsp:nvSpPr>
        <dsp:cNvPr id="0" name=""/>
        <dsp:cNvSpPr/>
      </dsp:nvSpPr>
      <dsp:spPr>
        <a:xfrm>
          <a:off x="995367" y="855233"/>
          <a:ext cx="1619872" cy="1619872"/>
        </a:xfrm>
        <a:prstGeom prst="circularArrow">
          <a:avLst>
            <a:gd name="adj1" fmla="val 4687"/>
            <a:gd name="adj2" fmla="val 299029"/>
            <a:gd name="adj3" fmla="val 2442597"/>
            <a:gd name="adj4" fmla="val 16029994"/>
            <a:gd name="adj5" fmla="val 5469"/>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DD1BAF9-3DBE-9C44-A8E7-46B2558873BA}">
      <dsp:nvSpPr>
        <dsp:cNvPr id="0" name=""/>
        <dsp:cNvSpPr/>
      </dsp:nvSpPr>
      <dsp:spPr>
        <a:xfrm>
          <a:off x="212771" y="540785"/>
          <a:ext cx="1176938" cy="1176938"/>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4684654-F034-B240-BA0B-BA52C4ECF7F9}">
      <dsp:nvSpPr>
        <dsp:cNvPr id="0" name=""/>
        <dsp:cNvSpPr/>
      </dsp:nvSpPr>
      <dsp:spPr>
        <a:xfrm>
          <a:off x="682684" y="-88063"/>
          <a:ext cx="1268976" cy="1268976"/>
        </a:xfrm>
        <a:prstGeom prst="circularArrow">
          <a:avLst>
            <a:gd name="adj1" fmla="val 5984"/>
            <a:gd name="adj2" fmla="val 394124"/>
            <a:gd name="adj3" fmla="val 13313824"/>
            <a:gd name="adj4" fmla="val 10508221"/>
            <a:gd name="adj5" fmla="val 6981"/>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0.43712</cdr:x>
      <cdr:y>0.31539</cdr:y>
    </cdr:from>
    <cdr:to>
      <cdr:x>0.68477</cdr:x>
      <cdr:y>0.77044</cdr:y>
    </cdr:to>
    <cdr:sp macro="" textlink="">
      <cdr:nvSpPr>
        <cdr:cNvPr id="2" name="Freeform 9">
          <a:extLst xmlns:a="http://schemas.openxmlformats.org/drawingml/2006/main">
            <a:ext uri="{FF2B5EF4-FFF2-40B4-BE49-F238E27FC236}">
              <a16:creationId xmlns:a16="http://schemas.microsoft.com/office/drawing/2014/main" id="{2F696977-8421-4C1D-ABF5-5F2158CFE174}"/>
            </a:ext>
          </a:extLst>
        </cdr:cNvPr>
        <cdr:cNvSpPr>
          <a:spLocks xmlns:a="http://schemas.openxmlformats.org/drawingml/2006/main" noChangeAspect="1"/>
        </cdr:cNvSpPr>
      </cdr:nvSpPr>
      <cdr:spPr bwMode="auto">
        <a:xfrm xmlns:a="http://schemas.openxmlformats.org/drawingml/2006/main">
          <a:off x="2416518" y="931968"/>
          <a:ext cx="1369088" cy="1344637"/>
        </a:xfrm>
        <a:custGeom xmlns:a="http://schemas.openxmlformats.org/drawingml/2006/main">
          <a:avLst/>
          <a:gdLst>
            <a:gd name="T0" fmla="*/ 3 w 121"/>
            <a:gd name="T1" fmla="*/ 90 h 119"/>
            <a:gd name="T2" fmla="*/ 87 w 121"/>
            <a:gd name="T3" fmla="*/ 83 h 119"/>
            <a:gd name="T4" fmla="*/ 109 w 121"/>
            <a:gd name="T5" fmla="*/ 30 h 119"/>
            <a:gd name="T6" fmla="*/ 121 w 121"/>
            <a:gd name="T7" fmla="*/ 17 h 119"/>
            <a:gd name="T8" fmla="*/ 108 w 121"/>
            <a:gd name="T9" fmla="*/ 20 h 119"/>
            <a:gd name="T10" fmla="*/ 118 w 121"/>
            <a:gd name="T11" fmla="*/ 7 h 119"/>
            <a:gd name="T12" fmla="*/ 103 w 121"/>
            <a:gd name="T13" fmla="*/ 12 h 119"/>
            <a:gd name="T14" fmla="*/ 75 w 121"/>
            <a:gd name="T15" fmla="*/ 7 h 119"/>
            <a:gd name="T16" fmla="*/ 60 w 121"/>
            <a:gd name="T17" fmla="*/ 34 h 119"/>
            <a:gd name="T18" fmla="*/ 11 w 121"/>
            <a:gd name="T19" fmla="*/ 9 h 119"/>
            <a:gd name="T20" fmla="*/ 18 w 121"/>
            <a:gd name="T21" fmla="*/ 41 h 119"/>
            <a:gd name="T22" fmla="*/ 8 w 121"/>
            <a:gd name="T23" fmla="*/ 39 h 119"/>
            <a:gd name="T24" fmla="*/ 25 w 121"/>
            <a:gd name="T25" fmla="*/ 63 h 119"/>
            <a:gd name="T26" fmla="*/ 16 w 121"/>
            <a:gd name="T27" fmla="*/ 64 h 119"/>
            <a:gd name="T28" fmla="*/ 38 w 121"/>
            <a:gd name="T29" fmla="*/ 80 h 119"/>
            <a:gd name="T30" fmla="*/ 3 w 121"/>
            <a:gd name="T31" fmla="*/ 9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19">
              <a:moveTo>
                <a:pt x="3" y="90"/>
              </a:moveTo>
              <a:cubicBezTo>
                <a:pt x="3" y="90"/>
                <a:pt x="46" y="119"/>
                <a:pt x="87" y="83"/>
              </a:cubicBezTo>
              <a:cubicBezTo>
                <a:pt x="104" y="68"/>
                <a:pt x="109" y="48"/>
                <a:pt x="109" y="30"/>
              </a:cubicBezTo>
              <a:cubicBezTo>
                <a:pt x="109" y="30"/>
                <a:pt x="119" y="22"/>
                <a:pt x="121" y="17"/>
              </a:cubicBezTo>
              <a:cubicBezTo>
                <a:pt x="121" y="17"/>
                <a:pt x="114" y="19"/>
                <a:pt x="108" y="20"/>
              </a:cubicBezTo>
              <a:cubicBezTo>
                <a:pt x="108" y="20"/>
                <a:pt x="118" y="13"/>
                <a:pt x="118" y="7"/>
              </a:cubicBezTo>
              <a:cubicBezTo>
                <a:pt x="118" y="7"/>
                <a:pt x="110" y="11"/>
                <a:pt x="103" y="12"/>
              </a:cubicBezTo>
              <a:cubicBezTo>
                <a:pt x="103" y="12"/>
                <a:pt x="89" y="0"/>
                <a:pt x="75" y="7"/>
              </a:cubicBezTo>
              <a:cubicBezTo>
                <a:pt x="61" y="14"/>
                <a:pt x="60" y="25"/>
                <a:pt x="60" y="34"/>
              </a:cubicBezTo>
              <a:cubicBezTo>
                <a:pt x="60" y="34"/>
                <a:pt x="30" y="33"/>
                <a:pt x="11" y="9"/>
              </a:cubicBezTo>
              <a:cubicBezTo>
                <a:pt x="11" y="9"/>
                <a:pt x="0" y="27"/>
                <a:pt x="18" y="41"/>
              </a:cubicBezTo>
              <a:cubicBezTo>
                <a:pt x="18" y="41"/>
                <a:pt x="13" y="42"/>
                <a:pt x="8" y="39"/>
              </a:cubicBezTo>
              <a:cubicBezTo>
                <a:pt x="8" y="39"/>
                <a:pt x="6" y="58"/>
                <a:pt x="25" y="63"/>
              </a:cubicBezTo>
              <a:cubicBezTo>
                <a:pt x="25" y="63"/>
                <a:pt x="19" y="64"/>
                <a:pt x="16" y="64"/>
              </a:cubicBezTo>
              <a:cubicBezTo>
                <a:pt x="16" y="64"/>
                <a:pt x="20" y="79"/>
                <a:pt x="38" y="80"/>
              </a:cubicBezTo>
              <a:cubicBezTo>
                <a:pt x="38" y="80"/>
                <a:pt x="28" y="92"/>
                <a:pt x="3" y="90"/>
              </a:cubicBezTo>
              <a:close/>
            </a:path>
          </a:pathLst>
        </a:custGeom>
      </cdr:spPr>
      <cdr:txBody>
        <a:bodyPr xmlns:a="http://schemas.openxmlformats.org/drawingml/2006/main" vert="horz" wrap="square" lIns="89642" tIns="44821" rIns="89642" bIns="44821" numCol="1" anchor="t" anchorCtr="0" compatLnSpc="1">
          <a:prstTxWarp prst="textNoShape">
            <a:avLst/>
          </a:prstTxWarp>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marL="0" algn="l" defTabSz="914400" rtl="0" eaLnBrk="1" latinLnBrk="0" hangingPunct="1">
            <a:lnSpc>
              <a:spcPct val="90000"/>
            </a:lnSpc>
            <a:spcAft>
              <a:spcPts val="600"/>
            </a:spcAft>
          </a:pPr>
          <a:endPar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10/18/18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techblog.netflix.com/2014/10/using-presto-in-our-big-data-platform.html" TargetMode="External"/><Relationship Id="rId3" Type="http://schemas.openxmlformats.org/officeDocument/2006/relationships/hyperlink" Target="https://aws.amazon.com/redshift" TargetMode="External"/><Relationship Id="rId7" Type="http://schemas.openxmlformats.org/officeDocument/2006/relationships/hyperlink" Target="https://aws.amazon.com/emr"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aws.amazon.com/s3" TargetMode="External"/><Relationship Id="rId11" Type="http://schemas.openxmlformats.org/officeDocument/2006/relationships/hyperlink" Target="https://aws.amazon.com/cli" TargetMode="External"/><Relationship Id="rId5" Type="http://schemas.openxmlformats.org/officeDocument/2006/relationships/hyperlink" Target="https://www.youtube.com/watch?v=O4wAH5FQjS8" TargetMode="External"/><Relationship Id="rId10" Type="http://schemas.openxmlformats.org/officeDocument/2006/relationships/hyperlink" Target="http://aws.amazon.com/articles/2850096021478074" TargetMode="External"/><Relationship Id="rId4" Type="http://schemas.openxmlformats.org/officeDocument/2006/relationships/hyperlink" Target="https://reinvent.awsevents.com/" TargetMode="External"/><Relationship Id="rId9" Type="http://schemas.openxmlformats.org/officeDocument/2006/relationships/hyperlink" Target="http://docs.aws.amazon.com/ElasticMapReduce/latest/DeveloperGuide/emr-plan-cse.htm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Computing" TargetMode="External"/><Relationship Id="rId7" Type="http://schemas.openxmlformats.org/officeDocument/2006/relationships/hyperlink" Target="https://en.wikipedia.org/wiki/Data_warehouse#cite_note-1"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Business_intelligence" TargetMode="External"/><Relationship Id="rId5" Type="http://schemas.openxmlformats.org/officeDocument/2006/relationships/hyperlink" Target="https://en.wikipedia.org/wiki/Data_analysis" TargetMode="External"/><Relationship Id="rId4" Type="http://schemas.openxmlformats.org/officeDocument/2006/relationships/hyperlink" Target="https://en.wikipedia.org/wiki/Business_reporting"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aws.amazon.com/redshift/latest/dg/c_security-overview.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techblog.netflix.com/2014/10/using-presto-in-our-big-data-platform.html" TargetMode="External"/><Relationship Id="rId3" Type="http://schemas.openxmlformats.org/officeDocument/2006/relationships/hyperlink" Target="https://aws.amazon.com/redshift" TargetMode="External"/><Relationship Id="rId7" Type="http://schemas.openxmlformats.org/officeDocument/2006/relationships/hyperlink" Target="https://aws.amazon.com/emr"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aws.amazon.com/s3" TargetMode="External"/><Relationship Id="rId11" Type="http://schemas.openxmlformats.org/officeDocument/2006/relationships/hyperlink" Target="https://aws.amazon.com/cli" TargetMode="External"/><Relationship Id="rId5" Type="http://schemas.openxmlformats.org/officeDocument/2006/relationships/hyperlink" Target="https://www.youtube.com/watch?v=O4wAH5FQjS8" TargetMode="External"/><Relationship Id="rId10" Type="http://schemas.openxmlformats.org/officeDocument/2006/relationships/hyperlink" Target="http://aws.amazon.com/articles/2850096021478074" TargetMode="External"/><Relationship Id="rId4" Type="http://schemas.openxmlformats.org/officeDocument/2006/relationships/hyperlink" Target="https://reinvent.awsevents.com/" TargetMode="External"/><Relationship Id="rId9" Type="http://schemas.openxmlformats.org/officeDocument/2006/relationships/hyperlink" Target="http://docs.aws.amazon.com/ElasticMapReduce/latest/DeveloperGuide/emr-plan-cse.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volume, variety, and velocity of data continues to escalate.</a:t>
            </a:r>
          </a:p>
          <a:p>
            <a:r>
              <a:rPr lang="en-US" dirty="0"/>
              <a:t>Data volumes</a:t>
            </a:r>
            <a:r>
              <a:rPr lang="en-US" baseline="0" dirty="0"/>
              <a:t> are growing fast. With on-premises data warehouses, capacity planning needs to occur far in advance of data growth. Once new capacity is purchased, utilization remains low until the data grows. As the data volume approaches capacity, then performance slows, and users become unhappy.</a:t>
            </a:r>
          </a:p>
          <a:p>
            <a:r>
              <a:rPr lang="en-US" baseline="0" dirty="0"/>
              <a:t>Unstructured data is growing even faster than structured data. With the structured nature of a data warehouse, analyzing unstructured data becomes a big challenge.</a:t>
            </a:r>
          </a:p>
          <a:p>
            <a:r>
              <a:rPr lang="en-US" baseline="0" dirty="0"/>
              <a:t>The pace of business continues to accelerate, and business users want analytics results as soon as possible. They don’t want to wait for daily ingest, or longer for new data sources. Also, business applications need to query data in near real-time.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2429192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The NASDAQ group of companies operates financial exchanges around the world, and processes large volumes of data every day. Each trading day, around 5B rows get inserted, containing orders, trades, and quotes. NASDAQ wanted to make their historical data footprint which previously existed in a large number of disparate systems available to analyze as a single data lake. NASDAQ solved this by deploying Amazon S3 as their data lake, Presto on Amazon EMR to process historical data, and Amazon Redshift for fast, interactive queries supporting a wide range of users with different skillsets. This has saved NASDAQ in costs and time-to-market.  By leveraging the AWS services, NASDAQ has avoided the need to buy expensive hardware and were able to decrease their time to market threefold. They can now support years of historical tick data down to the millisecond in their data lake with the option to increase the amount of data stored indefinitely.</a:t>
            </a:r>
          </a:p>
          <a:p>
            <a:endParaRPr lang="en-US" i="1" dirty="0"/>
          </a:p>
          <a:p>
            <a:r>
              <a:rPr lang="en-US" i="1" dirty="0"/>
              <a:t>This is a guest post by Nate Sammons, a Principal Architect for Nasdaq</a:t>
            </a:r>
            <a:endParaRPr lang="en-US" dirty="0"/>
          </a:p>
          <a:p>
            <a:r>
              <a:rPr lang="en-US" dirty="0"/>
              <a:t>The Nasdaq group of companies operates financial exchanges around the world and processes large volumes of data every day. We run a wide variety of analytic and surveillance systems, all of which require access to essentially the same data sets.</a:t>
            </a:r>
          </a:p>
          <a:p>
            <a:r>
              <a:rPr lang="en-US" dirty="0"/>
              <a:t>The Nasdaq Group has been a user of </a:t>
            </a:r>
            <a:r>
              <a:rPr lang="en-US" dirty="0">
                <a:hlinkClick r:id="rId3"/>
              </a:rPr>
              <a:t>Amazon Redshift</a:t>
            </a:r>
            <a:r>
              <a:rPr lang="en-US" dirty="0"/>
              <a:t> since it was released and we are extremely happy with it. We’ve discussed our usage of that system at </a:t>
            </a:r>
            <a:r>
              <a:rPr lang="en-US" dirty="0" err="1">
                <a:hlinkClick r:id="rId4"/>
              </a:rPr>
              <a:t>re:Invent</a:t>
            </a:r>
            <a:r>
              <a:rPr lang="en-US" dirty="0">
                <a:hlinkClick r:id="rId4"/>
              </a:rPr>
              <a:t> </a:t>
            </a:r>
            <a:r>
              <a:rPr lang="en-US" dirty="0"/>
              <a:t>several times, the most recent of which was </a:t>
            </a:r>
            <a:r>
              <a:rPr lang="en-US" dirty="0">
                <a:hlinkClick r:id="rId5"/>
              </a:rPr>
              <a:t>FIN401 Seismic Shift: Nasdaq’s Migration to Amazon Redshift</a:t>
            </a:r>
            <a:r>
              <a:rPr lang="en-US" dirty="0"/>
              <a:t>. Currently, our system is moving an average of 5.5 billion rows into Amazon Redshift every day (14 billion on a peak day in October of 2014).</a:t>
            </a:r>
          </a:p>
          <a:p>
            <a:r>
              <a:rPr lang="en-US" dirty="0"/>
              <a:t>In addition to our Amazon Redshift data warehouse, we have a large historical data footprint that we would like to access as a single, gigantic data set. Currently, this historical archive is spread across a large number of disparate systems, making it difficult to use. Our aim for a new, unified warehouse platform is two-fold: increase the accessibility of this historic data set to a growing number of internal groups at Nasdaq and to gain cost efficiencies in the process. For this platform, Hadoop is a clear choice: it supports a number of different SQL and other interfaces for accessing data and has an active and growing ecosystem of tools and projects.</a:t>
            </a:r>
          </a:p>
          <a:p>
            <a:r>
              <a:rPr lang="en-US" b="1" dirty="0"/>
              <a:t>Why Amazon S3 and Amazon EMR?</a:t>
            </a:r>
          </a:p>
          <a:p>
            <a:r>
              <a:rPr lang="en-US" dirty="0"/>
              <a:t>A major architectural tenet of our new warehouse platform is the separation of storage and compute resources. In traditional Hadoop deployments, scaling storage capacity typically requires also scaling compute capacity, and any change to the ratio of compute to storage involves modifying hardware. In our use case for a long-term historical archive, data that is not accessed frequently in HDFS would still require always-on, attached compute resources on each node in the cluster.</a:t>
            </a:r>
          </a:p>
          <a:p>
            <a:r>
              <a:rPr lang="en-US" dirty="0"/>
              <a:t>Additionally, the default replication factor for HDFS is 3, meaning that every block of data is present on three nodes in the cluster. This provides some level of durability, but it means you must buy three times the amount of disk needed when expanding storage capacity on your cluster. It also introduces hotspots: if a given piece of data is present on only three nodes in your cluster but is accessed very frequently, you must either duplicate it or deal with certain compute nodes becoming hotspots.</a:t>
            </a:r>
          </a:p>
          <a:p>
            <a:r>
              <a:rPr lang="en-US" dirty="0"/>
              <a:t>We can avoid these problems by using </a:t>
            </a:r>
            <a:r>
              <a:rPr lang="en-US" dirty="0">
                <a:hlinkClick r:id="rId6"/>
              </a:rPr>
              <a:t>Amazon S3</a:t>
            </a:r>
            <a:r>
              <a:rPr lang="en-US" dirty="0"/>
              <a:t> and </a:t>
            </a:r>
            <a:r>
              <a:rPr lang="en-US" dirty="0">
                <a:hlinkClick r:id="rId7"/>
              </a:rPr>
              <a:t>Amazon EMR</a:t>
            </a:r>
            <a:r>
              <a:rPr lang="en-US" dirty="0"/>
              <a:t>, allowing us to separate compute and storage for our data warehouse and scale each independently. There are no hotspots because every object in S3 is exactly as accessible as any other object. Amazon S3 has practically infinite scalability, 11 9’s of durability (99.999999999%), automatic cross-data center replication, straightforward cross-region replication, and low cost. With additional integration with IAM policies, S3 provides a storage solution with fine-grained access control across multiple AWS accounts. For these reasons, </a:t>
            </a:r>
            <a:r>
              <a:rPr lang="en-US" dirty="0">
                <a:hlinkClick r:id="rId8"/>
              </a:rPr>
              <a:t>Netflix and others have proven that it’s a viable platform for data warehousing</a:t>
            </a:r>
            <a:r>
              <a:rPr lang="en-US" dirty="0"/>
              <a:t>. Also, new services like AWS Lambda, which can execute arbitrary code in response to S3 events, will open up additional possibilities.</a:t>
            </a:r>
          </a:p>
          <a:p>
            <a:r>
              <a:rPr lang="en-US" b="1" dirty="0"/>
              <a:t>Launching Clusters with EMR</a:t>
            </a:r>
          </a:p>
          <a:p>
            <a:r>
              <a:rPr lang="en-US" dirty="0"/>
              <a:t>EMR makes it easy to deploy and manage Hadoop clusters. We can grow and shrink clusters as needed, and shut them down over weekends or holidays. Everything runs inside a VPC where we have tight control on network access. IAM role integration makes pervasive access control easy. Critically, EMRFS, which is an HDFS-compliant </a:t>
            </a:r>
            <a:r>
              <a:rPr lang="en-US" dirty="0" err="1"/>
              <a:t>filesystem</a:t>
            </a:r>
            <a:r>
              <a:rPr lang="en-US" dirty="0"/>
              <a:t> to access objects in S3, allows that access control to flow through to our data storage layer in S3.</a:t>
            </a:r>
          </a:p>
          <a:p>
            <a:r>
              <a:rPr lang="en-US" dirty="0"/>
              <a:t>We are able to run multiple data access layers on top of the same storage system by using multiple EMR clusters, and those access layers can be isolated and do not need to compete for compute resources. If a certain job needs an unusually large amount of RAM on each node, we can simply run a cluster of memory optimized nodes instead of a cluster with a more balanced CPU to memory ratio. We can run experimental clusters without the need to modify the “main” production cluster for a given internal customer. Cost allocation is easy as well, as we can tag EMR clusters to track costs or run them in entirely separate AWS accounts as needed.</a:t>
            </a:r>
          </a:p>
          <a:p>
            <a:r>
              <a:rPr lang="en-US" dirty="0"/>
              <a:t>Because it’s so easy to manage clusters, we’re able to experiment with new data access layers and run large-scale POCs without an up-front investment in new hardware or spending costly time configuring all the various moving parts involved with running Hadoop clusters. This is similar to our experience with Amazon Redshift: before Amazon Redshift, we would never have even thought about duplicating a 100+ TB production database for an experiment. It would have meant months of delay in ordering hardware, setup, data migration, etc. – now we can do that over a weekend and “throw it away” when we’re done experimenting. It opens up new possibilities that weren’t really conceivable in the past.</a:t>
            </a:r>
          </a:p>
          <a:p>
            <a:r>
              <a:rPr lang="en-US" dirty="0"/>
              <a:t>With our new data warehouse, our aim is to build a platform that is useful and accessible to a wide range of users with different skill sets. The primary interface is through SQL; we are evaluating Spark SQL, Presto, and Drill, though we are also looking at alternatives and non-SQL capabilities. The Hadoop community is moving very quickly, and because there’s no such thing as a one-size-fits-all query tool, our aim is to support any Hadoop ecosystem analytics and data access application that our customers want to use. EMR and EMRFS’ connectivity to S3 make this possible.</a:t>
            </a:r>
          </a:p>
          <a:p>
            <a:r>
              <a:rPr lang="en-US" b="1" dirty="0"/>
              <a:t>Security Requirements and Amazon S3 Client-Side Encryption</a:t>
            </a:r>
          </a:p>
          <a:p>
            <a:r>
              <a:rPr lang="en-US" dirty="0"/>
              <a:t>The Nasdaq Group has a group-wide, highly engaged, internal information security team with strict policies and standards regarding data and applications. Because of the sensitivity of this data, it must be encrypted when stored and when in transit. Additionally, the encryption keys must be rooted in a cluster of HSMs (hardware security modules) physically located in Nasdaq facilities. We use the same brand and model of HSM as the AWS </a:t>
            </a:r>
            <a:r>
              <a:rPr lang="en-US" dirty="0" err="1"/>
              <a:t>CloudHSM</a:t>
            </a:r>
            <a:r>
              <a:rPr lang="en-US" dirty="0"/>
              <a:t> service (</a:t>
            </a:r>
            <a:r>
              <a:rPr lang="en-US" dirty="0" err="1"/>
              <a:t>SafeNet</a:t>
            </a:r>
            <a:r>
              <a:rPr lang="en-US" dirty="0"/>
              <a:t> Luna SA), which also allows us to store Amazon Redshift cluster master keys in our own HSMs. For simplicity, we’ll call this the Nasdaq KMS, as its functionality is similar to that of the AWS Key Management Service (AWS KMS).</a:t>
            </a:r>
          </a:p>
          <a:p>
            <a:r>
              <a:rPr lang="en-US" dirty="0"/>
              <a:t>Recently, EMR launched a feature in EMRFS to allow </a:t>
            </a:r>
            <a:r>
              <a:rPr lang="en-US" dirty="0">
                <a:hlinkClick r:id="rId9"/>
              </a:rPr>
              <a:t>S3 client-side encryption</a:t>
            </a:r>
            <a:r>
              <a:rPr lang="en-US" dirty="0"/>
              <a:t> using customer keys, which utilizes the S3 encryption client’s </a:t>
            </a:r>
            <a:r>
              <a:rPr lang="en-US" dirty="0">
                <a:hlinkClick r:id="rId10"/>
              </a:rPr>
              <a:t>envelope encryption</a:t>
            </a:r>
            <a:r>
              <a:rPr lang="en-US" dirty="0"/>
              <a:t>. EMRFS allows us to write a thin adapter by implementing the </a:t>
            </a:r>
            <a:r>
              <a:rPr lang="en-US" dirty="0" err="1"/>
              <a:t>EncryptionMaterialsProvider</a:t>
            </a:r>
            <a:r>
              <a:rPr lang="en-US" dirty="0"/>
              <a:t> interface from the AWS SDK so that when EMRFS reads or writes an object in S3 we get a callback to supply the encryption key. This is a clean, low-level hook that lets us run most applications without the need to integrate any encryption logic.</a:t>
            </a:r>
          </a:p>
          <a:p>
            <a:r>
              <a:rPr lang="en-US" dirty="0"/>
              <a:t>Because EMRFS is an implementation of the HDFS interface (it’s called when you use the scheme “s3://” in EMR), none of the layers above need to be aware of the encryption. It’s also low enough in the stack that it acts as a catch-all, making it nearly impossible to forget to integrate encryption. It’s important to note that seek() functionality also works on encrypted files in S3, which is a critical performance feature for many Hadoop ecosystem file formats.</a:t>
            </a:r>
          </a:p>
          <a:p>
            <a:r>
              <a:rPr lang="en-US" b="1" dirty="0"/>
              <a:t>Using a Custom Encryption Materials Provider</a:t>
            </a:r>
          </a:p>
          <a:p>
            <a:r>
              <a:rPr lang="en-US" dirty="0"/>
              <a:t>For our materials provider, we built an implementation that communicates with the Nasdaq KMS (see the “Code Sample” section below for more information). EMR pulls our implementation .jar file from S3, places it on each node of the cluster, and configures EMRFS to use our materials provider in the emrfs-site.xml configuration file on the cluster. We can do this easily from the </a:t>
            </a:r>
            <a:r>
              <a:rPr lang="en-US" dirty="0">
                <a:hlinkClick r:id="rId11"/>
              </a:rPr>
              <a:t>AWS CLI</a:t>
            </a:r>
            <a:r>
              <a:rPr lang="en-US" dirty="0"/>
              <a:t> by specifying the following arguments when creating a cluster:</a:t>
            </a:r>
          </a:p>
          <a:p>
            <a:r>
              <a:rPr lang="en-US" dirty="0"/>
              <a:t>–</a:t>
            </a:r>
            <a:r>
              <a:rPr lang="en-US" dirty="0" err="1"/>
              <a:t>emrfs</a:t>
            </a:r>
            <a:r>
              <a:rPr lang="en-US" dirty="0"/>
              <a:t> Encryption=</a:t>
            </a:r>
            <a:r>
              <a:rPr lang="en-US" dirty="0" err="1"/>
              <a:t>ClientSide,ProviderType</a:t>
            </a:r>
            <a:r>
              <a:rPr lang="en-US" dirty="0"/>
              <a:t>=</a:t>
            </a:r>
            <a:r>
              <a:rPr lang="en-US" dirty="0" err="1"/>
              <a:t>Custom,CustomProviderLocation</a:t>
            </a:r>
            <a:r>
              <a:rPr lang="en-US" dirty="0"/>
              <a:t>=s3://mybucket/myfolder/myprovider.jar,CustomProviderClass=providerclassname</a:t>
            </a:r>
          </a:p>
          <a:p>
            <a:r>
              <a:rPr lang="en-US" dirty="0"/>
              <a:t>An s3get and a configure-</a:t>
            </a:r>
            <a:r>
              <a:rPr lang="en-US" dirty="0" err="1"/>
              <a:t>hadoop</a:t>
            </a:r>
            <a:r>
              <a:rPr lang="en-US" dirty="0"/>
              <a:t> bootstrap action will be automatically added and configured to copy the provider jar file and configure emrfs-site.xml, respectively. The s3get bootstrap action uses the Instance Profile assigned to the cluster when making the get request to S3, so you can limit access to your provider jar. And, if your provider class implements Configurable from the Hadoop API, you will be also able to pull configuration values from the Hadoop configuration XML files at runtime.</a:t>
            </a:r>
          </a:p>
          <a:p>
            <a:r>
              <a:rPr lang="en-US" dirty="0"/>
              <a:t>The “x-</a:t>
            </a:r>
            <a:r>
              <a:rPr lang="en-US" dirty="0" err="1"/>
              <a:t>amz</a:t>
            </a:r>
            <a:r>
              <a:rPr lang="en-US" dirty="0"/>
              <a:t>-</a:t>
            </a:r>
            <a:r>
              <a:rPr lang="en-US" dirty="0" err="1"/>
              <a:t>matdesc</a:t>
            </a:r>
            <a:r>
              <a:rPr lang="en-US" dirty="0"/>
              <a:t>” user metadata field on an S3 object is used to store the “materials description” so that your provider knows what key to retrieve. This field contains a JSON version of a Map&lt;</a:t>
            </a:r>
            <a:r>
              <a:rPr lang="en-US" dirty="0" err="1"/>
              <a:t>String,String</a:t>
            </a:r>
            <a:r>
              <a:rPr lang="en-US" dirty="0"/>
              <a:t>&gt; which is passed to the provider implementation when requesting a key for an existing object. When a key is requested to write a new object, that same map is supplied through the </a:t>
            </a:r>
            <a:r>
              <a:rPr lang="en-US" dirty="0" err="1"/>
              <a:t>EncryptionMaterials</a:t>
            </a:r>
            <a:r>
              <a:rPr lang="en-US" dirty="0"/>
              <a:t> object, which itself has a Map&lt;</a:t>
            </a:r>
            <a:r>
              <a:rPr lang="en-US" dirty="0" err="1"/>
              <a:t>String,String</a:t>
            </a:r>
            <a:r>
              <a:rPr lang="en-US" dirty="0"/>
              <a:t>&gt; as a description. We rotate encryption keys often, so we use this map to store a unique identifier for the encryption key used for the S3 object. The key identifier itself is not considered sensitive information, so it can be stored in object metadata in S3.</a:t>
            </a:r>
          </a:p>
          <a:p>
            <a:r>
              <a:rPr lang="en-US" b="1" dirty="0"/>
              <a:t>Data Ingest Workflow</a:t>
            </a:r>
          </a:p>
          <a:p>
            <a:r>
              <a:rPr lang="en-US" dirty="0"/>
              <a:t>Nasdaq already has a mature data ingest system that was developed to support our Amazon Redshift efforts. This system is built on a workflow engine that orchestrates approximately 30,000 operations each day and uses MySQL as a persistent store for state information.</a:t>
            </a:r>
          </a:p>
          <a:p>
            <a:r>
              <a:rPr lang="en-US" dirty="0"/>
              <a:t>Most of those operations execute multiple steps with the following general pattern:</a:t>
            </a:r>
          </a:p>
          <a:p>
            <a:r>
              <a:rPr lang="en-US" dirty="0"/>
              <a:t>Retrieve data from another system via JDBC, SMB, FTP, SFTP, etc.</a:t>
            </a:r>
          </a:p>
          <a:p>
            <a:r>
              <a:rPr lang="en-US" dirty="0"/>
              <a:t>Validate data for syntax and correctness to ensure that the schema hasn’t changed, that we aren’t missing data, etc.</a:t>
            </a:r>
          </a:p>
          <a:p>
            <a:r>
              <a:rPr lang="en-US" dirty="0"/>
              <a:t>Convert the data into Parquet or ORC files.</a:t>
            </a:r>
          </a:p>
          <a:p>
            <a:r>
              <a:rPr lang="en-US" dirty="0"/>
              <a:t>Upload files to S3 using S3 client-side encryption.</a:t>
            </a:r>
          </a:p>
          <a:p>
            <a:r>
              <a:rPr lang="en-US" dirty="0"/>
              <a:t>Our data ingest system itself has no knowledge of HDFS. We write data directly to S3 using a similar </a:t>
            </a:r>
            <a:r>
              <a:rPr lang="en-US" dirty="0" err="1"/>
              <a:t>EncryptionMaterialsProvider</a:t>
            </a:r>
            <a:r>
              <a:rPr lang="en-US" dirty="0"/>
              <a:t> implementation that doesn’t use the Hadoop Configuration interface hooks. This is important: there is nothing special about data read or written through EMRFS. It is all just S3, and as long as your materials provider can determine the correct encryption key to use, EMR can operate seamlessly on your encrypted objects in S3.</a:t>
            </a:r>
          </a:p>
          <a:p>
            <a:r>
              <a:rPr lang="en-US" dirty="0"/>
              <a:t>https://aws.amazon.com/blogs/big-data/nasdaqs-architecture-using-amazon-emr-and-amazon-s3-for-ad-hoc-access-to-a-massive-data-set/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376500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Amazon’s consumer business continues to grow, and so does the volume of data and the number and complexity of the analytics done in support of the business. In this session, we talk about how Amazon.com uses AWS technologies to build a scalable environment for data and analytics. We look at how Amazon is evolving the world of data warehousing with a combination of a data lake and parallel, scalable compute engines such as Amazon EMR and Amazon Redshift. </a:t>
            </a:r>
          </a:p>
          <a:p>
            <a:endParaRPr lang="en-US" dirty="0"/>
          </a:p>
          <a:p>
            <a:r>
              <a:rPr lang="en-US" dirty="0"/>
              <a:t>https://www.youtube.com/watch?v=lWK96BNx3Qk&amp;feature=youtu.be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2084692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a:t>://www.youtube.com/watch?v=lWK96BNx3Qk&amp;feature=youtu.be</a:t>
            </a:r>
          </a:p>
          <a:p>
            <a:endParaRPr lang="en-US"/>
          </a:p>
          <a:p>
            <a:pPr>
              <a:spcBef>
                <a:spcPts val="600"/>
              </a:spcBef>
              <a:spcAft>
                <a:spcPts val="600"/>
              </a:spcAft>
            </a:pPr>
            <a:r>
              <a:rPr lang="en-US" sz="1600">
                <a:latin typeface="Amazon Ember Light" panose="020B0403020204020204" pitchFamily="34" charset="0"/>
                <a:ea typeface="Amazon Ember Light" panose="020B0403020204020204" pitchFamily="34" charset="0"/>
                <a:cs typeface="Amazon Ember Light" panose="020B0403020204020204" pitchFamily="34" charset="0"/>
              </a:rPr>
              <a:t>Amazon.com’s vision is to be </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a:latin typeface="Amazon Ember Light" panose="020B0403020204020204" pitchFamily="34" charset="0"/>
                <a:ea typeface="Amazon Ember Light" panose="020B0403020204020204" pitchFamily="34" charset="0"/>
                <a:cs typeface="Amazon Ember Light" panose="020B0403020204020204" pitchFamily="34" charset="0"/>
              </a:rPr>
              <a:t>the earth’s most customer—centric company; where people can find anything they want </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a:latin typeface="Amazon Ember Light" panose="020B0403020204020204" pitchFamily="34" charset="0"/>
                <a:ea typeface="Amazon Ember Light" panose="020B0403020204020204" pitchFamily="34" charset="0"/>
                <a:cs typeface="Amazon Ember Light" panose="020B0403020204020204" pitchFamily="34" charset="0"/>
              </a:rPr>
              <a:t>to buy online.</a:t>
            </a:r>
          </a:p>
          <a:p>
            <a:pPr>
              <a:spcBef>
                <a:spcPts val="600"/>
              </a:spcBef>
              <a:spcAft>
                <a:spcPts val="600"/>
              </a:spcAft>
            </a:pPr>
            <a:r>
              <a:rPr lang="en-US" sz="160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Challenge:</a:t>
            </a:r>
          </a:p>
          <a:p>
            <a:pPr>
              <a:spcBef>
                <a:spcPts val="600"/>
              </a:spcBef>
            </a:pPr>
            <a:r>
              <a:rPr lang="en-US" sz="1200">
                <a:latin typeface="Amazon Ember" panose="020B0603020204020204" pitchFamily="34" charset="0"/>
                <a:ea typeface="Amazon Ember" panose="020B0603020204020204" pitchFamily="34" charset="0"/>
                <a:cs typeface="Amazon Ember" panose="020B0603020204020204" pitchFamily="34" charset="0"/>
              </a:rPr>
              <a:t>Load 500K+ transactions each day, and serve 300K+ queries/extracts each day from Amazon businsses (Amazon.com, Amazon Prime, Amazon Music, Amazon Alexa, Amazon Video, and Twitch).</a:t>
            </a:r>
          </a:p>
          <a:p>
            <a:pPr>
              <a:spcBef>
                <a:spcPts val="600"/>
              </a:spcBef>
            </a:pPr>
            <a:r>
              <a:rPr lang="en-US" sz="160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Solution:</a:t>
            </a:r>
          </a:p>
          <a:p>
            <a:pPr marL="171450" indent="-171450">
              <a:spcBef>
                <a:spcPts val="600"/>
              </a:spcBef>
              <a:buFont typeface="Arial" panose="020B0604020202020204" pitchFamily="34" charset="0"/>
              <a:buChar char="•"/>
            </a:pPr>
            <a:r>
              <a:rPr lang="en-US" sz="1200">
                <a:latin typeface="Amazon Ember" panose="020B0603020204020204" pitchFamily="34" charset="0"/>
                <a:ea typeface="Amazon Ember" panose="020B0603020204020204" pitchFamily="34" charset="0"/>
                <a:cs typeface="Amazon Ember" panose="020B0603020204020204" pitchFamily="34" charset="0"/>
              </a:rPr>
              <a:t>Land data in S3 as a data lake</a:t>
            </a:r>
          </a:p>
          <a:p>
            <a:pPr marL="171450" indent="-171450">
              <a:spcBef>
                <a:spcPts val="600"/>
              </a:spcBef>
              <a:buFont typeface="Arial" panose="020B0604020202020204" pitchFamily="34" charset="0"/>
              <a:buChar char="•"/>
            </a:pPr>
            <a:r>
              <a:rPr lang="en-US" sz="1200">
                <a:latin typeface="Amazon Ember" panose="020B0603020204020204" pitchFamily="34" charset="0"/>
                <a:ea typeface="Amazon Ember" panose="020B0603020204020204" pitchFamily="34" charset="0"/>
                <a:cs typeface="Amazon Ember" panose="020B0603020204020204" pitchFamily="34" charset="0"/>
              </a:rPr>
              <a:t>Use Redshift as preferred SQL based analysis by business users, and EMR for machine learning</a:t>
            </a:r>
          </a:p>
          <a:p>
            <a:pPr marL="171450" indent="-171450">
              <a:spcBef>
                <a:spcPts val="600"/>
              </a:spcBef>
              <a:buFont typeface="Arial" panose="020B0604020202020204" pitchFamily="34" charset="0"/>
              <a:buChar char="•"/>
            </a:pPr>
            <a:endParaRPr lang="en-US" sz="1200">
              <a:latin typeface="Amazon Ember" panose="020B0603020204020204" pitchFamily="34" charset="0"/>
              <a:ea typeface="Amazon Ember" panose="020B0603020204020204" pitchFamily="34" charset="0"/>
              <a:cs typeface="Amazon Ember" panose="020B0603020204020204" pitchFamily="34" charset="0"/>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75806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Depends on query, if timestamp is used often design sort key around dt as min/max allows skipping blocks (see zone maps)</a:t>
            </a:r>
          </a:p>
        </p:txBody>
      </p:sp>
      <p:sp>
        <p:nvSpPr>
          <p:cNvPr id="4" name="Slide Number Placeholder 3"/>
          <p:cNvSpPr>
            <a:spLocks noGrp="1"/>
          </p:cNvSpPr>
          <p:nvPr>
            <p:ph type="sldNum" sz="quarter" idx="5"/>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397661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
        <p:nvSpPr>
          <p:cNvPr id="5" name="Header Placeholder 3"/>
          <p:cNvSpPr>
            <a:spLocks noGrp="1"/>
          </p:cNvSpPr>
          <p:nvPr>
            <p:ph type="hdr" sz="quarter"/>
          </p:nvPr>
        </p:nvSpPr>
        <p:spPr>
          <a:xfrm>
            <a:off x="0" y="0"/>
            <a:ext cx="2971800" cy="457200"/>
          </a:xfrm>
        </p:spPr>
        <p:txBody>
          <a:bodyPr/>
          <a:lstStyle/>
          <a:p>
            <a:r>
              <a:rPr lang="en-US" dirty="0">
                <a:solidFill>
                  <a:prstClr val="black"/>
                </a:solidFill>
              </a:rPr>
              <a:t>Tech Ed North America 2010</a:t>
            </a:r>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solidFill>
                  <a:prstClr val="black"/>
                </a:solidFill>
              </a:rPr>
              <a:pPr/>
              <a:t>10/18/18 9:19 AM</a:t>
            </a:fld>
            <a:endParaRPr lang="en-US" dirty="0">
              <a:solidFill>
                <a:prstClr val="black"/>
              </a:solidFill>
            </a:endParaRPr>
          </a:p>
        </p:txBody>
      </p:sp>
      <p:sp>
        <p:nvSpPr>
          <p:cNvPr id="7" name="Footer Placeholder 5"/>
          <p:cNvSpPr>
            <a:spLocks noGrp="1"/>
          </p:cNvSpPr>
          <p:nvPr>
            <p:ph type="ftr" sz="quarter" idx="4"/>
          </p:nvPr>
        </p:nvSpPr>
        <p:spPr>
          <a:xfrm>
            <a:off x="0" y="8685213"/>
            <a:ext cx="6172200" cy="457200"/>
          </a:xfrm>
          <a:prstGeom prst="rect">
            <a:avLst/>
          </a:prstGeom>
        </p:spPr>
        <p:txBody>
          <a:bodyPr/>
          <a:lstStyle/>
          <a:p>
            <a:r>
              <a:rPr lang="en-US" dirty="0">
                <a:solidFill>
                  <a:prstClr val="black"/>
                </a:solidFill>
              </a:rPr>
              <a:t>© 2010 Microsoft Corporation. All rights reserved. Microsoft, Windows, Windows Vista and other product names are or may be registered trademarks and/or trademarks in the U.S. and/or other countries.</a:t>
            </a:r>
          </a:p>
          <a:p>
            <a:r>
              <a:rPr lang="en-US" dirty="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prstClr val="black"/>
                </a:solidFill>
              </a:rPr>
            </a:br>
            <a:r>
              <a:rPr lang="en-US" dirty="0">
                <a:solidFill>
                  <a:prstClr val="black"/>
                </a:solidFill>
              </a:rPr>
              <a:t>MICROSOFT MAKES NO WARRANTIES, EXPRESS, IMPLIED OR STATUTORY, AS TO THE INFORMATION IN THIS PRESENTATION.</a:t>
            </a:r>
          </a:p>
          <a:p>
            <a:endParaRPr lang="en-US" dirty="0">
              <a:solidFill>
                <a:prstClr val="black"/>
              </a:solidFill>
            </a:endParaRPr>
          </a:p>
        </p:txBody>
      </p:sp>
    </p:spTree>
    <p:extLst>
      <p:ext uri="{BB962C8B-B14F-4D97-AF65-F5344CB8AC3E}">
        <p14:creationId xmlns:p14="http://schemas.microsoft.com/office/powerpoint/2010/main" val="727281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dirty="0">
              <a:solidFill>
                <a:prstClr val="black"/>
              </a:solidFill>
            </a:endParaRPr>
          </a:p>
        </p:txBody>
      </p:sp>
      <p:sp>
        <p:nvSpPr>
          <p:cNvPr id="5" name="Header Placeholder 3"/>
          <p:cNvSpPr>
            <a:spLocks noGrp="1"/>
          </p:cNvSpPr>
          <p:nvPr>
            <p:ph type="hdr" sz="quarter"/>
          </p:nvPr>
        </p:nvSpPr>
        <p:spPr>
          <a:xfrm>
            <a:off x="0" y="0"/>
            <a:ext cx="2971800" cy="457200"/>
          </a:xfrm>
        </p:spPr>
        <p:txBody>
          <a:bodyPr/>
          <a:lstStyle/>
          <a:p>
            <a:r>
              <a:rPr lang="en-US" dirty="0">
                <a:solidFill>
                  <a:prstClr val="black"/>
                </a:solidFill>
              </a:rPr>
              <a:t>Tech Ed North America 2010</a:t>
            </a:r>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solidFill>
                  <a:prstClr val="black"/>
                </a:solidFill>
              </a:rPr>
              <a:pPr/>
              <a:t>10/18/18 9:19 AM</a:t>
            </a:fld>
            <a:endParaRPr lang="en-US" dirty="0">
              <a:solidFill>
                <a:prstClr val="black"/>
              </a:solidFill>
            </a:endParaRPr>
          </a:p>
        </p:txBody>
      </p:sp>
      <p:sp>
        <p:nvSpPr>
          <p:cNvPr id="7" name="Footer Placeholder 5"/>
          <p:cNvSpPr>
            <a:spLocks noGrp="1"/>
          </p:cNvSpPr>
          <p:nvPr>
            <p:ph type="ftr" sz="quarter" idx="4"/>
          </p:nvPr>
        </p:nvSpPr>
        <p:spPr>
          <a:xfrm>
            <a:off x="0" y="8685213"/>
            <a:ext cx="6172200" cy="457200"/>
          </a:xfrm>
          <a:prstGeom prst="rect">
            <a:avLst/>
          </a:prstGeom>
        </p:spPr>
        <p:txBody>
          <a:bodyPr/>
          <a:lstStyle/>
          <a:p>
            <a:r>
              <a:rPr lang="en-US" dirty="0">
                <a:solidFill>
                  <a:prstClr val="black"/>
                </a:solidFill>
              </a:rPr>
              <a:t>© 2010 Microsoft Corporation. All rights reserved. Microsoft, Windows, Windows Vista and other product names are or may be registered trademarks and/or trademarks in the U.S. and/or other countries.</a:t>
            </a:r>
          </a:p>
          <a:p>
            <a:r>
              <a:rPr lang="en-US" dirty="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prstClr val="black"/>
                </a:solidFill>
              </a:rPr>
            </a:br>
            <a:r>
              <a:rPr lang="en-US" dirty="0">
                <a:solidFill>
                  <a:prstClr val="black"/>
                </a:solidFill>
              </a:rPr>
              <a:t>MICROSOFT MAKES NO WARRANTIES, EXPRESS, IMPLIED OR STATUTORY, AS TO THE INFORMATION IN THIS PRESENTATION.</a:t>
            </a:r>
          </a:p>
          <a:p>
            <a:endParaRPr lang="en-US" dirty="0">
              <a:solidFill>
                <a:prstClr val="black"/>
              </a:solidFill>
            </a:endParaRPr>
          </a:p>
        </p:txBody>
      </p:sp>
    </p:spTree>
    <p:extLst>
      <p:ext uri="{BB962C8B-B14F-4D97-AF65-F5344CB8AC3E}">
        <p14:creationId xmlns:p14="http://schemas.microsoft.com/office/powerpoint/2010/main" val="2354162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Compression </a:t>
            </a:r>
            <a:r>
              <a:rPr lang="en-AU" dirty="0"/>
              <a:t>ZSTD</a:t>
            </a:r>
            <a:r>
              <a:rPr lang="en-US" dirty="0"/>
              <a:t> (IMDB 40% more data)</a:t>
            </a:r>
          </a:p>
          <a:p>
            <a:endParaRPr lang="en-US" baseline="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dirty="0">
              <a:solidFill>
                <a:prstClr val="black"/>
              </a:solidFill>
            </a:endParaRPr>
          </a:p>
        </p:txBody>
      </p:sp>
      <p:sp>
        <p:nvSpPr>
          <p:cNvPr id="5" name="Header Placeholder 3"/>
          <p:cNvSpPr>
            <a:spLocks noGrp="1"/>
          </p:cNvSpPr>
          <p:nvPr>
            <p:ph type="hdr" sz="quarter"/>
          </p:nvPr>
        </p:nvSpPr>
        <p:spPr>
          <a:xfrm>
            <a:off x="0" y="0"/>
            <a:ext cx="2971800" cy="457200"/>
          </a:xfrm>
        </p:spPr>
        <p:txBody>
          <a:bodyPr/>
          <a:lstStyle/>
          <a:p>
            <a:r>
              <a:rPr lang="en-US" dirty="0">
                <a:solidFill>
                  <a:prstClr val="black"/>
                </a:solidFill>
              </a:rPr>
              <a:t>Tech Ed North America 2010</a:t>
            </a:r>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solidFill>
                  <a:prstClr val="black"/>
                </a:solidFill>
              </a:rPr>
              <a:pPr/>
              <a:t>10/18/18 9:19 AM</a:t>
            </a:fld>
            <a:endParaRPr lang="en-US" dirty="0">
              <a:solidFill>
                <a:prstClr val="black"/>
              </a:solidFill>
            </a:endParaRPr>
          </a:p>
        </p:txBody>
      </p:sp>
      <p:sp>
        <p:nvSpPr>
          <p:cNvPr id="7" name="Footer Placeholder 5"/>
          <p:cNvSpPr>
            <a:spLocks noGrp="1"/>
          </p:cNvSpPr>
          <p:nvPr>
            <p:ph type="ftr" sz="quarter" idx="4"/>
          </p:nvPr>
        </p:nvSpPr>
        <p:spPr>
          <a:xfrm>
            <a:off x="0" y="8685213"/>
            <a:ext cx="6172200" cy="457200"/>
          </a:xfrm>
          <a:prstGeom prst="rect">
            <a:avLst/>
          </a:prstGeom>
        </p:spPr>
        <p:txBody>
          <a:bodyPr/>
          <a:lstStyle/>
          <a:p>
            <a:r>
              <a:rPr lang="en-US" dirty="0">
                <a:solidFill>
                  <a:prstClr val="black"/>
                </a:solidFill>
              </a:rPr>
              <a:t>© 2010 Microsoft Corporation. All rights reserved. Microsoft, Windows, Windows Vista and other product names are or may be registered trademarks and/or trademarks in the U.S. and/or other countries.</a:t>
            </a:r>
          </a:p>
          <a:p>
            <a:r>
              <a:rPr lang="en-US" dirty="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prstClr val="black"/>
                </a:solidFill>
              </a:rPr>
            </a:br>
            <a:r>
              <a:rPr lang="en-US" dirty="0">
                <a:solidFill>
                  <a:prstClr val="black"/>
                </a:solidFill>
              </a:rPr>
              <a:t>MICROSOFT MAKES NO WARRANTIES, EXPRESS, IMPLIED OR STATUTORY, AS TO THE INFORMATION IN THIS PRESENTATION.</a:t>
            </a:r>
          </a:p>
          <a:p>
            <a:endParaRPr lang="en-US" dirty="0">
              <a:solidFill>
                <a:prstClr val="black"/>
              </a:solidFill>
            </a:endParaRPr>
          </a:p>
        </p:txBody>
      </p:sp>
    </p:spTree>
    <p:extLst>
      <p:ext uri="{BB962C8B-B14F-4D97-AF65-F5344CB8AC3E}">
        <p14:creationId xmlns:p14="http://schemas.microsoft.com/office/powerpoint/2010/main" val="509878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
        <p:nvSpPr>
          <p:cNvPr id="5" name="Header Placeholder 3"/>
          <p:cNvSpPr>
            <a:spLocks noGrp="1"/>
          </p:cNvSpPr>
          <p:nvPr>
            <p:ph type="hdr" sz="quarter"/>
          </p:nvPr>
        </p:nvSpPr>
        <p:spPr>
          <a:xfrm>
            <a:off x="0" y="0"/>
            <a:ext cx="2971800" cy="457200"/>
          </a:xfrm>
        </p:spPr>
        <p:txBody>
          <a:bodyPr/>
          <a:lstStyle/>
          <a:p>
            <a:r>
              <a:rPr lang="en-US" dirty="0">
                <a:solidFill>
                  <a:prstClr val="black"/>
                </a:solidFill>
              </a:rPr>
              <a:t>Tech Ed North America 2010</a:t>
            </a:r>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solidFill>
                  <a:prstClr val="black"/>
                </a:solidFill>
              </a:rPr>
              <a:pPr/>
              <a:t>10/18/18 9:19 AM</a:t>
            </a:fld>
            <a:endParaRPr lang="en-US" dirty="0">
              <a:solidFill>
                <a:prstClr val="black"/>
              </a:solidFill>
            </a:endParaRPr>
          </a:p>
        </p:txBody>
      </p:sp>
      <p:sp>
        <p:nvSpPr>
          <p:cNvPr id="7" name="Footer Placeholder 5"/>
          <p:cNvSpPr>
            <a:spLocks noGrp="1"/>
          </p:cNvSpPr>
          <p:nvPr>
            <p:ph type="ftr" sz="quarter" idx="4"/>
          </p:nvPr>
        </p:nvSpPr>
        <p:spPr>
          <a:xfrm>
            <a:off x="0" y="8685213"/>
            <a:ext cx="6172200" cy="457200"/>
          </a:xfrm>
          <a:prstGeom prst="rect">
            <a:avLst/>
          </a:prstGeom>
        </p:spPr>
        <p:txBody>
          <a:bodyPr/>
          <a:lstStyle/>
          <a:p>
            <a:r>
              <a:rPr lang="en-US" dirty="0">
                <a:solidFill>
                  <a:prstClr val="black"/>
                </a:solidFill>
              </a:rPr>
              <a:t>© 2010 Microsoft Corporation. All rights reserved. Microsoft, Windows, Windows Vista and other product names are or may be registered trademarks and/or trademarks in the U.S. and/or other countries.</a:t>
            </a:r>
          </a:p>
          <a:p>
            <a:r>
              <a:rPr lang="en-US" dirty="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prstClr val="black"/>
                </a:solidFill>
              </a:rPr>
            </a:br>
            <a:r>
              <a:rPr lang="en-US" dirty="0">
                <a:solidFill>
                  <a:prstClr val="black"/>
                </a:solidFill>
              </a:rPr>
              <a:t>MICROSOFT MAKES NO WARRANTIES, EXPRESS, IMPLIED OR STATUTORY, AS TO THE INFORMATION IN THIS PRESENTATION.</a:t>
            </a:r>
          </a:p>
          <a:p>
            <a:endParaRPr lang="en-US" dirty="0">
              <a:solidFill>
                <a:prstClr val="black"/>
              </a:solidFill>
            </a:endParaRPr>
          </a:p>
        </p:txBody>
      </p:sp>
    </p:spTree>
    <p:extLst>
      <p:ext uri="{BB962C8B-B14F-4D97-AF65-F5344CB8AC3E}">
        <p14:creationId xmlns:p14="http://schemas.microsoft.com/office/powerpoint/2010/main" val="2722448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Sorted columns enable fetching the minimum number of blocks required for query execution.</a:t>
            </a:r>
            <a:r>
              <a:rPr lang="en-US" baseline="0" dirty="0"/>
              <a:t> In this example, an unsorted table al most leads to a full table scan O(N) and a sorted table leads to one block scanned O(1).</a:t>
            </a:r>
          </a:p>
          <a:p>
            <a:endParaRPr lang="en-US" baseline="0" dirty="0"/>
          </a:p>
          <a:p>
            <a:r>
              <a:rPr lang="en-US" baseline="0" dirty="0"/>
              <a:t>We know min/max range for the blocks so redshift skips them</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1701522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2" name="Shape 2462"/>
          <p:cNvSpPr>
            <a:spLocks noGrp="1" noRot="1" noChangeAspect="1"/>
          </p:cNvSpPr>
          <p:nvPr>
            <p:ph type="sldImg"/>
          </p:nvPr>
        </p:nvSpPr>
        <p:spPr>
          <a:xfrm>
            <a:off x="381000" y="685800"/>
            <a:ext cx="6096000" cy="3429000"/>
          </a:xfrm>
          <a:prstGeom prst="rect">
            <a:avLst/>
          </a:prstGeom>
        </p:spPr>
        <p:txBody>
          <a:bodyPr/>
          <a:lstStyle/>
          <a:p>
            <a:endParaRPr/>
          </a:p>
        </p:txBody>
      </p:sp>
      <p:sp>
        <p:nvSpPr>
          <p:cNvPr id="2463" name="Shape 2463"/>
          <p:cNvSpPr>
            <a:spLocks noGrp="1"/>
          </p:cNvSpPr>
          <p:nvPr>
            <p:ph type="body" sz="quarter" idx="1"/>
          </p:nvPr>
        </p:nvSpPr>
        <p:spPr>
          <a:prstGeom prst="rect">
            <a:avLst/>
          </a:prstGeom>
        </p:spPr>
        <p:txBody>
          <a:bodyPr/>
          <a:lstStyle/>
          <a:p>
            <a:pPr defTabSz="457200">
              <a:defRPr sz="4400"/>
            </a:pPr>
            <a:r>
              <a:rPr lang="en-US" b="1" dirty="0"/>
              <a:t>Redshift Spectrum</a:t>
            </a:r>
            <a:r>
              <a:rPr b="1" dirty="0"/>
              <a:t> gives you the best of both worlds. </a:t>
            </a:r>
            <a:endParaRPr lang="en-US" b="1" dirty="0"/>
          </a:p>
          <a:p>
            <a:pPr defTabSz="457200">
              <a:defRPr sz="4400"/>
            </a:pPr>
            <a:endParaRPr lang="en-US" dirty="0"/>
          </a:p>
          <a:p>
            <a:pPr defTabSz="457200">
              <a:defRPr sz="4400"/>
            </a:pPr>
            <a:r>
              <a:rPr dirty="0"/>
              <a:t>If you need to run frequent queries on the same data, you can normalize it, store it in Redshift, and get all the benefits of a fully featured</a:t>
            </a:r>
            <a:r>
              <a:rPr lang="en-US" dirty="0"/>
              <a:t> and fully managed</a:t>
            </a:r>
            <a:r>
              <a:rPr dirty="0"/>
              <a:t> data warehouse for storing and querying structured data. At the same time, you can keep your unstructured data in an S3 data lake, and extend your Redshift queries across the universe of data you store in S3. </a:t>
            </a:r>
            <a:endParaRPr lang="en-US" dirty="0"/>
          </a:p>
          <a:p>
            <a:pPr defTabSz="457200">
              <a:defRPr sz="4400"/>
            </a:pPr>
            <a:endParaRPr lang="en-US" dirty="0"/>
          </a:p>
          <a:p>
            <a:pPr defTabSz="457200">
              <a:defRPr sz="4400"/>
            </a:pPr>
            <a:r>
              <a:rPr dirty="0"/>
              <a:t>With Redshift Spectrum, you can run Redshift queries on S3 data on its own, or you can run queries that join together data in S3 with data already in your Redshift data warehouse. Redshift Spectrum gives you the freedom to store your data where you want, in the format you want, and have it available for processing when you need it. </a:t>
            </a:r>
            <a:endParaRPr lang="en-US" dirty="0"/>
          </a:p>
          <a:p>
            <a:endParaRPr lang="en-US" dirty="0"/>
          </a:p>
          <a:p>
            <a:r>
              <a:rPr lang="en-US" dirty="0"/>
              <a:t>Redshift Spectrum applies sophisticated query optimization, scaling processing across thousands of nodes so results are fast – even with large data sets and complex queries.</a:t>
            </a:r>
          </a:p>
          <a:p>
            <a:pPr defTabSz="457200">
              <a:defRPr sz="4400"/>
            </a:pPr>
            <a:endParaRPr dirty="0"/>
          </a:p>
        </p:txBody>
      </p:sp>
    </p:spTree>
    <p:extLst>
      <p:ext uri="{BB962C8B-B14F-4D97-AF65-F5344CB8AC3E}">
        <p14:creationId xmlns:p14="http://schemas.microsoft.com/office/powerpoint/2010/main" val="1810113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a:rPr>
              <a:t>Wikipedia:  In </a:t>
            </a:r>
            <a:r>
              <a:rPr lang="en-US" sz="1200" dirty="0">
                <a:solidFill>
                  <a:prstClr val="black"/>
                </a:solidFill>
                <a:latin typeface="Calibri"/>
                <a:hlinkClick r:id="rId3" tooltip="Computing"/>
              </a:rPr>
              <a:t>computing</a:t>
            </a:r>
            <a:r>
              <a:rPr lang="en-US" sz="1200" dirty="0">
                <a:solidFill>
                  <a:prstClr val="black"/>
                </a:solidFill>
                <a:latin typeface="Calibri"/>
              </a:rPr>
              <a:t>, a </a:t>
            </a:r>
            <a:r>
              <a:rPr lang="en-US" sz="1200" b="1" dirty="0">
                <a:solidFill>
                  <a:prstClr val="black"/>
                </a:solidFill>
                <a:latin typeface="Calibri"/>
              </a:rPr>
              <a:t>data warehouse</a:t>
            </a:r>
            <a:r>
              <a:rPr lang="en-US" sz="1200" dirty="0">
                <a:solidFill>
                  <a:prstClr val="black"/>
                </a:solidFill>
                <a:latin typeface="Calibri"/>
              </a:rPr>
              <a:t> (</a:t>
            </a:r>
            <a:r>
              <a:rPr lang="en-US" sz="1200" b="1" dirty="0">
                <a:solidFill>
                  <a:prstClr val="black"/>
                </a:solidFill>
                <a:latin typeface="Calibri"/>
              </a:rPr>
              <a:t>DW</a:t>
            </a:r>
            <a:r>
              <a:rPr lang="en-US" sz="1200" dirty="0">
                <a:solidFill>
                  <a:prstClr val="black"/>
                </a:solidFill>
                <a:latin typeface="Calibri"/>
              </a:rPr>
              <a:t> or </a:t>
            </a:r>
            <a:r>
              <a:rPr lang="en-US" sz="1200" b="1" dirty="0">
                <a:solidFill>
                  <a:prstClr val="black"/>
                </a:solidFill>
                <a:latin typeface="Calibri"/>
              </a:rPr>
              <a:t>DWH</a:t>
            </a:r>
            <a:r>
              <a:rPr lang="en-US" sz="1200" dirty="0">
                <a:solidFill>
                  <a:prstClr val="black"/>
                </a:solidFill>
                <a:latin typeface="Calibri"/>
              </a:rPr>
              <a:t>), also known as an </a:t>
            </a:r>
            <a:r>
              <a:rPr lang="en-US" sz="1200" b="1" dirty="0">
                <a:solidFill>
                  <a:prstClr val="black"/>
                </a:solidFill>
                <a:latin typeface="Calibri"/>
              </a:rPr>
              <a:t>enterprise data warehouse</a:t>
            </a:r>
            <a:r>
              <a:rPr lang="en-US" sz="1200" dirty="0">
                <a:solidFill>
                  <a:prstClr val="black"/>
                </a:solidFill>
                <a:latin typeface="Calibri"/>
              </a:rPr>
              <a:t> (</a:t>
            </a:r>
            <a:r>
              <a:rPr lang="en-US" sz="1200" b="1" dirty="0">
                <a:solidFill>
                  <a:prstClr val="black"/>
                </a:solidFill>
                <a:latin typeface="Calibri"/>
              </a:rPr>
              <a:t>EDW</a:t>
            </a:r>
            <a:r>
              <a:rPr lang="en-US" sz="1200" dirty="0">
                <a:solidFill>
                  <a:prstClr val="black"/>
                </a:solidFill>
                <a:latin typeface="Calibri"/>
              </a:rPr>
              <a:t>), is a system used for </a:t>
            </a:r>
            <a:r>
              <a:rPr lang="en-US" sz="1200" dirty="0">
                <a:solidFill>
                  <a:prstClr val="black"/>
                </a:solidFill>
                <a:latin typeface="Calibri"/>
                <a:hlinkClick r:id="rId4" tooltip="Business reporting"/>
              </a:rPr>
              <a:t>reporting</a:t>
            </a:r>
            <a:r>
              <a:rPr lang="en-US" sz="1200" dirty="0">
                <a:solidFill>
                  <a:prstClr val="black"/>
                </a:solidFill>
                <a:latin typeface="Calibri"/>
              </a:rPr>
              <a:t> and </a:t>
            </a:r>
            <a:r>
              <a:rPr lang="en-US" sz="1200" dirty="0">
                <a:solidFill>
                  <a:prstClr val="black"/>
                </a:solidFill>
                <a:latin typeface="Calibri"/>
                <a:hlinkClick r:id="rId5" tooltip="Data analysis"/>
              </a:rPr>
              <a:t>data analysis</a:t>
            </a:r>
            <a:r>
              <a:rPr lang="en-US" sz="1200" dirty="0">
                <a:solidFill>
                  <a:prstClr val="black"/>
                </a:solidFill>
                <a:latin typeface="Calibri"/>
              </a:rPr>
              <a:t>, and is considered a core component of </a:t>
            </a:r>
            <a:r>
              <a:rPr lang="en-US" sz="1200" dirty="0">
                <a:solidFill>
                  <a:prstClr val="black"/>
                </a:solidFill>
                <a:latin typeface="Calibri"/>
                <a:hlinkClick r:id="rId6" tooltip="Business intelligence"/>
              </a:rPr>
              <a:t>business intelligence</a:t>
            </a:r>
            <a:r>
              <a:rPr lang="en-US" sz="1200" dirty="0">
                <a:solidFill>
                  <a:prstClr val="black"/>
                </a:solidFill>
                <a:latin typeface="Calibri"/>
              </a:rPr>
              <a:t>.</a:t>
            </a:r>
            <a:r>
              <a:rPr lang="en-US" sz="1200" baseline="30000" dirty="0">
                <a:solidFill>
                  <a:prstClr val="black"/>
                </a:solidFill>
                <a:latin typeface="Calibri"/>
                <a:hlinkClick r:id="rId7"/>
              </a:rPr>
              <a:t>[1]</a:t>
            </a:r>
            <a:r>
              <a:rPr lang="en-US" sz="1200" dirty="0">
                <a:solidFill>
                  <a:prstClr val="black"/>
                </a:solidFill>
                <a:latin typeface="Calibri"/>
              </a:rPr>
              <a:t> DWs are </a:t>
            </a:r>
            <a:r>
              <a:rPr lang="en-US" sz="1200" b="1" dirty="0">
                <a:solidFill>
                  <a:srgbClr val="0070C0"/>
                </a:solidFill>
                <a:latin typeface="Calibri"/>
              </a:rPr>
              <a:t>central repositories of integrated data from one or more disparate sources</a:t>
            </a:r>
            <a:r>
              <a:rPr lang="en-US" sz="1200" dirty="0">
                <a:solidFill>
                  <a:prstClr val="black"/>
                </a:solidFill>
                <a:latin typeface="Calibri"/>
              </a:rPr>
              <a:t>. They store current and historical data and are used for creating analytical reports for knowledge workers throughout the enterprise. Examples of reports could range from annual and quarterly comparisons and trends to detailed daily sales analysis.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Calibri"/>
            </a:endParaRPr>
          </a:p>
          <a:p>
            <a:r>
              <a:rPr lang="en-US" sz="1200" b="0" i="0" kern="1200" dirty="0">
                <a:solidFill>
                  <a:schemeClr val="tx1"/>
                </a:solidFill>
                <a:effectLst/>
                <a:latin typeface="Amazon Ember Regular" charset="0"/>
                <a:ea typeface="+mn-ea"/>
                <a:cs typeface="+mn-cs"/>
              </a:rPr>
              <a:t>Organizations need to get insights from their data to support better decision making. A proven approach to gain these insights uses reports, dashboards, and analytics tools powered by data warehouses that store consolidated data optimized to deliver results quickly to a broad set of users.</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On-premises data warehouses are failing to keep pace with exploding data volumes, new types of data, and the need to analyze data in real-time. On-premises data warehouses require significant upfront investment for hardware, licensing, and ongoing operational costs. Data capacity needs to be planned many months to a year or more in advance, to allow time to purchase and install necessary resources. Once installed, the added capacity is underutilized until data volumes catch up. Then, as data volumes grow, high utilization causes query performance to suffer, which becomes a pain point for users. This cycle of trying to balance capacity (scale) and performance repeats again and again. </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Upgrades and patches to hardware and software must be carefully planned and coordinated to minimize downtime. DBAs must be highly skilled with specific data warehouse software to constantly tune performance, maintain the system, and manage backups. Also, since the data structure within a data warehouse is highly controlled, DBAs are reluctant and slow to add new data sources and new tables, causing delays for users who want to analyze the new data. </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At the same time, organizations need to store and analyze exponentially increasing volumes of unstructured data, further increasing the costs and difficulties of analytics. The data lake, a less structured data repository that offers highly scalable storage at a lower cost than the data warehouse, has emerged as a complementary technology. Managing a data lake on-premises requires yet more expenses for hardware, licensing, and ongoing operational costs, and yet another team with a different set of skills. Data in the data lake is then analyzed in isolation from the data in the data warehouse.</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Most cloud-based data warehouses fail to allow their users to query data across their data warehouse and data lake without moving the data back and forth. As data volumes grow, this approach no longer works. The lack of seamless query across all data, structured and unstructured, stored in a data warehouse or a data lake, limits the insights obtained from analyzing all available data together.</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217290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kern="1200" dirty="0">
                <a:solidFill>
                  <a:schemeClr val="tx1"/>
                </a:solidFill>
                <a:effectLst/>
                <a:latin typeface="Arial"/>
                <a:ea typeface="+mn-ea"/>
                <a:cs typeface="+mn-cs"/>
              </a:rPr>
              <a:t>If we take a look behind the scenes, we have the Redshift cluster in green and the purple boxes are </a:t>
            </a:r>
            <a:r>
              <a:rPr lang="en-US" sz="1200" b="1" kern="1200" dirty="0">
                <a:solidFill>
                  <a:schemeClr val="tx1"/>
                </a:solidFill>
                <a:effectLst/>
                <a:latin typeface="Arial"/>
                <a:ea typeface="+mn-ea"/>
                <a:cs typeface="+mn-cs"/>
              </a:rPr>
              <a:t>the </a:t>
            </a:r>
            <a:r>
              <a:rPr lang="en-US" sz="1200" b="1" kern="1200" dirty="0" err="1">
                <a:solidFill>
                  <a:schemeClr val="tx1"/>
                </a:solidFill>
                <a:effectLst/>
                <a:latin typeface="Arial"/>
                <a:ea typeface="+mn-ea"/>
                <a:cs typeface="+mn-cs"/>
              </a:rPr>
              <a:t>autoscaling</a:t>
            </a:r>
            <a:r>
              <a:rPr lang="en-US" sz="1200" b="1" kern="1200" dirty="0">
                <a:solidFill>
                  <a:schemeClr val="tx1"/>
                </a:solidFill>
                <a:effectLst/>
                <a:latin typeface="Arial"/>
                <a:ea typeface="+mn-ea"/>
                <a:cs typeface="+mn-cs"/>
              </a:rPr>
              <a:t>, multi tenant, spectrum fleet of Redshift Spectrum </a:t>
            </a:r>
            <a:r>
              <a:rPr lang="en-US" sz="1200" kern="1200" dirty="0">
                <a:solidFill>
                  <a:schemeClr val="tx1"/>
                </a:solidFill>
                <a:effectLst/>
                <a:latin typeface="Arial"/>
                <a:ea typeface="+mn-ea"/>
                <a:cs typeface="+mn-cs"/>
              </a:rPr>
              <a:t>compute nodes. </a:t>
            </a:r>
          </a:p>
          <a:p>
            <a:pPr marL="171450" indent="-171450">
              <a:buFont typeface="Arial" charset="0"/>
              <a:buChar char="•"/>
            </a:pPr>
            <a:r>
              <a:rPr lang="en-US" sz="1200" kern="1200" dirty="0">
                <a:solidFill>
                  <a:schemeClr val="tx1"/>
                </a:solidFill>
                <a:effectLst/>
                <a:latin typeface="Arial"/>
                <a:ea typeface="+mn-ea"/>
                <a:cs typeface="+mn-cs"/>
              </a:rPr>
              <a:t>This architecture provides high levels of parallelism to execute your queries directly</a:t>
            </a:r>
            <a:r>
              <a:rPr lang="en-US" sz="1200" kern="1200" baseline="0" dirty="0">
                <a:solidFill>
                  <a:schemeClr val="tx1"/>
                </a:solidFill>
                <a:effectLst/>
                <a:latin typeface="Arial"/>
                <a:ea typeface="+mn-ea"/>
                <a:cs typeface="+mn-cs"/>
              </a:rPr>
              <a:t> on S3 data, with unlimited concurrency.</a:t>
            </a:r>
          </a:p>
          <a:p>
            <a:pPr marL="171450" indent="-171450">
              <a:buFont typeface="Arial" charset="0"/>
              <a:buChar char="•"/>
            </a:pPr>
            <a:endParaRPr lang="en-US" sz="1200" kern="1200" dirty="0">
              <a:solidFill>
                <a:schemeClr val="tx1"/>
              </a:solidFill>
              <a:effectLst/>
              <a:latin typeface="Arial"/>
              <a:ea typeface="+mn-ea"/>
              <a:cs typeface="+mn-cs"/>
            </a:endParaRPr>
          </a:p>
          <a:p>
            <a:pPr marL="171450" indent="-171450">
              <a:buFont typeface="Arial" charset="0"/>
              <a:buChar char="•"/>
            </a:pPr>
            <a:r>
              <a:rPr lang="en-US" sz="1200" kern="1200" dirty="0">
                <a:solidFill>
                  <a:schemeClr val="tx1"/>
                </a:solidFill>
                <a:effectLst/>
                <a:latin typeface="Arial"/>
                <a:ea typeface="+mn-ea"/>
                <a:cs typeface="+mn-cs"/>
              </a:rPr>
              <a:t>Separating</a:t>
            </a:r>
            <a:r>
              <a:rPr lang="en-US" sz="1200" kern="1200" baseline="0" dirty="0">
                <a:solidFill>
                  <a:schemeClr val="tx1"/>
                </a:solidFill>
                <a:effectLst/>
                <a:latin typeface="Arial"/>
                <a:ea typeface="+mn-ea"/>
                <a:cs typeface="+mn-cs"/>
              </a:rPr>
              <a:t> storage + compute gives you the option to load your </a:t>
            </a:r>
            <a:r>
              <a:rPr lang="en-US" sz="1200" kern="1200" dirty="0">
                <a:solidFill>
                  <a:schemeClr val="tx1"/>
                </a:solidFill>
                <a:effectLst/>
                <a:latin typeface="Arial"/>
                <a:ea typeface="+mn-ea"/>
                <a:cs typeface="+mn-cs"/>
              </a:rPr>
              <a:t>data in your local Redshift cluster, keep your data in S3 and analyze it with Redshift Spectrum, or a combination of both – e.g. keep frequently accessed data in Redshift, and</a:t>
            </a:r>
            <a:r>
              <a:rPr lang="en-US" sz="1200" kern="1200" baseline="0" dirty="0">
                <a:solidFill>
                  <a:schemeClr val="tx1"/>
                </a:solidFill>
                <a:effectLst/>
                <a:latin typeface="Arial"/>
                <a:ea typeface="+mn-ea"/>
                <a:cs typeface="+mn-cs"/>
              </a:rPr>
              <a:t> store less frequently accessed data in S3.</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3324337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Glue is a fully managed extract, transform, and load (ETL) service that makes it easy for customers to prepare and load their data for analytics. You can create and run an ETL job with a few clicks in the AWS Management Console. You simply point AWS Glue to your data stored on AWS, and AWS Glue discovers your data and stores the associated metadata (e.g. table definition and schema) in the AWS Glue Data Catalog. Once cataloged, your data is immediately searchable, </a:t>
            </a:r>
            <a:r>
              <a:rPr lang="en-US" dirty="0" err="1"/>
              <a:t>queryable</a:t>
            </a:r>
            <a:r>
              <a:rPr lang="en-US" dirty="0"/>
              <a:t>, and available for ETL. AWS Glue generates the code to execute your data transformations and data loading processes.</a:t>
            </a:r>
          </a:p>
          <a:p>
            <a:r>
              <a:rPr lang="en-US" dirty="0"/>
              <a:t>AWS Glue generates Python code that is customizable, reusable, and portable. Once your ETL job is ready, you can schedule it to run on AWS Glue's fully managed, scale-out Apache Spark environment. AWS Glue provides a flexible scheduler with dependency resolution, job monitoring, and alerting.</a:t>
            </a:r>
          </a:p>
          <a:p>
            <a:r>
              <a:rPr lang="en-US" dirty="0"/>
              <a:t>AWS Glue is </a:t>
            </a:r>
            <a:r>
              <a:rPr lang="en-US" dirty="0" err="1"/>
              <a:t>serverless</a:t>
            </a:r>
            <a:r>
              <a:rPr lang="en-US" dirty="0"/>
              <a:t>, so there is no infrastructure to buy, set up, or manage. It automatically provisions the environment needed to complete the job, and customers pay only for the compute resources consumed while running ETL jobs. With AWS Glue, data can be available for analytics in minutes.</a:t>
            </a:r>
          </a:p>
          <a:p>
            <a:endParaRPr lang="en-US" dirty="0"/>
          </a:p>
          <a:p>
            <a:r>
              <a:rPr lang="en-US" b="1" dirty="0"/>
              <a:t>Easy</a:t>
            </a:r>
            <a:endParaRPr lang="en-US" dirty="0"/>
          </a:p>
          <a:p>
            <a:r>
              <a:rPr lang="en-US" dirty="0"/>
              <a:t>AWS Glue automates much of the effort in building, maintaining, and running ETL jobs. AWS Glue crawls your data sources, identifies data formats, and suggests schemas and transformations. AWS Glue automatically generates the code to execute your data transformations and loading processes.</a:t>
            </a:r>
          </a:p>
          <a:p>
            <a:endParaRPr lang="en-US" dirty="0"/>
          </a:p>
          <a:p>
            <a:r>
              <a:rPr lang="en-US" b="1" dirty="0"/>
              <a:t>Integrated</a:t>
            </a:r>
            <a:endParaRPr lang="en-US" dirty="0"/>
          </a:p>
          <a:p>
            <a:r>
              <a:rPr lang="en-US" dirty="0"/>
              <a:t>AWS Glue is integrated across a wide range of AWS services. AWS Glue natively supports data stored in Amazon Aurora, Amazon RDS for MySQL, Amazon RDS for Oracle, Amazon RDS for PostgreSQL, Amazon RDS for SQL Server, Amazon Redshift, and Amazon S3, as well as MySQL, Oracle, Microsoft SQL Server, and PostgreSQL databases in your Virtual Private Cloud (Amazon VPC) running on Amazon EC2. AWS Glue provides out-of-the-box integration with Amazon Athena, Amazon EMR, Amazon Redshift Spectrum, and any Apache Hive </a:t>
            </a:r>
            <a:r>
              <a:rPr lang="en-US" dirty="0" err="1"/>
              <a:t>Metastore</a:t>
            </a:r>
            <a:r>
              <a:rPr lang="en-US" dirty="0"/>
              <a:t>-compatible application.</a:t>
            </a:r>
          </a:p>
          <a:p>
            <a:endParaRPr lang="en-US" dirty="0"/>
          </a:p>
          <a:p>
            <a:r>
              <a:rPr lang="en-US" b="1" dirty="0" err="1"/>
              <a:t>Serverless</a:t>
            </a:r>
            <a:endParaRPr lang="en-US" dirty="0"/>
          </a:p>
          <a:p>
            <a:r>
              <a:rPr lang="en-US" dirty="0"/>
              <a:t>AWS Glue is </a:t>
            </a:r>
            <a:r>
              <a:rPr lang="en-US" dirty="0" err="1"/>
              <a:t>serverless</a:t>
            </a:r>
            <a:r>
              <a:rPr lang="en-US" dirty="0"/>
              <a:t>. There is no infrastructure to provision or manage. AWS Glue handles provisioning, configuration, and scaling of the resources required to run your ETL jobs on a fully managed, scale-out Apache Spark environment. You pay only for the resources used while your jobs are running.</a:t>
            </a:r>
          </a:p>
          <a:p>
            <a:endParaRPr lang="en-US" dirty="0"/>
          </a:p>
          <a:p>
            <a:r>
              <a:rPr lang="en-US" b="1" dirty="0"/>
              <a:t>Developer Friendly</a:t>
            </a:r>
            <a:endParaRPr lang="en-US" dirty="0"/>
          </a:p>
          <a:p>
            <a:r>
              <a:rPr lang="en-US" dirty="0"/>
              <a:t>AWS Glue generates ETL code that is customizable, reusable, and portable, using familiar technology - Python and Spark. You can also import custom readers, writers and transformations into your Glue ETL code. Since the code AWS Glue generates is based on open frameworks, there is no lock-in. You can use it anywhere.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3229008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Big Data and Analytic services enable customers to easily run any analytic workload (batch, ad-hoc, real-time, </a:t>
            </a:r>
            <a:r>
              <a:rPr lang="en-US" dirty="0" err="1"/>
              <a:t>IoT</a:t>
            </a:r>
            <a:r>
              <a:rPr lang="en-US" dirty="0"/>
              <a:t> and predictive analytics) at any scale (GB to TB to PB to EB), in a secure fashion, at the lowest possible cost. AWS provides a highly scalable, available, secure, and cost effective data store that lets you store data in its native format and easily extract value from your data. (what people call a Data Lake). This is particularly true now that many customers see much of their new data created directly in the cloud, with Amazon S3 being home to the vast majority of it. With much more operating experience and scale, and a broader set analytics services available than anywhere else, S3 and our portfolio of Big Data &amp; Analytics services is the clear number one choice for you to build your Data Lake and analytics solutions with. </a:t>
            </a:r>
          </a:p>
          <a:p>
            <a:endParaRPr lang="en-US" dirty="0"/>
          </a:p>
          <a:p>
            <a:r>
              <a:rPr lang="en-US" sz="1200" b="0" i="0" kern="1200" dirty="0">
                <a:solidFill>
                  <a:schemeClr val="tx1"/>
                </a:solidFill>
                <a:effectLst/>
                <a:latin typeface="Amazon Ember Regular" charset="0"/>
                <a:ea typeface="+mn-ea"/>
                <a:cs typeface="+mn-cs"/>
              </a:rPr>
              <a:t>Amazon Redshift is fully integrated with the AWS data lake and analytics ecosystem. Redshift Spectrum uses the Glue Data Catalog to query across your Redshift data warehouse and Amazon S3 data lake without unnecessary movement of data. Redshift Spectrum can query open file formats you already use, such as </a:t>
            </a:r>
            <a:r>
              <a:rPr lang="en-US" sz="1200" b="0" i="0" kern="1200" dirty="0" err="1">
                <a:solidFill>
                  <a:schemeClr val="tx1"/>
                </a:solidFill>
                <a:effectLst/>
                <a:latin typeface="Amazon Ember Regular" charset="0"/>
                <a:ea typeface="+mn-ea"/>
                <a:cs typeface="+mn-cs"/>
              </a:rPr>
              <a:t>Parcquet</a:t>
            </a:r>
            <a:r>
              <a:rPr lang="en-US" sz="1200" b="0" i="0" kern="1200" dirty="0">
                <a:solidFill>
                  <a:schemeClr val="tx1"/>
                </a:solidFill>
                <a:effectLst/>
                <a:latin typeface="Amazon Ember Regular" charset="0"/>
                <a:ea typeface="+mn-ea"/>
                <a:cs typeface="+mn-cs"/>
              </a:rPr>
              <a:t>, Avro, CSV, Grok, JSON, ORC, and more, directly in S3. This gives you the flexibility to store highly structured, frequently accessed data on Redshift local disks, keep exabytes of structured and unstructured data in S3, and query seamlessly across both to provide unique insights that you would not be able to obtain by querying independent data silos. </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506066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Redshift (and Redshift Spectrum), you can use Amazon</a:t>
            </a:r>
            <a:r>
              <a:rPr lang="en-US" baseline="0" dirty="0"/>
              <a:t> QuickSight and many third-party Business Intelligence (BI) tools for reporting, dashboards, ad-hoc analysis, and visualization. </a:t>
            </a:r>
          </a:p>
          <a:p>
            <a:r>
              <a:rPr lang="en-US" baseline="0" dirty="0"/>
              <a:t>You can use the BI or SQL client tools of your choice.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21590243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Redshift for OLAP, Relational DB for OLTP</a:t>
            </a:r>
          </a:p>
          <a:p>
            <a:r>
              <a:rPr lang="en-US" dirty="0"/>
              <a:t>OLAP: </a:t>
            </a:r>
            <a:r>
              <a:rPr lang="en-AU" sz="1200" b="0" i="0" kern="1200" dirty="0">
                <a:solidFill>
                  <a:schemeClr val="tx1"/>
                </a:solidFill>
                <a:effectLst/>
                <a:latin typeface="Amazon Ember Regular" charset="0"/>
                <a:ea typeface="+mn-ea"/>
                <a:cs typeface="+mn-cs"/>
              </a:rPr>
              <a:t>Online Analytical Processing – Designed for Data Analysis and optimized for reading through large data sets and aggregation (joins). Measure effectiveness by response time to complex queries.</a:t>
            </a:r>
          </a:p>
          <a:p>
            <a:r>
              <a:rPr lang="en-AU" sz="1200" b="0" i="0" kern="1200" dirty="0">
                <a:solidFill>
                  <a:schemeClr val="tx1"/>
                </a:solidFill>
                <a:effectLst/>
                <a:latin typeface="Amazon Ember Regular" charset="0"/>
                <a:ea typeface="+mn-ea"/>
                <a:cs typeface="+mn-cs"/>
              </a:rPr>
              <a:t>OLTP: Online Transaction Processing – Designed for Data Processing and used for transactions like INSERTS, UPDATE, DELETE. Measure effectiveness by transactions per second</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3723861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simply put your Data in S3 and submit SQL against it</a:t>
            </a:r>
            <a:endParaRPr lang="en-US" dirty="0"/>
          </a:p>
        </p:txBody>
      </p:sp>
      <p:sp>
        <p:nvSpPr>
          <p:cNvPr id="4" name="Slide Number Placeholder 3"/>
          <p:cNvSpPr>
            <a:spLocks noGrp="1"/>
          </p:cNvSpPr>
          <p:nvPr>
            <p:ph type="sldNum" sz="quarter" idx="10"/>
          </p:nvPr>
        </p:nvSpPr>
        <p:spPr/>
        <p:txBody>
          <a:bodyPr/>
          <a:lstStyle/>
          <a:p>
            <a:fld id="{BCBB55A8-D0DA-42BE-82EE-199D8846B5F6}" type="slidenum">
              <a:rPr lang="en-US" smtClean="0"/>
              <a:t>38</a:t>
            </a:fld>
            <a:endParaRPr lang="en-US"/>
          </a:p>
        </p:txBody>
      </p:sp>
    </p:spTree>
    <p:extLst>
      <p:ext uri="{BB962C8B-B14F-4D97-AF65-F5344CB8AC3E}">
        <p14:creationId xmlns:p14="http://schemas.microsoft.com/office/powerpoint/2010/main" val="24475025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simply put your Data in S3 and submit SQL against it</a:t>
            </a:r>
            <a:endParaRPr lang="en-US" dirty="0"/>
          </a:p>
        </p:txBody>
      </p:sp>
      <p:sp>
        <p:nvSpPr>
          <p:cNvPr id="4" name="Slide Number Placeholder 3"/>
          <p:cNvSpPr>
            <a:spLocks noGrp="1"/>
          </p:cNvSpPr>
          <p:nvPr>
            <p:ph type="sldNum" sz="quarter" idx="10"/>
          </p:nvPr>
        </p:nvSpPr>
        <p:spPr/>
        <p:txBody>
          <a:bodyPr/>
          <a:lstStyle/>
          <a:p>
            <a:fld id="{BCBB55A8-D0DA-42BE-82EE-199D8846B5F6}" type="slidenum">
              <a:rPr lang="en-US" smtClean="0"/>
              <a:t>39</a:t>
            </a:fld>
            <a:endParaRPr lang="en-US"/>
          </a:p>
        </p:txBody>
      </p:sp>
    </p:spTree>
    <p:extLst>
      <p:ext uri="{BB962C8B-B14F-4D97-AF65-F5344CB8AC3E}">
        <p14:creationId xmlns:p14="http://schemas.microsoft.com/office/powerpoint/2010/main" val="631571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Decouple</a:t>
            </a:r>
            <a:r>
              <a:rPr lang="en-US" baseline="0" dirty="0"/>
              <a:t> storage from compute: allows customers to scale and manage storage and compute needs independently.  The same data may have different compute needs such as EMR, Athena or Redshift</a:t>
            </a:r>
          </a:p>
          <a:p>
            <a:pPr marL="228600" indent="-228600">
              <a:buAutoNum type="arabicPeriod"/>
            </a:pPr>
            <a:r>
              <a:rPr lang="en-US" baseline="0" dirty="0" err="1"/>
              <a:t>Serverless</a:t>
            </a:r>
            <a:r>
              <a:rPr lang="en-US" baseline="0" dirty="0"/>
              <a:t>:  Athena is fully managed, </a:t>
            </a:r>
            <a:r>
              <a:rPr lang="en-US" baseline="0" dirty="0" err="1"/>
              <a:t>serverless</a:t>
            </a:r>
            <a:r>
              <a:rPr lang="en-US" baseline="0" dirty="0"/>
              <a:t> service.  No need to understand scaling or compute optimization</a:t>
            </a:r>
          </a:p>
          <a:p>
            <a:pPr marL="228600" indent="-228600">
              <a:buAutoNum type="arabicPeriod"/>
            </a:pPr>
            <a:r>
              <a:rPr lang="en-US" baseline="0" dirty="0"/>
              <a:t>Pay only for data scanned: Customers are charged only by how much data was scanned by the query.  There are several levers, compression, file formats, partitioning, to enable customer to reduce cost</a:t>
            </a:r>
          </a:p>
          <a:p>
            <a:pPr marL="228600" indent="-228600">
              <a:buAutoNum type="arabicPeriod"/>
            </a:pPr>
            <a:r>
              <a:rPr lang="en-US" baseline="0" dirty="0"/>
              <a:t>Schema on read: customers can create different tables and run different queries representing many independent views of the data all while the underlying data remains unchanged</a:t>
            </a:r>
          </a:p>
          <a:p>
            <a:pPr marL="228600" indent="-228600">
              <a:buAutoNum type="arabicPeriod"/>
            </a:pPr>
            <a:r>
              <a:rPr lang="en-US" baseline="0" dirty="0"/>
              <a:t>Secure: IAM for </a:t>
            </a:r>
            <a:r>
              <a:rPr lang="en-US" baseline="0" dirty="0" err="1"/>
              <a:t>authN</a:t>
            </a:r>
            <a:r>
              <a:rPr lang="en-US" baseline="0" dirty="0"/>
              <a:t> and </a:t>
            </a:r>
            <a:r>
              <a:rPr lang="en-US" baseline="0" dirty="0" err="1"/>
              <a:t>authZ</a:t>
            </a:r>
            <a:r>
              <a:rPr lang="en-US" baseline="0" dirty="0"/>
              <a:t>.  query encrypted S3 buckets, write output to an encrypted S3 bucket.  Critical for sensitive workloads</a:t>
            </a:r>
          </a:p>
          <a:p>
            <a:pPr marL="228600" indent="-228600">
              <a:buAutoNum type="arabicPeriod"/>
            </a:pPr>
            <a:r>
              <a:rPr lang="en-US" baseline="0" dirty="0"/>
              <a:t>No proprietary file formats. Fully standard and open source file formats give customers freedom to use their data where/how they see fit – ties well with decoupled storage/compute</a:t>
            </a:r>
          </a:p>
          <a:p>
            <a:pPr marL="228600" indent="-228600">
              <a:buAutoNum type="arabicPeriod"/>
            </a:pPr>
            <a:r>
              <a:rPr lang="en-US" baseline="0" dirty="0"/>
              <a:t>Hive/Presto are open source software products backed by large and active communities giving it stability, maturity and quick pace of innovation</a:t>
            </a:r>
            <a:endParaRPr lang="en-US" dirty="0"/>
          </a:p>
        </p:txBody>
      </p:sp>
      <p:sp>
        <p:nvSpPr>
          <p:cNvPr id="4" name="Slide Number Placeholder 3"/>
          <p:cNvSpPr>
            <a:spLocks noGrp="1"/>
          </p:cNvSpPr>
          <p:nvPr>
            <p:ph type="sldNum" sz="quarter" idx="10"/>
          </p:nvPr>
        </p:nvSpPr>
        <p:spPr/>
        <p:txBody>
          <a:bodyPr/>
          <a:lstStyle/>
          <a:p>
            <a:fld id="{BCBB55A8-D0DA-42BE-82EE-199D8846B5F6}" type="slidenum">
              <a:rPr lang="en-US" smtClean="0"/>
              <a:t>40</a:t>
            </a:fld>
            <a:endParaRPr lang="en-US"/>
          </a:p>
        </p:txBody>
      </p:sp>
    </p:spTree>
    <p:extLst>
      <p:ext uri="{BB962C8B-B14F-4D97-AF65-F5344CB8AC3E}">
        <p14:creationId xmlns:p14="http://schemas.microsoft.com/office/powerpoint/2010/main" val="919178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Redshift Spectrum is 100% AWS code, Athena is based on open source</a:t>
            </a:r>
          </a:p>
        </p:txBody>
      </p:sp>
      <p:sp>
        <p:nvSpPr>
          <p:cNvPr id="4" name="Slide Number Placeholder 3"/>
          <p:cNvSpPr>
            <a:spLocks noGrp="1"/>
          </p:cNvSpPr>
          <p:nvPr>
            <p:ph type="sldNum" sz="quarter" idx="5"/>
          </p:nvPr>
        </p:nvSpPr>
        <p:spPr/>
        <p:txBody>
          <a:bodyPr/>
          <a:lstStyle/>
          <a:p>
            <a:fld id="{69C3F2ED-74C5-7D4F-8560-0CC253E9A436}" type="slidenum">
              <a:rPr lang="en-US" smtClean="0"/>
              <a:pPr/>
              <a:t>43</a:t>
            </a:fld>
            <a:endParaRPr lang="en-US" dirty="0"/>
          </a:p>
        </p:txBody>
      </p:sp>
    </p:spTree>
    <p:extLst>
      <p:ext uri="{BB962C8B-B14F-4D97-AF65-F5344CB8AC3E}">
        <p14:creationId xmlns:p14="http://schemas.microsoft.com/office/powerpoint/2010/main" val="2283842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 a powerful and pervasive resource – it is everywhere, and it is used in every aspect of your business.</a:t>
            </a:r>
          </a:p>
          <a:p>
            <a:r>
              <a:rPr lang="en-US" dirty="0"/>
              <a:t>including back-office systems of record, systems of insight that inform decision making and systems of engagement that shape customer relationships. However, few organizations have the ability to harness its full potential.</a:t>
            </a:r>
          </a:p>
          <a:p>
            <a:endParaRPr lang="en-US" dirty="0"/>
          </a:p>
          <a:p>
            <a:r>
              <a:rPr lang="en-US" dirty="0"/>
              <a:t>The mismatch between “all data” and the subset of data available for analysis has always existed.</a:t>
            </a:r>
          </a:p>
          <a:p>
            <a:r>
              <a:rPr lang="en-US" dirty="0"/>
              <a:t>But as you can see, the gap is widening at an accelerating pace – the vast majority of data is just not available,</a:t>
            </a:r>
            <a:r>
              <a:rPr lang="en-US" baseline="0" dirty="0"/>
              <a:t> so it is not analyzed. </a:t>
            </a:r>
          </a:p>
          <a:p>
            <a:r>
              <a:rPr lang="en-US" baseline="0" dirty="0"/>
              <a:t>That means that your business is making decisions based on incomplete data and incomplete analysis.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1599478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dirty="0"/>
              <a:t>We begin with data warehousing.  Amazon Redshift is a fast, scalable, fully managed data warehouse that makes it easy and cost-effective to analyze all your data using standard SQL and your existing Business Intelligence (BI) tools. It allows you to run complex analytic queries against petabytes of structured data, using sophisticated query optimization, columnar storage on high-performance local disks, and massively parallel query execution. Most results come back in seconds. With Amazon Redshift, you can start small for just $0.25 per hour with no commitments and scale out to petabytes of data for $250-$333 per uncompressed terabyte per year, less than a tenth the cost of traditional solutions.</a:t>
            </a:r>
          </a:p>
          <a:p>
            <a:pPr marL="0" indent="0">
              <a:buFont typeface="Arial" charset="0"/>
              <a:buNone/>
            </a:pPr>
            <a:endParaRPr lang="en-US" dirty="0"/>
          </a:p>
          <a:p>
            <a:pPr marL="0" indent="0">
              <a:buFont typeface="Arial" charset="0"/>
              <a:buNone/>
            </a:pPr>
            <a:r>
              <a:rPr lang="en-US" b="1" dirty="0"/>
              <a:t>Fast - </a:t>
            </a:r>
            <a:r>
              <a:rPr lang="en-US" dirty="0">
                <a:effectLst/>
              </a:rPr>
              <a:t>Amazon Redshift delivers 10x better performance than traditional on-premises data warehouses. Redshift is fast for all types of workloads, ranging from short-running queries to complex, long-running queries on trillions of rows of data. Redshift leverages a massively parallel processing (MPP) architecture to deliver high throughput, and uses machine learning and sophisticated query management for faster processing.</a:t>
            </a:r>
          </a:p>
          <a:p>
            <a:pPr marL="0" indent="0">
              <a:buFont typeface="Arial" charset="0"/>
              <a:buNone/>
            </a:pPr>
            <a:r>
              <a:rPr lang="en-US" b="1" dirty="0">
                <a:effectLst/>
              </a:rPr>
              <a:t>Simple</a:t>
            </a:r>
            <a:r>
              <a:rPr lang="en-US" b="1" baseline="0" dirty="0">
                <a:effectLst/>
              </a:rPr>
              <a:t> - </a:t>
            </a:r>
            <a:r>
              <a:rPr lang="en-US" dirty="0">
                <a:effectLst/>
              </a:rPr>
              <a:t>With Amazon Redshift, you can create and start using a new data warehouse in minutes. Redshift automates most of the common administrative tasks to manage, monitor, and scale your data warehouse. Redshift automatically replicates and backs up all your data for reliability. Functional enhancements are released transparently, eliminating the need to schedule and apply upgrades and patches.</a:t>
            </a:r>
          </a:p>
          <a:p>
            <a:pPr marL="0" indent="0">
              <a:buFont typeface="Arial" charset="0"/>
              <a:buNone/>
            </a:pPr>
            <a:r>
              <a:rPr lang="en-US" b="1" dirty="0">
                <a:effectLst/>
              </a:rPr>
              <a:t>Cost-Effective</a:t>
            </a:r>
            <a:r>
              <a:rPr lang="en-US" b="1" baseline="0" dirty="0">
                <a:effectLst/>
              </a:rPr>
              <a:t> - </a:t>
            </a:r>
            <a:r>
              <a:rPr lang="en-US" dirty="0">
                <a:effectLst/>
              </a:rPr>
              <a:t>There are no upfront costs, and you only pay for what you use. Start small for just $0.25 per hour with no commitments. For larger workloads, pay only $1,000 per terabyte per year with a 1- or 3-year commitment using Reserved Instances. With data compression, you pay only $250-$333 per uncompressed terabyte per year. When querying data in Amazon S3, you only pay for the queries you run based on the amount of data scanned.</a:t>
            </a:r>
          </a:p>
          <a:p>
            <a:pPr marL="0" indent="0">
              <a:buFont typeface="Arial" charset="0"/>
              <a:buNone/>
            </a:pPr>
            <a:r>
              <a:rPr lang="en-US" b="1" dirty="0">
                <a:effectLst/>
              </a:rPr>
              <a:t>Scalable - </a:t>
            </a:r>
            <a:r>
              <a:rPr lang="en-US" dirty="0">
                <a:effectLst/>
              </a:rPr>
              <a:t>Amazon Redshift provides petabyte-scale data warehousing and exabyte-scale data lake analytics, together, in one service. Resize your Redshift cluster with a few clicks in the AWS console or a simple API call. Run queries against exabytes of data in S3.</a:t>
            </a:r>
          </a:p>
          <a:p>
            <a:pPr marL="0" indent="0">
              <a:buFont typeface="Arial" charset="0"/>
              <a:buNone/>
            </a:pPr>
            <a:r>
              <a:rPr lang="en-US" b="1" dirty="0">
                <a:effectLst/>
              </a:rPr>
              <a:t>Integrated - </a:t>
            </a:r>
            <a:r>
              <a:rPr lang="en-US" dirty="0">
                <a:effectLst/>
              </a:rPr>
              <a:t>Quickly build an integrated data lake and analytics solution with Amazon Redshift as your data warehouse, Amazon S3 as your data lake store, AWS Glue as your data catalog, and Amazon QuickSight as your business intelligence application.</a:t>
            </a:r>
          </a:p>
          <a:p>
            <a:pPr marL="0" indent="0">
              <a:buFont typeface="Arial" charset="0"/>
              <a:buNone/>
            </a:pPr>
            <a:r>
              <a:rPr lang="en-US" b="1" dirty="0">
                <a:effectLst/>
              </a:rPr>
              <a:t>Secure - </a:t>
            </a:r>
            <a:r>
              <a:rPr lang="en-US" dirty="0">
                <a:effectLst/>
              </a:rPr>
              <a:t>Many enterprises in financial services, healthcare, retail, and government trust Amazon Redshift to run mission critical workloads and keep their data </a:t>
            </a:r>
            <a:r>
              <a:rPr lang="en-US" dirty="0">
                <a:effectLst/>
                <a:hlinkClick r:id="rId3"/>
              </a:rPr>
              <a:t>secure</a:t>
            </a:r>
            <a:r>
              <a:rPr lang="en-US" dirty="0">
                <a:effectLst/>
              </a:rPr>
              <a:t>.  Redshift is compliant with SOC1, SOC2, SOC3, PCI DSS Level 1 requirements, and FedRAMP. Redshift is a HIPAA eligible service, with BAA available from AWS.</a:t>
            </a:r>
            <a:endParaRPr lang="en-US" b="1"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275231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10000"/>
              </a:lnSpc>
              <a:spcBef>
                <a:spcPts val="0"/>
              </a:spcBef>
              <a:spcAft>
                <a:spcPts val="600"/>
              </a:spcAft>
              <a:buClrTx/>
              <a:buSzTx/>
              <a:buFontTx/>
              <a:buNone/>
              <a:tabLst/>
              <a:defRPr/>
            </a:pPr>
            <a:r>
              <a:rPr lang="en-US" sz="1600" dirty="0"/>
              <a:t>Encryption to secure data at rest - </a:t>
            </a:r>
            <a:r>
              <a:rPr lang="en-US" sz="1400" dirty="0"/>
              <a:t>All blocks on disks &amp; in Amazon S3 are encrypted using SSE, AWS KMS, AWS </a:t>
            </a:r>
            <a:r>
              <a:rPr lang="en-US" sz="1400" dirty="0" err="1"/>
              <a:t>CloudHSM</a:t>
            </a:r>
            <a:r>
              <a:rPr lang="en-US" sz="1400" dirty="0"/>
              <a:t> or your on-premises HSMs</a:t>
            </a:r>
          </a:p>
          <a:p>
            <a:pPr marL="457200" lvl="1" indent="0">
              <a:lnSpc>
                <a:spcPct val="110000"/>
              </a:lnSpc>
              <a:buNone/>
            </a:pPr>
            <a:r>
              <a:rPr lang="en-US" sz="1400" dirty="0"/>
              <a:t>Block key, Cluster key, Master key (AES-256)</a:t>
            </a:r>
          </a:p>
          <a:p>
            <a:pPr marL="457200" lvl="1" indent="0">
              <a:lnSpc>
                <a:spcPct val="110000"/>
              </a:lnSpc>
              <a:buNone/>
            </a:pPr>
            <a:r>
              <a:rPr lang="en-US" sz="1400" dirty="0"/>
              <a:t>On-premises HSM &amp; AWS </a:t>
            </a:r>
            <a:r>
              <a:rPr lang="en-US" sz="1400" dirty="0" err="1"/>
              <a:t>CloudHSM</a:t>
            </a:r>
            <a:r>
              <a:rPr lang="en-US" sz="1400" dirty="0"/>
              <a:t> support</a:t>
            </a:r>
          </a:p>
          <a:p>
            <a:pPr marL="171450" indent="-171450">
              <a:buFont typeface="Arial" panose="020B0604020202020204" pitchFamily="34" charset="0"/>
              <a:buChar char="•"/>
            </a:pPr>
            <a:r>
              <a:rPr lang="en-US" sz="1200" dirty="0"/>
              <a:t>Enforce SSL to secure data in transit using ECDHE perfect forward encryption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Amazon VPC for network isolation. Amazon Redshift leader node in your VPC. Compute nodes in private VPC. Spectrum nodes in private VPC, store no state.</a:t>
            </a:r>
          </a:p>
          <a:p>
            <a:pPr marL="171450" indent="-171450">
              <a:buFont typeface="Arial" panose="020B0604020202020204" pitchFamily="34" charset="0"/>
              <a:buChar char="•"/>
            </a:pPr>
            <a:r>
              <a:rPr lang="en-US" sz="1200" dirty="0"/>
              <a:t>Communicate event-specific notifications via email, text message, or call with Amazon SNS</a:t>
            </a:r>
          </a:p>
          <a:p>
            <a:pPr marL="171450" indent="-171450">
              <a:buFont typeface="Arial" panose="020B0604020202020204" pitchFamily="34" charset="0"/>
              <a:buChar char="•"/>
            </a:pPr>
            <a:r>
              <a:rPr lang="en-US" sz="1200" dirty="0"/>
              <a:t>All API calls are logged using AWS CloudTrail integration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All SQL statements are logged within Amazon Redshift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Compliance:</a:t>
            </a:r>
            <a:r>
              <a:rPr lang="en-US" sz="1200" baseline="0" dirty="0"/>
              <a:t> </a:t>
            </a:r>
            <a:r>
              <a:rPr lang="en-US" sz="1200" dirty="0"/>
              <a:t>SOC 1/2/3, PCI-DSS, FedRAMP, BAA</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1255949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This is a sampling of our many customers.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Discuss industry examples.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378220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Sysco moved from multiple data warehouses to an AWS ecosystem, including Amazon Redshift, Amazon EMR, AWS Data Pipeline, and more.. They gained agile insight across their business. </a:t>
            </a:r>
          </a:p>
          <a:p>
            <a:endParaRPr lang="en-US" dirty="0"/>
          </a:p>
          <a:p>
            <a:r>
              <a:rPr lang="en-US" b="1" dirty="0"/>
              <a:t>About</a:t>
            </a:r>
            <a:r>
              <a:rPr lang="en-US" b="1" baseline="0" dirty="0"/>
              <a:t> Sysco Foods:</a:t>
            </a:r>
          </a:p>
          <a:p>
            <a:r>
              <a:rPr lang="en-US" dirty="0"/>
              <a:t>Sysco Corporation is an American multinational corporation involved in marketing and distributing food products to restaurants, healthcare and educational facilities, hotels and inns, and other foodservice and hospitality businesses. </a:t>
            </a:r>
          </a:p>
          <a:p>
            <a:endParaRPr lang="en-US" dirty="0"/>
          </a:p>
          <a:p>
            <a:r>
              <a:rPr lang="en-US" b="1" i="1" u="sng" dirty="0"/>
              <a:t>By bringing the data to S3 from various sources, including niche </a:t>
            </a:r>
            <a:r>
              <a:rPr lang="en-US" b="1" i="1" u="sng" dirty="0" err="1"/>
              <a:t>datamarts</a:t>
            </a:r>
            <a:r>
              <a:rPr lang="en-US" b="1" i="1" u="sng" dirty="0"/>
              <a:t> such as Lexington, and EDW into S3, the true potential of the data was unlocked by allowing different personas to use the ecosystem in new ways </a:t>
            </a:r>
          </a:p>
          <a:p>
            <a:pPr marL="174708" indent="-174708">
              <a:buFont typeface="Arial" panose="020B0604020202020204" pitchFamily="34" charset="0"/>
              <a:buChar char="•"/>
            </a:pPr>
            <a:r>
              <a:rPr lang="en-US" dirty="0"/>
              <a:t>Data scientists are using Apache </a:t>
            </a:r>
            <a:r>
              <a:rPr lang="en-US" dirty="0" err="1"/>
              <a:t>Zeppelin,Apache</a:t>
            </a:r>
            <a:r>
              <a:rPr lang="en-US" dirty="0"/>
              <a:t> Spark on EMR to build notebooks and </a:t>
            </a:r>
            <a:r>
              <a:rPr lang="en-US" dirty="0" err="1"/>
              <a:t>Adhoc</a:t>
            </a:r>
            <a:r>
              <a:rPr lang="en-US" dirty="0"/>
              <a:t> data analysis. </a:t>
            </a:r>
          </a:p>
          <a:p>
            <a:pPr marL="174708" indent="-174708">
              <a:buFont typeface="Arial" panose="020B0604020202020204" pitchFamily="34" charset="0"/>
              <a:buChar char="•"/>
            </a:pPr>
            <a:r>
              <a:rPr lang="en-US" dirty="0"/>
              <a:t>Business users and SQL analysts are using Amazon Athena to perform </a:t>
            </a:r>
            <a:r>
              <a:rPr lang="en-US" dirty="0" err="1"/>
              <a:t>Adhoc</a:t>
            </a:r>
            <a:r>
              <a:rPr lang="en-US" dirty="0"/>
              <a:t> queries that are not pre-­optimized for Redshift. </a:t>
            </a:r>
          </a:p>
          <a:p>
            <a:pPr marL="174708" indent="-174708">
              <a:buFont typeface="Arial" panose="020B0604020202020204" pitchFamily="34" charset="0"/>
              <a:buChar char="•"/>
            </a:pPr>
            <a:r>
              <a:rPr lang="en-US" dirty="0"/>
              <a:t>Redshift Spectrum is being used for any temporary surge in reporting needs for a specific area </a:t>
            </a:r>
          </a:p>
          <a:p>
            <a:pPr marL="174708" indent="-174708">
              <a:buFont typeface="Arial" panose="020B0604020202020204" pitchFamily="34" charset="0"/>
              <a:buChar char="•"/>
            </a:pPr>
            <a:r>
              <a:rPr lang="en-US" dirty="0"/>
              <a:t>Rest API standards are being deployed to enable data apps and data products </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484471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Sysco moved from multiple data warehouses to an AWS ecosystem, including Amazon Redshift, Amazon EMR, AWS Data Pipeline, and more.. They gained agile insight across their business. </a:t>
            </a:r>
          </a:p>
          <a:p>
            <a:endParaRPr lang="en-US" dirty="0"/>
          </a:p>
          <a:p>
            <a:r>
              <a:rPr lang="en-US" b="1" dirty="0"/>
              <a:t>About</a:t>
            </a:r>
            <a:r>
              <a:rPr lang="en-US" b="1" baseline="0" dirty="0"/>
              <a:t> Sysco Foods:</a:t>
            </a:r>
          </a:p>
          <a:p>
            <a:r>
              <a:rPr lang="en-US" dirty="0"/>
              <a:t>Sysco Corporation is an American multinational corporation involved in marketing and distributing food products to restaurants, healthcare and educational facilities, hotels and inns, and other foodservice and hospitality businesses. </a:t>
            </a:r>
          </a:p>
          <a:p>
            <a:endParaRPr lang="en-US" dirty="0"/>
          </a:p>
          <a:p>
            <a:r>
              <a:rPr lang="en-US" b="1" i="1" u="sng" dirty="0"/>
              <a:t>By bringing the data to S3 from various sources, including niche </a:t>
            </a:r>
            <a:r>
              <a:rPr lang="en-US" b="1" i="1" u="sng" dirty="0" err="1"/>
              <a:t>datamarts</a:t>
            </a:r>
            <a:r>
              <a:rPr lang="en-US" b="1" i="1" u="sng" dirty="0"/>
              <a:t> such as Lexington, and EDW into S3, the true potential of the data was unlocked by allowing different personas to use the ecosystem in new ways </a:t>
            </a:r>
          </a:p>
          <a:p>
            <a:pPr marL="174708" indent="-174708">
              <a:buFont typeface="Arial" panose="020B0604020202020204" pitchFamily="34" charset="0"/>
              <a:buChar char="•"/>
            </a:pPr>
            <a:r>
              <a:rPr lang="en-US" dirty="0"/>
              <a:t>Data scientists are using Apache </a:t>
            </a:r>
            <a:r>
              <a:rPr lang="en-US" dirty="0" err="1"/>
              <a:t>Zeppelin,Apache</a:t>
            </a:r>
            <a:r>
              <a:rPr lang="en-US" dirty="0"/>
              <a:t> Spark on EMR to build notebooks and </a:t>
            </a:r>
            <a:r>
              <a:rPr lang="en-US" dirty="0" err="1"/>
              <a:t>Adhoc</a:t>
            </a:r>
            <a:r>
              <a:rPr lang="en-US" dirty="0"/>
              <a:t> data analysis. </a:t>
            </a:r>
          </a:p>
          <a:p>
            <a:pPr marL="174708" indent="-174708">
              <a:buFont typeface="Arial" panose="020B0604020202020204" pitchFamily="34" charset="0"/>
              <a:buChar char="•"/>
            </a:pPr>
            <a:r>
              <a:rPr lang="en-US" dirty="0"/>
              <a:t>Business users and SQL analysts are using Amazon Athena to perform </a:t>
            </a:r>
            <a:r>
              <a:rPr lang="en-US" dirty="0" err="1"/>
              <a:t>Adhoc</a:t>
            </a:r>
            <a:r>
              <a:rPr lang="en-US" dirty="0"/>
              <a:t> queries that are not pre-­optimized for Redshift. </a:t>
            </a:r>
          </a:p>
          <a:p>
            <a:pPr marL="174708" indent="-174708">
              <a:buFont typeface="Arial" panose="020B0604020202020204" pitchFamily="34" charset="0"/>
              <a:buChar char="•"/>
            </a:pPr>
            <a:r>
              <a:rPr lang="en-US" dirty="0"/>
              <a:t>Redshift Spectrum is being used for any temporary surge in reporting needs for a specific area </a:t>
            </a:r>
          </a:p>
          <a:p>
            <a:pPr marL="174708" indent="-174708">
              <a:buFont typeface="Arial" panose="020B0604020202020204" pitchFamily="34" charset="0"/>
              <a:buChar char="•"/>
            </a:pPr>
            <a:r>
              <a:rPr lang="en-US" dirty="0"/>
              <a:t>Rest API standards are being deployed to enable data apps and data products </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3246241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The NASDAQ group of companies operates financial exchanges around the world, and processes large volumes of data every day. Each trading day, around 5B rows get inserted, containing orders, trades, and quotes. NASDAQ wanted to make their historical data footprint which previously existed in a large number of disparate systems available to analyze as a single data lake. NASDAQ solved this by deploying Amazon S3 as their data lake, Presto on Amazon EMR to process historical data, and Amazon Redshift for fast, interactive queries supporting a wide range of users with different skillsets. This has saved NASDAQ in costs and time-to-market.  By leveraging the AWS services, NASDAQ has avoided the need to buy expensive hardware and were able to decrease their time to market threefold. They can now support years of historical tick data down to the millisecond in their data lake with the option to increase the amount of data stored indefinitely.</a:t>
            </a:r>
          </a:p>
          <a:p>
            <a:endParaRPr lang="en-US" i="1" dirty="0"/>
          </a:p>
          <a:p>
            <a:r>
              <a:rPr lang="en-US" i="1" dirty="0"/>
              <a:t>This is a guest post by Nate Sammons, a Principal Architect for Nasdaq</a:t>
            </a:r>
            <a:endParaRPr lang="en-US" dirty="0"/>
          </a:p>
          <a:p>
            <a:r>
              <a:rPr lang="en-US" dirty="0"/>
              <a:t>The Nasdaq group of companies operates financial exchanges around the world and processes large volumes of data every day. We run a wide variety of analytic and surveillance systems, all of which require access to essentially the same data sets.</a:t>
            </a:r>
          </a:p>
          <a:p>
            <a:r>
              <a:rPr lang="en-US" dirty="0"/>
              <a:t>The Nasdaq Group has been a user of </a:t>
            </a:r>
            <a:r>
              <a:rPr lang="en-US" dirty="0">
                <a:hlinkClick r:id="rId3"/>
              </a:rPr>
              <a:t>Amazon Redshift</a:t>
            </a:r>
            <a:r>
              <a:rPr lang="en-US" dirty="0"/>
              <a:t> since it was released and we are extremely happy with it. We’ve discussed our usage of that system at </a:t>
            </a:r>
            <a:r>
              <a:rPr lang="en-US" dirty="0" err="1">
                <a:hlinkClick r:id="rId4"/>
              </a:rPr>
              <a:t>re:Invent</a:t>
            </a:r>
            <a:r>
              <a:rPr lang="en-US" dirty="0">
                <a:hlinkClick r:id="rId4"/>
              </a:rPr>
              <a:t> </a:t>
            </a:r>
            <a:r>
              <a:rPr lang="en-US" dirty="0"/>
              <a:t>several times, the most recent of which was </a:t>
            </a:r>
            <a:r>
              <a:rPr lang="en-US" dirty="0">
                <a:hlinkClick r:id="rId5"/>
              </a:rPr>
              <a:t>FIN401 Seismic Shift: Nasdaq’s Migration to Amazon Redshift</a:t>
            </a:r>
            <a:r>
              <a:rPr lang="en-US" dirty="0"/>
              <a:t>. Currently, our system is moving an average of 5.5 billion rows into Amazon Redshift every day (14 billion on a peak day in October of 2014).</a:t>
            </a:r>
          </a:p>
          <a:p>
            <a:r>
              <a:rPr lang="en-US" dirty="0"/>
              <a:t>In addition to our Amazon Redshift data warehouse, we have a large historical data footprint that we would like to access as a single, gigantic data set. Currently, this historical archive is spread across a large number of disparate systems, making it difficult to use. Our aim for a new, unified warehouse platform is two-fold: increase the accessibility of this historic data set to a growing number of internal groups at Nasdaq and to gain cost efficiencies in the process. For this platform, Hadoop is a clear choice: it supports a number of different SQL and other interfaces for accessing data and has an active and growing ecosystem of tools and projects.</a:t>
            </a:r>
          </a:p>
          <a:p>
            <a:r>
              <a:rPr lang="en-US" b="1" dirty="0"/>
              <a:t>Why Amazon S3 and Amazon EMR?</a:t>
            </a:r>
          </a:p>
          <a:p>
            <a:r>
              <a:rPr lang="en-US" dirty="0"/>
              <a:t>A major architectural tenet of our new warehouse platform is the separation of storage and compute resources. In traditional Hadoop deployments, scaling storage capacity typically requires also scaling compute capacity, and any change to the ratio of compute to storage involves modifying hardware. In our use case for a long-term historical archive, data that is not accessed frequently in HDFS would still require always-on, attached compute resources on each node in the cluster.</a:t>
            </a:r>
          </a:p>
          <a:p>
            <a:r>
              <a:rPr lang="en-US" dirty="0"/>
              <a:t>Additionally, the default replication factor for HDFS is 3, meaning that every block of data is present on three nodes in the cluster. This provides some level of durability, but it means you must buy three times the amount of disk needed when expanding storage capacity on your cluster. It also introduces hotspots: if a given piece of data is present on only three nodes in your cluster but is accessed very frequently, you must either duplicate it or deal with certain compute nodes becoming hotspots.</a:t>
            </a:r>
          </a:p>
          <a:p>
            <a:r>
              <a:rPr lang="en-US" dirty="0"/>
              <a:t>We can avoid these problems by using </a:t>
            </a:r>
            <a:r>
              <a:rPr lang="en-US" dirty="0">
                <a:hlinkClick r:id="rId6"/>
              </a:rPr>
              <a:t>Amazon S3</a:t>
            </a:r>
            <a:r>
              <a:rPr lang="en-US" dirty="0"/>
              <a:t> and </a:t>
            </a:r>
            <a:r>
              <a:rPr lang="en-US" dirty="0">
                <a:hlinkClick r:id="rId7"/>
              </a:rPr>
              <a:t>Amazon EMR</a:t>
            </a:r>
            <a:r>
              <a:rPr lang="en-US" dirty="0"/>
              <a:t>, allowing us to separate compute and storage for our data warehouse and scale each independently. There are no hotspots because every object in S3 is exactly as accessible as any other object. Amazon S3 has practically infinite scalability, 11 9’s of durability (99.999999999%), automatic cross-data center replication, straightforward cross-region replication, and low cost. With additional integration with IAM policies, S3 provides a storage solution with fine-grained access control across multiple AWS accounts. For these reasons, </a:t>
            </a:r>
            <a:r>
              <a:rPr lang="en-US" dirty="0">
                <a:hlinkClick r:id="rId8"/>
              </a:rPr>
              <a:t>Netflix and others have proven that it’s a viable platform for data warehousing</a:t>
            </a:r>
            <a:r>
              <a:rPr lang="en-US" dirty="0"/>
              <a:t>. Also, new services like AWS Lambda, which can execute arbitrary code in response to S3 events, will open up additional possibilities.</a:t>
            </a:r>
          </a:p>
          <a:p>
            <a:r>
              <a:rPr lang="en-US" b="1" dirty="0"/>
              <a:t>Launching Clusters with EMR</a:t>
            </a:r>
          </a:p>
          <a:p>
            <a:r>
              <a:rPr lang="en-US" dirty="0"/>
              <a:t>EMR makes it easy to deploy and manage Hadoop clusters. We can grow and shrink clusters as needed, and shut them down over weekends or holidays. Everything runs inside a VPC where we have tight control on network access. IAM role integration makes pervasive access control easy. Critically, EMRFS, which is an HDFS-compliant </a:t>
            </a:r>
            <a:r>
              <a:rPr lang="en-US" dirty="0" err="1"/>
              <a:t>filesystem</a:t>
            </a:r>
            <a:r>
              <a:rPr lang="en-US" dirty="0"/>
              <a:t> to access objects in S3, allows that access control to flow through to our data storage layer in S3.</a:t>
            </a:r>
          </a:p>
          <a:p>
            <a:r>
              <a:rPr lang="en-US" dirty="0"/>
              <a:t>We are able to run multiple data access layers on top of the same storage system by using multiple EMR clusters, and those access layers can be isolated and do not need to compete for compute resources. If a certain job needs an unusually large amount of RAM on each node, we can simply run a cluster of memory optimized nodes instead of a cluster with a more balanced CPU to memory ratio. We can run experimental clusters without the need to modify the “main” production cluster for a given internal customer. Cost allocation is easy as well, as we can tag EMR clusters to track costs or run them in entirely separate AWS accounts as needed.</a:t>
            </a:r>
          </a:p>
          <a:p>
            <a:r>
              <a:rPr lang="en-US" dirty="0"/>
              <a:t>Because it’s so easy to manage clusters, we’re able to experiment with new data access layers and run large-scale POCs without an up-front investment in new hardware or spending costly time configuring all the various moving parts involved with running Hadoop clusters. This is similar to our experience with Amazon Redshift: before Amazon Redshift, we would never have even thought about duplicating a 100+ TB production database for an experiment. It would have meant months of delay in ordering hardware, setup, data migration, etc. – now we can do that over a weekend and “throw it away” when we’re done experimenting. It opens up new possibilities that weren’t really conceivable in the past.</a:t>
            </a:r>
          </a:p>
          <a:p>
            <a:r>
              <a:rPr lang="en-US" dirty="0"/>
              <a:t>With our new data warehouse, our aim is to build a platform that is useful and accessible to a wide range of users with different skill sets. The primary interface is through SQL; we are evaluating Spark SQL, Presto, and Drill, though we are also looking at alternatives and non-SQL capabilities. The Hadoop community is moving very quickly, and because there’s no such thing as a one-size-fits-all query tool, our aim is to support any Hadoop ecosystem analytics and data access application that our customers want to use. EMR and EMRFS’ connectivity to S3 make this possible.</a:t>
            </a:r>
          </a:p>
          <a:p>
            <a:r>
              <a:rPr lang="en-US" b="1" dirty="0"/>
              <a:t>Security Requirements and Amazon S3 Client-Side Encryption</a:t>
            </a:r>
          </a:p>
          <a:p>
            <a:r>
              <a:rPr lang="en-US" dirty="0"/>
              <a:t>The Nasdaq Group has a group-wide, highly engaged, internal information security team with strict policies and standards regarding data and applications. Because of the sensitivity of this data, it must be encrypted when stored and when in transit. Additionally, the encryption keys must be rooted in a cluster of HSMs (hardware security modules) physically located in Nasdaq facilities. We use the same brand and model of HSM as the AWS </a:t>
            </a:r>
            <a:r>
              <a:rPr lang="en-US" dirty="0" err="1"/>
              <a:t>CloudHSM</a:t>
            </a:r>
            <a:r>
              <a:rPr lang="en-US" dirty="0"/>
              <a:t> service (</a:t>
            </a:r>
            <a:r>
              <a:rPr lang="en-US" dirty="0" err="1"/>
              <a:t>SafeNet</a:t>
            </a:r>
            <a:r>
              <a:rPr lang="en-US" dirty="0"/>
              <a:t> Luna SA), which also allows us to store Amazon Redshift cluster master keys in our own HSMs. For simplicity, we’ll call this the Nasdaq KMS, as its functionality is similar to that of the AWS Key Management Service (AWS KMS).</a:t>
            </a:r>
          </a:p>
          <a:p>
            <a:r>
              <a:rPr lang="en-US" dirty="0"/>
              <a:t>Recently, EMR launched a feature in EMRFS to allow </a:t>
            </a:r>
            <a:r>
              <a:rPr lang="en-US" dirty="0">
                <a:hlinkClick r:id="rId9"/>
              </a:rPr>
              <a:t>S3 client-side encryption</a:t>
            </a:r>
            <a:r>
              <a:rPr lang="en-US" dirty="0"/>
              <a:t> using customer keys, which utilizes the S3 encryption client’s </a:t>
            </a:r>
            <a:r>
              <a:rPr lang="en-US" dirty="0">
                <a:hlinkClick r:id="rId10"/>
              </a:rPr>
              <a:t>envelope encryption</a:t>
            </a:r>
            <a:r>
              <a:rPr lang="en-US" dirty="0"/>
              <a:t>. EMRFS allows us to write a thin adapter by implementing the </a:t>
            </a:r>
            <a:r>
              <a:rPr lang="en-US" dirty="0" err="1"/>
              <a:t>EncryptionMaterialsProvider</a:t>
            </a:r>
            <a:r>
              <a:rPr lang="en-US" dirty="0"/>
              <a:t> interface from the AWS SDK so that when EMRFS reads or writes an object in S3 we get a callback to supply the encryption key. This is a clean, low-level hook that lets us run most applications without the need to integrate any encryption logic.</a:t>
            </a:r>
          </a:p>
          <a:p>
            <a:r>
              <a:rPr lang="en-US" dirty="0"/>
              <a:t>Because EMRFS is an implementation of the HDFS interface (it’s called when you use the scheme “s3://” in EMR), none of the layers above need to be aware of the encryption. It’s also low enough in the stack that it acts as a catch-all, making it nearly impossible to forget to integrate encryption. It’s important to note that seek() functionality also works on encrypted files in S3, which is a critical performance feature for many Hadoop ecosystem file formats.</a:t>
            </a:r>
          </a:p>
          <a:p>
            <a:r>
              <a:rPr lang="en-US" b="1" dirty="0"/>
              <a:t>Using a Custom Encryption Materials Provider</a:t>
            </a:r>
          </a:p>
          <a:p>
            <a:r>
              <a:rPr lang="en-US" dirty="0"/>
              <a:t>For our materials provider, we built an implementation that communicates with the Nasdaq KMS (see the “Code Sample” section below for more information). EMR pulls our implementation .jar file from S3, places it on each node of the cluster, and configures EMRFS to use our materials provider in the emrfs-site.xml configuration file on the cluster. We can do this easily from the </a:t>
            </a:r>
            <a:r>
              <a:rPr lang="en-US" dirty="0">
                <a:hlinkClick r:id="rId11"/>
              </a:rPr>
              <a:t>AWS CLI</a:t>
            </a:r>
            <a:r>
              <a:rPr lang="en-US" dirty="0"/>
              <a:t> by specifying the following arguments when creating a cluster:</a:t>
            </a:r>
          </a:p>
          <a:p>
            <a:r>
              <a:rPr lang="en-US" dirty="0"/>
              <a:t>–</a:t>
            </a:r>
            <a:r>
              <a:rPr lang="en-US" dirty="0" err="1"/>
              <a:t>emrfs</a:t>
            </a:r>
            <a:r>
              <a:rPr lang="en-US" dirty="0"/>
              <a:t> Encryption=</a:t>
            </a:r>
            <a:r>
              <a:rPr lang="en-US" dirty="0" err="1"/>
              <a:t>ClientSide,ProviderType</a:t>
            </a:r>
            <a:r>
              <a:rPr lang="en-US" dirty="0"/>
              <a:t>=</a:t>
            </a:r>
            <a:r>
              <a:rPr lang="en-US" dirty="0" err="1"/>
              <a:t>Custom,CustomProviderLocation</a:t>
            </a:r>
            <a:r>
              <a:rPr lang="en-US" dirty="0"/>
              <a:t>=s3://mybucket/myfolder/myprovider.jar,CustomProviderClass=providerclassname</a:t>
            </a:r>
          </a:p>
          <a:p>
            <a:r>
              <a:rPr lang="en-US" dirty="0"/>
              <a:t>An s3get and a configure-</a:t>
            </a:r>
            <a:r>
              <a:rPr lang="en-US" dirty="0" err="1"/>
              <a:t>hadoop</a:t>
            </a:r>
            <a:r>
              <a:rPr lang="en-US" dirty="0"/>
              <a:t> bootstrap action will be automatically added and configured to copy the provider jar file and configure emrfs-site.xml, respectively. The s3get bootstrap action uses the Instance Profile assigned to the cluster when making the get request to S3, so you can limit access to your provider jar. And, if your provider class implements Configurable from the Hadoop API, you will be also able to pull configuration values from the Hadoop configuration XML files at runtime.</a:t>
            </a:r>
          </a:p>
          <a:p>
            <a:r>
              <a:rPr lang="en-US" dirty="0"/>
              <a:t>The “x-</a:t>
            </a:r>
            <a:r>
              <a:rPr lang="en-US" dirty="0" err="1"/>
              <a:t>amz</a:t>
            </a:r>
            <a:r>
              <a:rPr lang="en-US" dirty="0"/>
              <a:t>-</a:t>
            </a:r>
            <a:r>
              <a:rPr lang="en-US" dirty="0" err="1"/>
              <a:t>matdesc</a:t>
            </a:r>
            <a:r>
              <a:rPr lang="en-US" dirty="0"/>
              <a:t>” user metadata field on an S3 object is used to store the “materials description” so that your provider knows what key to retrieve. This field contains a JSON version of a Map&lt;</a:t>
            </a:r>
            <a:r>
              <a:rPr lang="en-US" dirty="0" err="1"/>
              <a:t>String,String</a:t>
            </a:r>
            <a:r>
              <a:rPr lang="en-US" dirty="0"/>
              <a:t>&gt; which is passed to the provider implementation when requesting a key for an existing object. When a key is requested to write a new object, that same map is supplied through the </a:t>
            </a:r>
            <a:r>
              <a:rPr lang="en-US" dirty="0" err="1"/>
              <a:t>EncryptionMaterials</a:t>
            </a:r>
            <a:r>
              <a:rPr lang="en-US" dirty="0"/>
              <a:t> object, which itself has a Map&lt;</a:t>
            </a:r>
            <a:r>
              <a:rPr lang="en-US" dirty="0" err="1"/>
              <a:t>String,String</a:t>
            </a:r>
            <a:r>
              <a:rPr lang="en-US" dirty="0"/>
              <a:t>&gt; as a description. We rotate encryption keys often, so we use this map to store a unique identifier for the encryption key used for the S3 object. The key identifier itself is not considered sensitive information, so it can be stored in object metadata in S3.</a:t>
            </a:r>
          </a:p>
          <a:p>
            <a:r>
              <a:rPr lang="en-US" b="1" dirty="0"/>
              <a:t>Data Ingest Workflow</a:t>
            </a:r>
          </a:p>
          <a:p>
            <a:r>
              <a:rPr lang="en-US" dirty="0"/>
              <a:t>Nasdaq already has a mature data ingest system that was developed to support our Amazon Redshift efforts. This system is built on a workflow engine that orchestrates approximately 30,000 operations each day and uses MySQL as a persistent store for state information.</a:t>
            </a:r>
          </a:p>
          <a:p>
            <a:r>
              <a:rPr lang="en-US" dirty="0"/>
              <a:t>Most of those operations execute multiple steps with the following general pattern:</a:t>
            </a:r>
          </a:p>
          <a:p>
            <a:r>
              <a:rPr lang="en-US" dirty="0"/>
              <a:t>Retrieve data from another system via JDBC, SMB, FTP, SFTP, etc.</a:t>
            </a:r>
          </a:p>
          <a:p>
            <a:r>
              <a:rPr lang="en-US" dirty="0"/>
              <a:t>Validate data for syntax and correctness to ensure that the schema hasn’t changed, that we aren’t missing data, etc.</a:t>
            </a:r>
          </a:p>
          <a:p>
            <a:r>
              <a:rPr lang="en-US" dirty="0"/>
              <a:t>Convert the data into Parquet or ORC files.</a:t>
            </a:r>
          </a:p>
          <a:p>
            <a:r>
              <a:rPr lang="en-US" dirty="0"/>
              <a:t>Upload files to S3 using S3 client-side encryption.</a:t>
            </a:r>
          </a:p>
          <a:p>
            <a:r>
              <a:rPr lang="en-US" dirty="0"/>
              <a:t>Our data ingest system itself has no knowledge of HDFS. We write data directly to S3 using a similar </a:t>
            </a:r>
            <a:r>
              <a:rPr lang="en-US" dirty="0" err="1"/>
              <a:t>EncryptionMaterialsProvider</a:t>
            </a:r>
            <a:r>
              <a:rPr lang="en-US" dirty="0"/>
              <a:t> implementation that doesn’t use the Hadoop Configuration interface hooks. This is important: there is nothing special about data read or written through EMRFS. It is all just S3, and as long as your materials provider can determine the correct encryption key to use, EMR can operate seamlessly on your encrypted objects in S3.</a:t>
            </a:r>
          </a:p>
          <a:p>
            <a:r>
              <a:rPr lang="en-US" dirty="0"/>
              <a:t>https://aws.amazon.com/blogs/big-data/nasdaqs-architecture-using-amazon-emr-and-amazon-s3-for-ad-hoc-access-to-a-massive-data-set/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19786738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720" y="-113413"/>
            <a:ext cx="9559547" cy="5408428"/>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9651"/>
            <a:ext cx="971555" cy="582933"/>
          </a:xfrm>
          <a:prstGeom prst="rect">
            <a:avLst/>
          </a:prstGeom>
        </p:spPr>
      </p:pic>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07" y="-7089"/>
            <a:ext cx="9279213" cy="5249826"/>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2791" y="4706911"/>
            <a:ext cx="440655" cy="264393"/>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dirty="0"/>
              <a:t>Click to edit Master title style</a:t>
            </a: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a:solidFill>
                  <a:srgbClr val="414042"/>
                </a:solidFill>
              </a:defRPr>
            </a:lvl1pPr>
            <a:lvl2pPr marL="742950" indent="-285750">
              <a:buFont typeface="Arial"/>
              <a:buChar char="•"/>
              <a:defRPr>
                <a:solidFill>
                  <a:srgbClr val="414042"/>
                </a:solidFill>
              </a:defRPr>
            </a:lvl2pPr>
            <a:lvl3pPr marL="1143000" indent="-228600">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8459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14042"/>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rgbClr val="414042"/>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rgbClr val="414042"/>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rgbClr val="414042"/>
                </a:solidFill>
              </a:defRPr>
            </a:lvl1pPr>
            <a:lvl2pPr>
              <a:defRPr sz="2000">
                <a:solidFill>
                  <a:srgbClr val="414042"/>
                </a:solidFill>
              </a:defRPr>
            </a:lvl2pPr>
            <a:lvl3pPr>
              <a:defRPr sz="1600">
                <a:solidFill>
                  <a:srgbClr val="414042"/>
                </a:solidFill>
              </a:defRPr>
            </a:lvl3pPr>
            <a:lvl4pPr>
              <a:defRPr sz="1600">
                <a:solidFill>
                  <a:srgbClr val="414042"/>
                </a:solidFill>
              </a:defRPr>
            </a:lvl4pPr>
            <a:lvl5pPr>
              <a:defRPr sz="1600">
                <a:solidFill>
                  <a:srgbClr val="414042"/>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rgbClr val="414042"/>
                </a:solidFill>
              </a:defRPr>
            </a:lvl1pPr>
            <a:lvl2pPr>
              <a:defRPr sz="2000">
                <a:solidFill>
                  <a:srgbClr val="414042"/>
                </a:solidFill>
              </a:defRPr>
            </a:lvl2pPr>
            <a:lvl3pPr>
              <a:defRPr sz="1600">
                <a:solidFill>
                  <a:srgbClr val="414042"/>
                </a:solidFill>
              </a:defRPr>
            </a:lvl3pPr>
            <a:lvl4pPr>
              <a:defRPr sz="1600">
                <a:solidFill>
                  <a:srgbClr val="414042"/>
                </a:solidFill>
              </a:defRPr>
            </a:lvl4pPr>
            <a:lvl5pPr>
              <a:defRPr sz="1600">
                <a:solidFill>
                  <a:srgbClr val="414042"/>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rgbClr val="414042"/>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rgbClr val="4140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rgbClr val="4140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rgbClr val="4140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rgbClr val="4140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rgbClr val="414042"/>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rgbClr val="414042"/>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rgbClr val="414042"/>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rgbClr val="414042"/>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rgbClr val="414042"/>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rgbClr val="414042"/>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rgbClr val="414042"/>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rgbClr val="414042"/>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rgbClr val="414042"/>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rgbClr val="414042"/>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414042"/>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414042"/>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414042"/>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414042"/>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414042"/>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414042"/>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2017, Amazon Web Services, Inc. or its Affiliates. All rights reserved.</a:t>
            </a:r>
          </a:p>
        </p:txBody>
      </p:sp>
      <p:pic>
        <p:nvPicPr>
          <p:cNvPr id="8" name="Picture 7"/>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102791" y="4706911"/>
            <a:ext cx="440655" cy="264393"/>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Lst>
  <p:txStyles>
    <p:titleStyle>
      <a:lvl1pPr algn="l" defTabSz="457200" rtl="0" eaLnBrk="1" latinLnBrk="0" hangingPunct="1">
        <a:spcBef>
          <a:spcPct val="0"/>
        </a:spcBef>
        <a:buNone/>
        <a:defRPr sz="2800" b="0" i="0" kern="1200">
          <a:solidFill>
            <a:srgbClr val="0E2735"/>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87.png"/></Relationships>
</file>

<file path=ppt/slides/_rels/slide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88.png"/></Relationships>
</file>

<file path=ppt/slides/_rels/slide12.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92.jpg"/></Relationships>
</file>

<file path=ppt/slides/_rels/slide15.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95.png"/></Relationships>
</file>

<file path=ppt/slides/_rels/slide25.xml.rels><?xml version="1.0" encoding="UTF-8" standalone="yes"?>
<Relationships xmlns="http://schemas.openxmlformats.org/package/2006/relationships"><Relationship Id="rId2" Type="http://schemas.openxmlformats.org/officeDocument/2006/relationships/hyperlink" Target="https://docs.aws.amazon.com/redshift/latest/dg/best-practices.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emf"/><Relationship Id="rId2" Type="http://schemas.openxmlformats.org/officeDocument/2006/relationships/image" Target="../media/image97.png"/><Relationship Id="rId1" Type="http://schemas.openxmlformats.org/officeDocument/2006/relationships/slideLayout" Target="../slideLayouts/slideLayout10.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comments" Target="../comments/comment1.xml"/><Relationship Id="rId4" Type="http://schemas.openxmlformats.org/officeDocument/2006/relationships/image" Target="../media/image106.png"/></Relationships>
</file>

<file path=ppt/slides/_rels/slide3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108.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svg"/><Relationship Id="rId18" Type="http://schemas.openxmlformats.org/officeDocument/2006/relationships/image" Target="../media/image124.png"/><Relationship Id="rId3" Type="http://schemas.openxmlformats.org/officeDocument/2006/relationships/image" Target="../media/image109.png"/><Relationship Id="rId21" Type="http://schemas.openxmlformats.org/officeDocument/2006/relationships/image" Target="../media/image127.svg"/><Relationship Id="rId7" Type="http://schemas.openxmlformats.org/officeDocument/2006/relationships/image" Target="../media/image113.svg"/><Relationship Id="rId12" Type="http://schemas.openxmlformats.org/officeDocument/2006/relationships/image" Target="../media/image118.png"/><Relationship Id="rId17" Type="http://schemas.openxmlformats.org/officeDocument/2006/relationships/image" Target="../media/image123.svg"/><Relationship Id="rId2" Type="http://schemas.openxmlformats.org/officeDocument/2006/relationships/notesSlide" Target="../notesSlides/notesSlide22.xml"/><Relationship Id="rId16" Type="http://schemas.openxmlformats.org/officeDocument/2006/relationships/image" Target="../media/image122.png"/><Relationship Id="rId20" Type="http://schemas.openxmlformats.org/officeDocument/2006/relationships/image" Target="../media/image126.png"/><Relationship Id="rId1" Type="http://schemas.openxmlformats.org/officeDocument/2006/relationships/slideLayout" Target="../slideLayouts/slideLayout10.xml"/><Relationship Id="rId6" Type="http://schemas.openxmlformats.org/officeDocument/2006/relationships/image" Target="../media/image112.png"/><Relationship Id="rId11" Type="http://schemas.openxmlformats.org/officeDocument/2006/relationships/image" Target="../media/image117.svg"/><Relationship Id="rId24" Type="http://schemas.openxmlformats.org/officeDocument/2006/relationships/image" Target="../media/image130.png"/><Relationship Id="rId5" Type="http://schemas.openxmlformats.org/officeDocument/2006/relationships/image" Target="../media/image111.png"/><Relationship Id="rId15" Type="http://schemas.openxmlformats.org/officeDocument/2006/relationships/image" Target="../media/image121.svg"/><Relationship Id="rId23" Type="http://schemas.openxmlformats.org/officeDocument/2006/relationships/image" Target="../media/image129.svg"/><Relationship Id="rId10" Type="http://schemas.openxmlformats.org/officeDocument/2006/relationships/image" Target="../media/image116.png"/><Relationship Id="rId19" Type="http://schemas.openxmlformats.org/officeDocument/2006/relationships/image" Target="../media/image125.svg"/><Relationship Id="rId4" Type="http://schemas.openxmlformats.org/officeDocument/2006/relationships/image" Target="../media/image110.svg"/><Relationship Id="rId9" Type="http://schemas.openxmlformats.org/officeDocument/2006/relationships/image" Target="../media/image115.svg"/><Relationship Id="rId14" Type="http://schemas.openxmlformats.org/officeDocument/2006/relationships/image" Target="../media/image120.png"/><Relationship Id="rId22" Type="http://schemas.openxmlformats.org/officeDocument/2006/relationships/image" Target="../media/image128.png"/></Relationships>
</file>

<file path=ppt/slides/_rels/slide35.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jpeg"/><Relationship Id="rId18" Type="http://schemas.openxmlformats.org/officeDocument/2006/relationships/image" Target="../media/image146.png"/><Relationship Id="rId26" Type="http://schemas.openxmlformats.org/officeDocument/2006/relationships/image" Target="../media/image102.emf"/><Relationship Id="rId3" Type="http://schemas.openxmlformats.org/officeDocument/2006/relationships/image" Target="../media/image131.png"/><Relationship Id="rId21" Type="http://schemas.openxmlformats.org/officeDocument/2006/relationships/image" Target="../media/image149.jpe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5" Type="http://schemas.openxmlformats.org/officeDocument/2006/relationships/image" Target="../media/image153.png"/><Relationship Id="rId2" Type="http://schemas.openxmlformats.org/officeDocument/2006/relationships/notesSlide" Target="../notesSlides/notesSlide23.xml"/><Relationship Id="rId16" Type="http://schemas.openxmlformats.org/officeDocument/2006/relationships/image" Target="../media/image144.jpeg"/><Relationship Id="rId20" Type="http://schemas.openxmlformats.org/officeDocument/2006/relationships/image" Target="../media/image148.jpeg"/><Relationship Id="rId1" Type="http://schemas.openxmlformats.org/officeDocument/2006/relationships/slideLayout" Target="../slideLayouts/slideLayout10.xml"/><Relationship Id="rId6" Type="http://schemas.openxmlformats.org/officeDocument/2006/relationships/image" Target="../media/image134.png"/><Relationship Id="rId11" Type="http://schemas.openxmlformats.org/officeDocument/2006/relationships/image" Target="../media/image139.png"/><Relationship Id="rId24" Type="http://schemas.openxmlformats.org/officeDocument/2006/relationships/image" Target="../media/image152.png"/><Relationship Id="rId5" Type="http://schemas.openxmlformats.org/officeDocument/2006/relationships/image" Target="../media/image133.png"/><Relationship Id="rId15" Type="http://schemas.openxmlformats.org/officeDocument/2006/relationships/image" Target="../media/image143.png"/><Relationship Id="rId23" Type="http://schemas.openxmlformats.org/officeDocument/2006/relationships/image" Target="../media/image151.jpeg"/><Relationship Id="rId28" Type="http://schemas.openxmlformats.org/officeDocument/2006/relationships/image" Target="../media/image154.png"/><Relationship Id="rId10" Type="http://schemas.openxmlformats.org/officeDocument/2006/relationships/image" Target="../media/image138.png"/><Relationship Id="rId19" Type="http://schemas.openxmlformats.org/officeDocument/2006/relationships/image" Target="../media/image147.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 Id="rId22" Type="http://schemas.openxmlformats.org/officeDocument/2006/relationships/image" Target="../media/image150.png"/><Relationship Id="rId27" Type="http://schemas.openxmlformats.org/officeDocument/2006/relationships/image" Target="../media/image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image" Target="../media/image161.jpg"/><Relationship Id="rId3" Type="http://schemas.openxmlformats.org/officeDocument/2006/relationships/image" Target="../media/image156.jpeg"/><Relationship Id="rId7" Type="http://schemas.openxmlformats.org/officeDocument/2006/relationships/image" Target="../media/image160.jpeg"/><Relationship Id="rId2" Type="http://schemas.openxmlformats.org/officeDocument/2006/relationships/image" Target="../media/image155.png"/><Relationship Id="rId1" Type="http://schemas.openxmlformats.org/officeDocument/2006/relationships/slideLayout" Target="../slideLayouts/slideLayout11.xml"/><Relationship Id="rId6" Type="http://schemas.openxmlformats.org/officeDocument/2006/relationships/image" Target="../media/image159.jpe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4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1.png"/><Relationship Id="rId2" Type="http://schemas.openxmlformats.org/officeDocument/2006/relationships/image" Target="../media/image6.png"/><Relationship Id="rId16" Type="http://schemas.openxmlformats.org/officeDocument/2006/relationships/image" Target="../media/image15.png"/><Relationship Id="rId1" Type="http://schemas.openxmlformats.org/officeDocument/2006/relationships/slideLayout" Target="../slideLayouts/slideLayout10.xml"/><Relationship Id="rId6" Type="http://schemas.openxmlformats.org/officeDocument/2006/relationships/diagramColors" Target="../diagrams/colors1.xml"/><Relationship Id="rId11" Type="http://schemas.openxmlformats.org/officeDocument/2006/relationships/image" Target="../media/image10.png"/><Relationship Id="rId5" Type="http://schemas.openxmlformats.org/officeDocument/2006/relationships/diagramQuickStyle" Target="../diagrams/quickStyle1.xml"/><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diagramLayout" Target="../diagrams/layout1.xml"/><Relationship Id="rId9" Type="http://schemas.openxmlformats.org/officeDocument/2006/relationships/image" Target="../media/image8.png"/><Relationship Id="rId1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emf"/><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26" Type="http://schemas.openxmlformats.org/officeDocument/2006/relationships/image" Target="../media/image44.gif"/><Relationship Id="rId21" Type="http://schemas.openxmlformats.org/officeDocument/2006/relationships/image" Target="../media/image39.tiff"/><Relationship Id="rId34" Type="http://schemas.openxmlformats.org/officeDocument/2006/relationships/image" Target="../media/image52.png"/><Relationship Id="rId42" Type="http://schemas.openxmlformats.org/officeDocument/2006/relationships/image" Target="../media/image60.png"/><Relationship Id="rId47" Type="http://schemas.openxmlformats.org/officeDocument/2006/relationships/image" Target="../media/image65.png"/><Relationship Id="rId50" Type="http://schemas.openxmlformats.org/officeDocument/2006/relationships/image" Target="../media/image68.png"/><Relationship Id="rId55" Type="http://schemas.openxmlformats.org/officeDocument/2006/relationships/image" Target="../media/image73.png"/><Relationship Id="rId63" Type="http://schemas.openxmlformats.org/officeDocument/2006/relationships/image" Target="../media/image81.png"/><Relationship Id="rId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34.png"/><Relationship Id="rId29" Type="http://schemas.openxmlformats.org/officeDocument/2006/relationships/image" Target="../media/image47.png"/><Relationship Id="rId11" Type="http://schemas.openxmlformats.org/officeDocument/2006/relationships/image" Target="../media/image29.jpg"/><Relationship Id="rId24" Type="http://schemas.openxmlformats.org/officeDocument/2006/relationships/image" Target="../media/image42.png"/><Relationship Id="rId32" Type="http://schemas.openxmlformats.org/officeDocument/2006/relationships/image" Target="../media/image50.jpeg"/><Relationship Id="rId37" Type="http://schemas.openxmlformats.org/officeDocument/2006/relationships/image" Target="../media/image55.png"/><Relationship Id="rId40" Type="http://schemas.openxmlformats.org/officeDocument/2006/relationships/image" Target="../media/image58.png"/><Relationship Id="rId45" Type="http://schemas.openxmlformats.org/officeDocument/2006/relationships/image" Target="../media/image63.png"/><Relationship Id="rId53" Type="http://schemas.openxmlformats.org/officeDocument/2006/relationships/image" Target="../media/image71.png"/><Relationship Id="rId58" Type="http://schemas.openxmlformats.org/officeDocument/2006/relationships/image" Target="../media/image76.tiff"/><Relationship Id="rId66" Type="http://schemas.openxmlformats.org/officeDocument/2006/relationships/image" Target="../media/image84.emf"/><Relationship Id="rId5" Type="http://schemas.openxmlformats.org/officeDocument/2006/relationships/image" Target="../media/image23.png"/><Relationship Id="rId61" Type="http://schemas.openxmlformats.org/officeDocument/2006/relationships/image" Target="../media/image79.png"/><Relationship Id="rId19" Type="http://schemas.openxmlformats.org/officeDocument/2006/relationships/image" Target="../media/image37.png"/><Relationship Id="rId14" Type="http://schemas.openxmlformats.org/officeDocument/2006/relationships/image" Target="../media/image32.jpg"/><Relationship Id="rId22" Type="http://schemas.openxmlformats.org/officeDocument/2006/relationships/image" Target="../media/image40.png"/><Relationship Id="rId27" Type="http://schemas.openxmlformats.org/officeDocument/2006/relationships/image" Target="../media/image45.png"/><Relationship Id="rId30" Type="http://schemas.openxmlformats.org/officeDocument/2006/relationships/image" Target="../media/image48.png"/><Relationship Id="rId35" Type="http://schemas.openxmlformats.org/officeDocument/2006/relationships/image" Target="../media/image53.png"/><Relationship Id="rId43" Type="http://schemas.openxmlformats.org/officeDocument/2006/relationships/image" Target="../media/image61.png"/><Relationship Id="rId48" Type="http://schemas.openxmlformats.org/officeDocument/2006/relationships/image" Target="../media/image66.png"/><Relationship Id="rId56" Type="http://schemas.openxmlformats.org/officeDocument/2006/relationships/image" Target="../media/image74.png"/><Relationship Id="rId64" Type="http://schemas.openxmlformats.org/officeDocument/2006/relationships/image" Target="../media/image82.png"/><Relationship Id="rId8" Type="http://schemas.openxmlformats.org/officeDocument/2006/relationships/image" Target="../media/image26.png"/><Relationship Id="rId51" Type="http://schemas.openxmlformats.org/officeDocument/2006/relationships/image" Target="../media/image69.tiff"/><Relationship Id="rId3" Type="http://schemas.openxmlformats.org/officeDocument/2006/relationships/image" Target="../media/image21.png"/><Relationship Id="rId12" Type="http://schemas.openxmlformats.org/officeDocument/2006/relationships/image" Target="../media/image30.jpg"/><Relationship Id="rId17" Type="http://schemas.openxmlformats.org/officeDocument/2006/relationships/image" Target="../media/image35.png"/><Relationship Id="rId25" Type="http://schemas.openxmlformats.org/officeDocument/2006/relationships/image" Target="../media/image43.png"/><Relationship Id="rId33" Type="http://schemas.openxmlformats.org/officeDocument/2006/relationships/image" Target="../media/image51.jpeg"/><Relationship Id="rId38" Type="http://schemas.openxmlformats.org/officeDocument/2006/relationships/image" Target="../media/image56.jpg"/><Relationship Id="rId46" Type="http://schemas.openxmlformats.org/officeDocument/2006/relationships/image" Target="../media/image64.jpg"/><Relationship Id="rId59" Type="http://schemas.openxmlformats.org/officeDocument/2006/relationships/image" Target="../media/image77.png"/><Relationship Id="rId67" Type="http://schemas.openxmlformats.org/officeDocument/2006/relationships/image" Target="../media/image85.png"/><Relationship Id="rId20" Type="http://schemas.openxmlformats.org/officeDocument/2006/relationships/image" Target="../media/image38.tiff"/><Relationship Id="rId41" Type="http://schemas.openxmlformats.org/officeDocument/2006/relationships/image" Target="../media/image59.png"/><Relationship Id="rId54" Type="http://schemas.openxmlformats.org/officeDocument/2006/relationships/image" Target="../media/image72.png"/><Relationship Id="rId62" Type="http://schemas.openxmlformats.org/officeDocument/2006/relationships/image" Target="../media/image80.png"/><Relationship Id="rId1" Type="http://schemas.openxmlformats.org/officeDocument/2006/relationships/slideLayout" Target="../slideLayouts/slideLayout10.xml"/><Relationship Id="rId6" Type="http://schemas.openxmlformats.org/officeDocument/2006/relationships/image" Target="../media/image24.jp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png"/><Relationship Id="rId36" Type="http://schemas.openxmlformats.org/officeDocument/2006/relationships/image" Target="../media/image54.jpg"/><Relationship Id="rId49" Type="http://schemas.openxmlformats.org/officeDocument/2006/relationships/image" Target="../media/image67.png"/><Relationship Id="rId57" Type="http://schemas.openxmlformats.org/officeDocument/2006/relationships/image" Target="../media/image75.jpeg"/><Relationship Id="rId10" Type="http://schemas.openxmlformats.org/officeDocument/2006/relationships/image" Target="../media/image28.jpg"/><Relationship Id="rId31" Type="http://schemas.openxmlformats.org/officeDocument/2006/relationships/image" Target="../media/image49.png"/><Relationship Id="rId44" Type="http://schemas.openxmlformats.org/officeDocument/2006/relationships/image" Target="../media/image62.tiff"/><Relationship Id="rId52" Type="http://schemas.openxmlformats.org/officeDocument/2006/relationships/image" Target="../media/image70.png"/><Relationship Id="rId60" Type="http://schemas.openxmlformats.org/officeDocument/2006/relationships/image" Target="../media/image78.png"/><Relationship Id="rId65" Type="http://schemas.openxmlformats.org/officeDocument/2006/relationships/image" Target="../media/image83.emf"/><Relationship Id="rId4" Type="http://schemas.openxmlformats.org/officeDocument/2006/relationships/image" Target="../media/image22.tiff"/><Relationship Id="rId9" Type="http://schemas.openxmlformats.org/officeDocument/2006/relationships/image" Target="../media/image27.jpeg"/><Relationship Id="rId13" Type="http://schemas.openxmlformats.org/officeDocument/2006/relationships/image" Target="../media/image31.tiff"/><Relationship Id="rId18" Type="http://schemas.openxmlformats.org/officeDocument/2006/relationships/image" Target="../media/image36.png"/><Relationship Id="rId39"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solidFill>
                  <a:schemeClr val="tx1"/>
                </a:solidFill>
              </a:rPr>
              <a:t>Injae Kwak - Solutions Architect</a:t>
            </a:r>
          </a:p>
        </p:txBody>
      </p:sp>
      <p:sp>
        <p:nvSpPr>
          <p:cNvPr id="3" name="Text Placeholder 2"/>
          <p:cNvSpPr>
            <a:spLocks noGrp="1"/>
          </p:cNvSpPr>
          <p:nvPr>
            <p:ph type="body" sz="quarter" idx="11"/>
          </p:nvPr>
        </p:nvSpPr>
        <p:spPr/>
        <p:txBody>
          <a:bodyPr/>
          <a:lstStyle/>
          <a:p>
            <a:endParaRPr lang="en-US" dirty="0"/>
          </a:p>
        </p:txBody>
      </p:sp>
      <p:sp>
        <p:nvSpPr>
          <p:cNvPr id="4" name="Text Placeholder 3"/>
          <p:cNvSpPr>
            <a:spLocks noGrp="1"/>
          </p:cNvSpPr>
          <p:nvPr>
            <p:ph type="body" sz="quarter" idx="12"/>
          </p:nvPr>
        </p:nvSpPr>
        <p:spPr/>
        <p:txBody>
          <a:bodyPr/>
          <a:lstStyle/>
          <a:p>
            <a:r>
              <a:rPr lang="en-US" dirty="0">
                <a:solidFill>
                  <a:schemeClr val="tx2"/>
                </a:solidFill>
              </a:rPr>
              <a:t>Pfizer</a:t>
            </a:r>
          </a:p>
        </p:txBody>
      </p:sp>
      <p:sp>
        <p:nvSpPr>
          <p:cNvPr id="5" name="Text Placeholder 4"/>
          <p:cNvSpPr>
            <a:spLocks noGrp="1"/>
          </p:cNvSpPr>
          <p:nvPr>
            <p:ph type="body" sz="quarter" idx="13"/>
          </p:nvPr>
        </p:nvSpPr>
        <p:spPr/>
        <p:txBody>
          <a:bodyPr/>
          <a:lstStyle/>
          <a:p>
            <a:r>
              <a:rPr lang="en-US" dirty="0">
                <a:solidFill>
                  <a:schemeClr val="tx1"/>
                </a:solidFill>
              </a:rPr>
              <a:t>Data Lake and Analytics Immersion Day</a:t>
            </a:r>
          </a:p>
        </p:txBody>
      </p:sp>
    </p:spTree>
    <p:extLst>
      <p:ext uri="{BB962C8B-B14F-4D97-AF65-F5344CB8AC3E}">
        <p14:creationId xmlns:p14="http://schemas.microsoft.com/office/powerpoint/2010/main" val="3409693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4294967295"/>
          </p:nvPr>
        </p:nvPicPr>
        <p:blipFill rotWithShape="1">
          <a:blip r:embed="rId3">
            <a:extLst>
              <a:ext uri="{28A0092B-C50C-407E-A947-70E740481C1C}">
                <a14:useLocalDpi xmlns:a14="http://schemas.microsoft.com/office/drawing/2010/main" val="0"/>
              </a:ext>
            </a:extLst>
          </a:blip>
          <a:srcRect l="540" r="2238"/>
          <a:stretch/>
        </p:blipFill>
        <p:spPr>
          <a:xfrm>
            <a:off x="0" y="0"/>
            <a:ext cx="9144000" cy="5143500"/>
          </a:xfrm>
          <a:prstGeom prst="rect">
            <a:avLst/>
          </a:prstGeom>
        </p:spPr>
      </p:pic>
      <p:grpSp>
        <p:nvGrpSpPr>
          <p:cNvPr id="10" name="Group 9">
            <a:extLst>
              <a:ext uri="{FF2B5EF4-FFF2-40B4-BE49-F238E27FC236}">
                <a16:creationId xmlns:a16="http://schemas.microsoft.com/office/drawing/2014/main" id="{B35DF2FC-62D4-48C7-B4D6-564C4096C70A}"/>
              </a:ext>
            </a:extLst>
          </p:cNvPr>
          <p:cNvGrpSpPr/>
          <p:nvPr/>
        </p:nvGrpSpPr>
        <p:grpSpPr>
          <a:xfrm>
            <a:off x="0" y="-1"/>
            <a:ext cx="3200415" cy="5143499"/>
            <a:chOff x="0" y="-1"/>
            <a:chExt cx="3200415" cy="5143499"/>
          </a:xfrm>
        </p:grpSpPr>
        <p:sp>
          <p:nvSpPr>
            <p:cNvPr id="8" name="TextBox 7">
              <a:extLst>
                <a:ext uri="{FF2B5EF4-FFF2-40B4-BE49-F238E27FC236}">
                  <a16:creationId xmlns:a16="http://schemas.microsoft.com/office/drawing/2014/main" id="{89F48299-38E1-49B8-A481-2756DA03367B}"/>
                </a:ext>
              </a:extLst>
            </p:cNvPr>
            <p:cNvSpPr txBox="1"/>
            <p:nvPr/>
          </p:nvSpPr>
          <p:spPr>
            <a:xfrm>
              <a:off x="0" y="-1"/>
              <a:ext cx="3200415" cy="5143499"/>
            </a:xfrm>
            <a:prstGeom prst="rect">
              <a:avLst/>
            </a:prstGeom>
            <a:solidFill>
              <a:schemeClr val="bg1"/>
            </a:solidFill>
          </p:spPr>
          <p:txBody>
            <a:bodyPr wrap="square" lIns="365760" tIns="1280160" rIns="274320" bIns="146304" rtlCol="0">
              <a:noAutofit/>
            </a:bodyPr>
            <a:lstStyle/>
            <a:p>
              <a:pPr>
                <a:spcBef>
                  <a:spcPts val="600"/>
                </a:spcBef>
                <a:spcAft>
                  <a:spcPts val="6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Sysco is the leader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 selling, marketing,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and distributing food.</a:t>
              </a:r>
            </a:p>
            <a:p>
              <a:pPr>
                <a:spcBef>
                  <a:spcPts val="600"/>
                </a:spcBef>
              </a:pPr>
              <a:r>
                <a:rPr lang="en-US" sz="1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Challenge:</a:t>
              </a:r>
            </a:p>
            <a:p>
              <a:pPr>
                <a:spcBef>
                  <a:spcPts val="600"/>
                </a:spcBef>
              </a:pPr>
              <a:r>
                <a:rPr lang="en-US" sz="1200" dirty="0">
                  <a:latin typeface="Amazon Ember" panose="020B0603020204020204" pitchFamily="34" charset="0"/>
                  <a:ea typeface="Amazon Ember" panose="020B0603020204020204" pitchFamily="34" charset="0"/>
                  <a:cs typeface="Amazon Ember" panose="020B0603020204020204" pitchFamily="34" charset="0"/>
                </a:rPr>
                <a:t>Large volumes of data in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multiple systems. Also, high costs from maintaining on-premises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EDW deployment.</a:t>
              </a:r>
            </a:p>
            <a:p>
              <a:pPr>
                <a:spcBef>
                  <a:spcPts val="600"/>
                </a:spcBef>
              </a:pPr>
              <a:r>
                <a:rPr lang="en-US" sz="1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Solution:</a:t>
              </a:r>
            </a:p>
            <a:p>
              <a:pPr marL="171450" indent="-171450">
                <a:spcBef>
                  <a:spcPts val="600"/>
                </a:spcBef>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Migrated their on-premises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solution to the cloud with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Redshift, S3, EMR, and Athena</a:t>
              </a:r>
            </a:p>
          </p:txBody>
        </p:sp>
        <p:pic>
          <p:nvPicPr>
            <p:cNvPr id="3" name="Picture 2">
              <a:extLst>
                <a:ext uri="{FF2B5EF4-FFF2-40B4-BE49-F238E27FC236}">
                  <a16:creationId xmlns:a16="http://schemas.microsoft.com/office/drawing/2014/main" id="{74867106-6F48-4130-8279-8685978BD127}"/>
                </a:ext>
              </a:extLst>
            </p:cNvPr>
            <p:cNvPicPr>
              <a:picLocks noChangeAspect="1"/>
            </p:cNvPicPr>
            <p:nvPr/>
          </p:nvPicPr>
          <p:blipFill>
            <a:blip r:embed="rId4"/>
            <a:stretch>
              <a:fillRect/>
            </a:stretch>
          </p:blipFill>
          <p:spPr>
            <a:xfrm>
              <a:off x="330200" y="468653"/>
              <a:ext cx="1205184" cy="629897"/>
            </a:xfrm>
            <a:prstGeom prst="rect">
              <a:avLst/>
            </a:prstGeom>
          </p:spPr>
        </p:pic>
      </p:grpSp>
    </p:spTree>
    <p:extLst>
      <p:ext uri="{BB962C8B-B14F-4D97-AF65-F5344CB8AC3E}">
        <p14:creationId xmlns:p14="http://schemas.microsoft.com/office/powerpoint/2010/main" val="179408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DE6E6-46B8-4AD7-A859-C6E32DC559F7}"/>
              </a:ext>
            </a:extLst>
          </p:cNvPr>
          <p:cNvSpPr>
            <a:spLocks noGrp="1"/>
          </p:cNvSpPr>
          <p:nvPr>
            <p:ph type="title"/>
          </p:nvPr>
        </p:nvSpPr>
        <p:spPr/>
        <p:txBody>
          <a:bodyPr/>
          <a:lstStyle/>
          <a:p>
            <a:r>
              <a:rPr lang="en-US" dirty="0"/>
              <a:t>Analytics on the Data Lake</a:t>
            </a:r>
          </a:p>
        </p:txBody>
      </p:sp>
      <p:sp>
        <p:nvSpPr>
          <p:cNvPr id="41" name="Rectangle 40">
            <a:extLst>
              <a:ext uri="{FF2B5EF4-FFF2-40B4-BE49-F238E27FC236}">
                <a16:creationId xmlns:a16="http://schemas.microsoft.com/office/drawing/2014/main" id="{C609F4D3-98CE-48EA-B395-CD76E8493531}"/>
              </a:ext>
            </a:extLst>
          </p:cNvPr>
          <p:cNvSpPr/>
          <p:nvPr/>
        </p:nvSpPr>
        <p:spPr>
          <a:xfrm>
            <a:off x="6261499" y="1128071"/>
            <a:ext cx="2614220" cy="3370153"/>
          </a:xfrm>
          <a:prstGeom prst="rect">
            <a:avLst/>
          </a:prstGeom>
        </p:spPr>
        <p:txBody>
          <a:bodyPr wrap="square">
            <a:spAutoFit/>
          </a:bodyPr>
          <a:lstStyle/>
          <a:p>
            <a:pPr marL="215900" lvl="0" indent="-215900">
              <a:spcBef>
                <a:spcPts val="1200"/>
              </a:spcBef>
              <a:spcAft>
                <a:spcPts val="600"/>
              </a:spcAft>
              <a:buFont typeface="Arial" panose="020B0604020202020204" pitchFamily="34" charset="0"/>
              <a:buChar char="•"/>
              <a:defRPr/>
            </a:pPr>
            <a:r>
              <a:rPr lang="en-US" sz="1400" dirty="0">
                <a:latin typeface="Amazon Ember" charset="0"/>
                <a:ea typeface="Amazon Ember" charset="0"/>
                <a:cs typeface="Amazon Ember" charset="0"/>
              </a:rPr>
              <a:t>Sysco is the leader in selling, marketing, &amp; distributing food</a:t>
            </a:r>
          </a:p>
          <a:p>
            <a:pPr marL="215900" lvl="0" indent="-215900">
              <a:spcBef>
                <a:spcPts val="1200"/>
              </a:spcBef>
              <a:spcAft>
                <a:spcPts val="600"/>
              </a:spcAft>
              <a:buFont typeface="Arial" panose="020B0604020202020204" pitchFamily="34" charset="0"/>
              <a:buChar char="•"/>
              <a:defRPr/>
            </a:pPr>
            <a:r>
              <a:rPr lang="en-US" sz="1400" dirty="0">
                <a:latin typeface="Amazon Ember" charset="0"/>
                <a:ea typeface="Amazon Ember" charset="0"/>
                <a:cs typeface="Amazon Ember" charset="0"/>
              </a:rPr>
              <a:t>Challenge: large volumes of data in multiple systems</a:t>
            </a:r>
          </a:p>
          <a:p>
            <a:pPr marL="215900" lvl="0" indent="-215900">
              <a:spcBef>
                <a:spcPts val="1200"/>
              </a:spcBef>
              <a:spcAft>
                <a:spcPts val="600"/>
              </a:spcAft>
              <a:buFont typeface="Arial" panose="020B0604020202020204" pitchFamily="34" charset="0"/>
              <a:buChar char="•"/>
              <a:defRPr/>
            </a:pPr>
            <a:r>
              <a:rPr lang="en-US" sz="1400" dirty="0">
                <a:latin typeface="Amazon Ember" charset="0"/>
                <a:ea typeface="Amazon Ember" charset="0"/>
                <a:cs typeface="Amazon Ember" charset="0"/>
              </a:rPr>
              <a:t>Consolidated data into </a:t>
            </a: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a single S3 data lake</a:t>
            </a:r>
          </a:p>
          <a:p>
            <a:pPr marL="215900" lvl="0" indent="-215900">
              <a:spcBef>
                <a:spcPts val="1200"/>
              </a:spcBef>
              <a:spcAft>
                <a:spcPts val="600"/>
              </a:spcAft>
              <a:buFont typeface="Arial" panose="020B0604020202020204" pitchFamily="34" charset="0"/>
              <a:buChar char="•"/>
              <a:defRPr/>
            </a:pPr>
            <a:r>
              <a:rPr lang="en-US" sz="1400" dirty="0">
                <a:latin typeface="Amazon Ember" charset="0"/>
                <a:ea typeface="Amazon Ember" charset="0"/>
                <a:cs typeface="Amazon Ember" charset="0"/>
              </a:rPr>
              <a:t>Data scientists use EMR notebooks, Athena &amp; Amazon Redshift Spectrum used by business users </a:t>
            </a: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for reporting</a:t>
            </a:r>
          </a:p>
        </p:txBody>
      </p:sp>
      <p:pic>
        <p:nvPicPr>
          <p:cNvPr id="43" name="Picture 42">
            <a:extLst>
              <a:ext uri="{FF2B5EF4-FFF2-40B4-BE49-F238E27FC236}">
                <a16:creationId xmlns:a16="http://schemas.microsoft.com/office/drawing/2014/main" id="{91F4143F-3825-4841-AA22-D8F5DFFEE5EA}"/>
              </a:ext>
            </a:extLst>
          </p:cNvPr>
          <p:cNvPicPr>
            <a:picLocks noChangeAspect="1"/>
          </p:cNvPicPr>
          <p:nvPr/>
        </p:nvPicPr>
        <p:blipFill>
          <a:blip r:embed="rId3"/>
          <a:stretch>
            <a:fillRect/>
          </a:stretch>
        </p:blipFill>
        <p:spPr>
          <a:xfrm>
            <a:off x="330200" y="906803"/>
            <a:ext cx="1205184" cy="629897"/>
          </a:xfrm>
          <a:prstGeom prst="rect">
            <a:avLst/>
          </a:prstGeom>
        </p:spPr>
      </p:pic>
      <p:grpSp>
        <p:nvGrpSpPr>
          <p:cNvPr id="17" name="Group 16">
            <a:extLst>
              <a:ext uri="{FF2B5EF4-FFF2-40B4-BE49-F238E27FC236}">
                <a16:creationId xmlns:a16="http://schemas.microsoft.com/office/drawing/2014/main" id="{B2EA8641-3B46-4E09-AC71-1312376F0055}"/>
              </a:ext>
            </a:extLst>
          </p:cNvPr>
          <p:cNvGrpSpPr/>
          <p:nvPr/>
        </p:nvGrpSpPr>
        <p:grpSpPr>
          <a:xfrm>
            <a:off x="349983" y="1931677"/>
            <a:ext cx="5452295" cy="1980463"/>
            <a:chOff x="349983" y="2174834"/>
            <a:chExt cx="5452295" cy="1980463"/>
          </a:xfrm>
        </p:grpSpPr>
        <p:cxnSp>
          <p:nvCxnSpPr>
            <p:cNvPr id="49" name="Straight Arrow Connector 48"/>
            <p:cNvCxnSpPr/>
            <p:nvPr/>
          </p:nvCxnSpPr>
          <p:spPr>
            <a:xfrm flipV="1">
              <a:off x="3899570" y="3138616"/>
              <a:ext cx="172304" cy="0"/>
            </a:xfrm>
            <a:prstGeom prst="straightConnector1">
              <a:avLst/>
            </a:prstGeom>
            <a:noFill/>
            <a:ln w="19050" cap="rnd" cmpd="sng" algn="ctr">
              <a:solidFill>
                <a:srgbClr val="FF9600"/>
              </a:solidFill>
              <a:prstDash val="solid"/>
              <a:headEnd type="none" w="med" len="sm"/>
              <a:tailEnd type="arrow" w="med" len="sm"/>
            </a:ln>
            <a:effectLst/>
          </p:spPr>
        </p:cxnSp>
        <p:cxnSp>
          <p:nvCxnSpPr>
            <p:cNvPr id="55" name="Straight Arrow Connector 54"/>
            <p:cNvCxnSpPr/>
            <p:nvPr/>
          </p:nvCxnSpPr>
          <p:spPr>
            <a:xfrm flipV="1">
              <a:off x="2938096" y="3151978"/>
              <a:ext cx="172304" cy="0"/>
            </a:xfrm>
            <a:prstGeom prst="straightConnector1">
              <a:avLst/>
            </a:prstGeom>
            <a:noFill/>
            <a:ln w="19050" cap="rnd" cmpd="sng" algn="ctr">
              <a:solidFill>
                <a:srgbClr val="FF9600"/>
              </a:solidFill>
              <a:prstDash val="solid"/>
              <a:headEnd type="none" w="med" len="sm"/>
              <a:tailEnd type="arrow" w="med" len="sm"/>
            </a:ln>
            <a:effectLst/>
          </p:spPr>
        </p:cxnSp>
        <p:cxnSp>
          <p:nvCxnSpPr>
            <p:cNvPr id="56" name="Straight Arrow Connector 55"/>
            <p:cNvCxnSpPr/>
            <p:nvPr/>
          </p:nvCxnSpPr>
          <p:spPr>
            <a:xfrm flipV="1">
              <a:off x="1972069" y="3169608"/>
              <a:ext cx="172304" cy="0"/>
            </a:xfrm>
            <a:prstGeom prst="straightConnector1">
              <a:avLst/>
            </a:prstGeom>
            <a:noFill/>
            <a:ln w="19050" cap="rnd" cmpd="sng" algn="ctr">
              <a:solidFill>
                <a:srgbClr val="FF9600"/>
              </a:solidFill>
              <a:prstDash val="solid"/>
              <a:headEnd type="none" w="med" len="sm"/>
              <a:tailEnd type="arrow" w="med" len="sm"/>
            </a:ln>
            <a:effectLst/>
          </p:spPr>
        </p:cxnSp>
        <p:cxnSp>
          <p:nvCxnSpPr>
            <p:cNvPr id="72" name="Straight Arrow Connector 71"/>
            <p:cNvCxnSpPr/>
            <p:nvPr/>
          </p:nvCxnSpPr>
          <p:spPr>
            <a:xfrm flipV="1">
              <a:off x="4854309" y="3157664"/>
              <a:ext cx="172304" cy="0"/>
            </a:xfrm>
            <a:prstGeom prst="straightConnector1">
              <a:avLst/>
            </a:prstGeom>
            <a:noFill/>
            <a:ln w="19050" cap="rnd" cmpd="sng" algn="ctr">
              <a:solidFill>
                <a:srgbClr val="FF9600"/>
              </a:solidFill>
              <a:prstDash val="solid"/>
              <a:headEnd type="none" w="med" len="sm"/>
              <a:tailEnd type="arrow" w="med" len="sm"/>
            </a:ln>
            <a:effectLst/>
          </p:spPr>
        </p:cxnSp>
        <p:sp>
          <p:nvSpPr>
            <p:cNvPr id="45" name="Rectangle 44">
              <a:extLst>
                <a:ext uri="{FF2B5EF4-FFF2-40B4-BE49-F238E27FC236}">
                  <a16:creationId xmlns:a16="http://schemas.microsoft.com/office/drawing/2014/main" id="{14DF09BE-FD6F-42D2-A752-CB74B891B229}"/>
                </a:ext>
              </a:extLst>
            </p:cNvPr>
            <p:cNvSpPr/>
            <p:nvPr/>
          </p:nvSpPr>
          <p:spPr>
            <a:xfrm>
              <a:off x="3138824" y="2904632"/>
              <a:ext cx="747328" cy="487601"/>
            </a:xfrm>
            <a:prstGeom prst="rect">
              <a:avLst/>
            </a:prstGeom>
            <a:noFill/>
            <a:ln w="19050" cap="flat" cmpd="sng" algn="ctr">
              <a:solidFill>
                <a:schemeClr val="accent1"/>
              </a:solidFill>
              <a:prstDash val="solid"/>
            </a:ln>
            <a:effectLst/>
          </p:spPr>
          <p:txBody>
            <a:bodyPr rtlCol="0" anchor="ctr"/>
            <a:lstStyle/>
            <a:p>
              <a:pPr lvl="0" algn="ctr" defTabSz="914400">
                <a:defRPr/>
              </a:pPr>
              <a:r>
                <a:rPr lang="en-US" sz="900" b="1" kern="0">
                  <a:solidFill>
                    <a:srgbClr val="474746"/>
                  </a:solidFill>
                  <a:latin typeface="Amazon Ember" panose="02000000000000000000" pitchFamily="2" charset="0"/>
                  <a:ea typeface="Amazon Ember" panose="02000000000000000000" pitchFamily="2" charset="0"/>
                </a:rPr>
                <a:t>Redshift</a:t>
              </a:r>
              <a:endParaRPr lang="en-US" sz="900" b="1" kern="0" dirty="0">
                <a:solidFill>
                  <a:srgbClr val="474746"/>
                </a:solidFill>
                <a:latin typeface="Amazon Ember" panose="02000000000000000000" pitchFamily="2" charset="0"/>
                <a:ea typeface="Amazon Ember" panose="02000000000000000000" pitchFamily="2" charset="0"/>
              </a:endParaRPr>
            </a:p>
          </p:txBody>
        </p:sp>
        <p:sp>
          <p:nvSpPr>
            <p:cNvPr id="46" name="Rectangle 45">
              <a:extLst>
                <a:ext uri="{FF2B5EF4-FFF2-40B4-BE49-F238E27FC236}">
                  <a16:creationId xmlns:a16="http://schemas.microsoft.com/office/drawing/2014/main" id="{14DF09BE-FD6F-42D2-A752-CB74B891B229}"/>
                </a:ext>
              </a:extLst>
            </p:cNvPr>
            <p:cNvSpPr/>
            <p:nvPr/>
          </p:nvSpPr>
          <p:spPr>
            <a:xfrm>
              <a:off x="2175243" y="2898607"/>
              <a:ext cx="760408" cy="487601"/>
            </a:xfrm>
            <a:prstGeom prst="rect">
              <a:avLst/>
            </a:prstGeom>
            <a:noFill/>
            <a:ln w="19050" cap="flat" cmpd="sng" algn="ctr">
              <a:solidFill>
                <a:schemeClr val="tx2"/>
              </a:solidFill>
              <a:prstDash val="sysDash"/>
            </a:ln>
            <a:effectLst/>
          </p:spPr>
          <p:txBody>
            <a:bodyPr lIns="0" rIns="0" rtlCol="0" anchor="ctr"/>
            <a:lstStyle/>
            <a:p>
              <a:pPr lvl="0" algn="ctr" defTabSz="914400">
                <a:lnSpc>
                  <a:spcPct val="90000"/>
                </a:lnSpc>
                <a:defRPr/>
              </a:pPr>
              <a:r>
                <a:rPr lang="en-US" sz="900" b="1" kern="0" dirty="0">
                  <a:solidFill>
                    <a:prstClr val="black"/>
                  </a:solidFill>
                  <a:latin typeface="Amazon Ember" panose="02000000000000000000" pitchFamily="2" charset="0"/>
                  <a:ea typeface="Amazon Ember" panose="02000000000000000000" pitchFamily="2" charset="0"/>
                </a:rPr>
                <a:t>ETL </a:t>
              </a:r>
              <a:br>
                <a:rPr lang="en-US" sz="900" b="1" kern="0" dirty="0">
                  <a:solidFill>
                    <a:prstClr val="black"/>
                  </a:solidFill>
                  <a:latin typeface="Amazon Ember" panose="02000000000000000000" pitchFamily="2" charset="0"/>
                  <a:ea typeface="Amazon Ember" panose="02000000000000000000" pitchFamily="2" charset="0"/>
                </a:rPr>
              </a:br>
              <a:r>
                <a:rPr lang="en-US" sz="900" b="1" kern="0" dirty="0">
                  <a:solidFill>
                    <a:prstClr val="black"/>
                  </a:solidFill>
                  <a:latin typeface="Amazon Ember" panose="02000000000000000000" pitchFamily="2" charset="0"/>
                  <a:ea typeface="Amazon Ember" panose="02000000000000000000" pitchFamily="2" charset="0"/>
                </a:rPr>
                <a:t>process</a:t>
              </a:r>
            </a:p>
          </p:txBody>
        </p:sp>
        <p:sp>
          <p:nvSpPr>
            <p:cNvPr id="50" name="Rectangle 49"/>
            <p:cNvSpPr/>
            <p:nvPr/>
          </p:nvSpPr>
          <p:spPr>
            <a:xfrm>
              <a:off x="2148980" y="3504179"/>
              <a:ext cx="759320" cy="286232"/>
            </a:xfrm>
            <a:prstGeom prst="rect">
              <a:avLst/>
            </a:prstGeom>
          </p:spPr>
          <p:txBody>
            <a:bodyPr wrap="square">
              <a:spAutoFit/>
            </a:bodyPr>
            <a:lstStyle/>
            <a:p>
              <a:pPr algn="ctr" defTabSz="914400">
                <a:lnSpc>
                  <a:spcPct val="90000"/>
                </a:lnSpc>
                <a:defRPr/>
              </a:pPr>
              <a:r>
                <a:rPr lang="en-US" sz="700" kern="0" dirty="0">
                  <a:latin typeface="Amazon Ember" panose="020B0603020204020204" pitchFamily="34" charset="0"/>
                  <a:ea typeface="Amazon Ember" panose="020B0603020204020204" pitchFamily="34" charset="0"/>
                  <a:cs typeface="Amazon Ember" panose="020B0603020204020204" pitchFamily="34" charset="0"/>
                </a:rPr>
                <a:t>Data </a:t>
              </a:r>
              <a:br>
                <a:rPr lang="en-US" sz="700" kern="0" dirty="0">
                  <a:latin typeface="Amazon Ember" panose="020B0603020204020204" pitchFamily="34" charset="0"/>
                  <a:ea typeface="Amazon Ember" panose="020B0603020204020204" pitchFamily="34" charset="0"/>
                  <a:cs typeface="Amazon Ember" panose="020B0603020204020204" pitchFamily="34" charset="0"/>
                </a:rPr>
              </a:br>
              <a:r>
                <a:rPr lang="en-US" sz="700" kern="0" dirty="0">
                  <a:latin typeface="Amazon Ember" panose="020B0603020204020204" pitchFamily="34" charset="0"/>
                  <a:ea typeface="Amazon Ember" panose="020B0603020204020204" pitchFamily="34" charset="0"/>
                  <a:cs typeface="Amazon Ember" panose="020B0603020204020204" pitchFamily="34" charset="0"/>
                </a:rPr>
                <a:t>preparation</a:t>
              </a:r>
            </a:p>
          </p:txBody>
        </p:sp>
        <p:cxnSp>
          <p:nvCxnSpPr>
            <p:cNvPr id="51" name="Straight Arrow Connector 50"/>
            <p:cNvCxnSpPr>
              <a:cxnSpLocks/>
              <a:stCxn id="60" idx="3"/>
            </p:cNvCxnSpPr>
            <p:nvPr/>
          </p:nvCxnSpPr>
          <p:spPr>
            <a:xfrm>
              <a:off x="966337" y="2662436"/>
              <a:ext cx="219526" cy="218877"/>
            </a:xfrm>
            <a:prstGeom prst="straightConnector1">
              <a:avLst/>
            </a:prstGeom>
            <a:noFill/>
            <a:ln w="19050" cap="rnd" cmpd="sng" algn="ctr">
              <a:solidFill>
                <a:srgbClr val="FF9600"/>
              </a:solidFill>
              <a:prstDash val="solid"/>
              <a:headEnd type="none" w="med" len="sm"/>
              <a:tailEnd type="arrow" w="med" len="sm"/>
            </a:ln>
            <a:effectLst/>
          </p:spPr>
        </p:cxnSp>
        <p:cxnSp>
          <p:nvCxnSpPr>
            <p:cNvPr id="52" name="Straight Arrow Connector 51"/>
            <p:cNvCxnSpPr>
              <a:cxnSpLocks/>
              <a:stCxn id="62" idx="3"/>
            </p:cNvCxnSpPr>
            <p:nvPr/>
          </p:nvCxnSpPr>
          <p:spPr>
            <a:xfrm flipV="1">
              <a:off x="966337" y="3414713"/>
              <a:ext cx="226669" cy="212661"/>
            </a:xfrm>
            <a:prstGeom prst="straightConnector1">
              <a:avLst/>
            </a:prstGeom>
            <a:noFill/>
            <a:ln w="19050" cap="rnd" cmpd="sng" algn="ctr">
              <a:solidFill>
                <a:srgbClr val="FF9600"/>
              </a:solidFill>
              <a:prstDash val="solid"/>
              <a:headEnd type="none" w="med" len="sm"/>
              <a:tailEnd type="arrow" w="med" len="sm"/>
            </a:ln>
            <a:effectLst/>
          </p:spPr>
        </p:cxnSp>
        <p:cxnSp>
          <p:nvCxnSpPr>
            <p:cNvPr id="53" name="Straight Arrow Connector 52"/>
            <p:cNvCxnSpPr>
              <a:cxnSpLocks/>
            </p:cNvCxnSpPr>
            <p:nvPr/>
          </p:nvCxnSpPr>
          <p:spPr>
            <a:xfrm>
              <a:off x="971550" y="3158491"/>
              <a:ext cx="238089" cy="0"/>
            </a:xfrm>
            <a:prstGeom prst="straightConnector1">
              <a:avLst/>
            </a:prstGeom>
            <a:noFill/>
            <a:ln w="19050" cap="rnd" cmpd="sng" algn="ctr">
              <a:solidFill>
                <a:srgbClr val="FF9600"/>
              </a:solidFill>
              <a:prstDash val="solid"/>
              <a:headEnd type="none" w="med" len="sm"/>
              <a:tailEnd type="arrow" w="med" len="sm"/>
            </a:ln>
            <a:effectLst/>
          </p:spPr>
        </p:cxnSp>
        <p:sp>
          <p:nvSpPr>
            <p:cNvPr id="54" name="Rectangle 53"/>
            <p:cNvSpPr/>
            <p:nvPr/>
          </p:nvSpPr>
          <p:spPr>
            <a:xfrm>
              <a:off x="1021488" y="3504179"/>
              <a:ext cx="1153836" cy="286232"/>
            </a:xfrm>
            <a:prstGeom prst="rect">
              <a:avLst/>
            </a:prstGeom>
          </p:spPr>
          <p:txBody>
            <a:bodyPr wrap="square">
              <a:spAutoFit/>
            </a:bodyPr>
            <a:lstStyle/>
            <a:p>
              <a:pPr algn="ctr" defTabSz="914400">
                <a:lnSpc>
                  <a:spcPct val="90000"/>
                </a:lnSpc>
                <a:defRPr/>
              </a:pPr>
              <a:r>
                <a:rPr lang="en-US" sz="700" kern="0" dirty="0">
                  <a:latin typeface="Amazon Ember" panose="020B0603020204020204" pitchFamily="34" charset="0"/>
                  <a:ea typeface="Amazon Ember" panose="020B0603020204020204" pitchFamily="34" charset="0"/>
                  <a:cs typeface="Amazon Ember" panose="020B0603020204020204" pitchFamily="34" charset="0"/>
                </a:rPr>
                <a:t>Ingest raw data from multiple sources</a:t>
              </a:r>
            </a:p>
          </p:txBody>
        </p:sp>
        <p:sp>
          <p:nvSpPr>
            <p:cNvPr id="57" name="Rectangle 56">
              <a:extLst>
                <a:ext uri="{FF2B5EF4-FFF2-40B4-BE49-F238E27FC236}">
                  <a16:creationId xmlns:a16="http://schemas.microsoft.com/office/drawing/2014/main" id="{14DF09BE-FD6F-42D2-A752-CB74B891B229}"/>
                </a:ext>
              </a:extLst>
            </p:cNvPr>
            <p:cNvSpPr/>
            <p:nvPr/>
          </p:nvSpPr>
          <p:spPr>
            <a:xfrm>
              <a:off x="1224742" y="2898607"/>
              <a:ext cx="747328" cy="487601"/>
            </a:xfrm>
            <a:prstGeom prst="rect">
              <a:avLst/>
            </a:prstGeom>
            <a:solidFill>
              <a:schemeClr val="accent6">
                <a:lumMod val="20000"/>
                <a:lumOff val="80000"/>
              </a:schemeClr>
            </a:solidFill>
            <a:ln w="19050" cap="flat" cmpd="sng" algn="ctr">
              <a:solidFill>
                <a:schemeClr val="accent6"/>
              </a:solidFill>
              <a:prstDash val="solid"/>
            </a:ln>
            <a:effectLst/>
          </p:spPr>
          <p:txBody>
            <a:bodyPr rtlCol="0" anchor="ctr"/>
            <a:lstStyle/>
            <a:p>
              <a:pPr lvl="0" algn="ctr" defTabSz="914400">
                <a:defRPr/>
              </a:pPr>
              <a:r>
                <a:rPr lang="en-US" sz="900" b="1" kern="0" dirty="0">
                  <a:solidFill>
                    <a:prstClr val="black"/>
                  </a:solidFill>
                  <a:latin typeface="Amazon Ember" panose="02000000000000000000" pitchFamily="2" charset="0"/>
                  <a:ea typeface="Amazon Ember" panose="02000000000000000000" pitchFamily="2" charset="0"/>
                </a:rPr>
                <a:t>S3</a:t>
              </a:r>
            </a:p>
          </p:txBody>
        </p:sp>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402" y="2502544"/>
              <a:ext cx="405517" cy="319783"/>
            </a:xfrm>
            <a:prstGeom prst="rect">
              <a:avLst/>
            </a:prstGeom>
          </p:spPr>
        </p:pic>
        <p:sp>
          <p:nvSpPr>
            <p:cNvPr id="66" name="Rectangle 65">
              <a:extLst>
                <a:ext uri="{FF2B5EF4-FFF2-40B4-BE49-F238E27FC236}">
                  <a16:creationId xmlns:a16="http://schemas.microsoft.com/office/drawing/2014/main" id="{14DF09BE-FD6F-42D2-A752-CB74B891B229}"/>
                </a:ext>
              </a:extLst>
            </p:cNvPr>
            <p:cNvSpPr/>
            <p:nvPr/>
          </p:nvSpPr>
          <p:spPr>
            <a:xfrm>
              <a:off x="5037189" y="2174834"/>
              <a:ext cx="762451" cy="487601"/>
            </a:xfrm>
            <a:prstGeom prst="rect">
              <a:avLst/>
            </a:prstGeom>
            <a:noFill/>
            <a:ln w="19050" cap="flat" cmpd="sng" algn="ctr">
              <a:solidFill>
                <a:schemeClr val="accent1"/>
              </a:solidFill>
              <a:prstDash val="solid"/>
            </a:ln>
            <a:effectLst/>
          </p:spPr>
          <p:txBody>
            <a:bodyPr rtlCol="0" anchor="ctr"/>
            <a:lstStyle/>
            <a:p>
              <a:pPr lvl="0" algn="ctr" defTabSz="914400">
                <a:lnSpc>
                  <a:spcPct val="90000"/>
                </a:lnSpc>
                <a:defRPr/>
              </a:pPr>
              <a:r>
                <a:rPr lang="en-US" sz="900" b="1" kern="0" dirty="0">
                  <a:solidFill>
                    <a:srgbClr val="474746"/>
                  </a:solidFill>
                  <a:latin typeface="Amazon Ember" panose="02000000000000000000" pitchFamily="2" charset="0"/>
                  <a:ea typeface="Amazon Ember" panose="02000000000000000000" pitchFamily="2" charset="0"/>
                </a:rPr>
                <a:t>Redshift</a:t>
              </a:r>
            </a:p>
            <a:p>
              <a:pPr lvl="0" algn="ctr" defTabSz="914400">
                <a:lnSpc>
                  <a:spcPct val="90000"/>
                </a:lnSpc>
                <a:defRPr/>
              </a:pPr>
              <a:r>
                <a:rPr lang="en-US" sz="900" b="1" kern="0" dirty="0">
                  <a:solidFill>
                    <a:prstClr val="black"/>
                  </a:solidFill>
                  <a:latin typeface="Amazon Ember" panose="02000000000000000000" pitchFamily="2" charset="0"/>
                  <a:ea typeface="Amazon Ember" panose="02000000000000000000" pitchFamily="2" charset="0"/>
                </a:rPr>
                <a:t>Spectrum</a:t>
              </a:r>
            </a:p>
          </p:txBody>
        </p:sp>
        <p:sp>
          <p:nvSpPr>
            <p:cNvPr id="68" name="Rectangle 67">
              <a:extLst>
                <a:ext uri="{FF2B5EF4-FFF2-40B4-BE49-F238E27FC236}">
                  <a16:creationId xmlns:a16="http://schemas.microsoft.com/office/drawing/2014/main" id="{14DF09BE-FD6F-42D2-A752-CB74B891B229}"/>
                </a:ext>
              </a:extLst>
            </p:cNvPr>
            <p:cNvSpPr/>
            <p:nvPr/>
          </p:nvSpPr>
          <p:spPr>
            <a:xfrm>
              <a:off x="5039827" y="2914691"/>
              <a:ext cx="762451" cy="487601"/>
            </a:xfrm>
            <a:prstGeom prst="rect">
              <a:avLst/>
            </a:prstGeom>
            <a:noFill/>
            <a:ln w="19050" cap="flat" cmpd="sng" algn="ctr">
              <a:solidFill>
                <a:schemeClr val="accent1"/>
              </a:solidFill>
              <a:prstDash val="solid"/>
            </a:ln>
            <a:effectLst/>
          </p:spPr>
          <p:txBody>
            <a:bodyPr rtlCol="0" anchor="ctr"/>
            <a:lstStyle/>
            <a:p>
              <a:pPr lvl="0" algn="ctr" defTabSz="914400">
                <a:defRPr/>
              </a:pPr>
              <a:r>
                <a:rPr lang="en-US" sz="900" b="1" kern="0">
                  <a:solidFill>
                    <a:prstClr val="black"/>
                  </a:solidFill>
                  <a:latin typeface="Amazon Ember" panose="02000000000000000000" pitchFamily="2" charset="0"/>
                  <a:ea typeface="Amazon Ember" panose="02000000000000000000" pitchFamily="2" charset="0"/>
                </a:rPr>
                <a:t>Athena</a:t>
              </a:r>
              <a:endParaRPr lang="en-US" sz="900" b="1" kern="0" dirty="0">
                <a:solidFill>
                  <a:prstClr val="black"/>
                </a:solidFill>
                <a:latin typeface="Amazon Ember" panose="02000000000000000000" pitchFamily="2" charset="0"/>
                <a:ea typeface="Amazon Ember" panose="02000000000000000000" pitchFamily="2" charset="0"/>
              </a:endParaRPr>
            </a:p>
          </p:txBody>
        </p:sp>
        <p:sp>
          <p:nvSpPr>
            <p:cNvPr id="70" name="Rectangle 69">
              <a:extLst>
                <a:ext uri="{FF2B5EF4-FFF2-40B4-BE49-F238E27FC236}">
                  <a16:creationId xmlns:a16="http://schemas.microsoft.com/office/drawing/2014/main" id="{14DF09BE-FD6F-42D2-A752-CB74B891B229}"/>
                </a:ext>
              </a:extLst>
            </p:cNvPr>
            <p:cNvSpPr/>
            <p:nvPr/>
          </p:nvSpPr>
          <p:spPr>
            <a:xfrm>
              <a:off x="5030608" y="3667696"/>
              <a:ext cx="762451" cy="487601"/>
            </a:xfrm>
            <a:prstGeom prst="rect">
              <a:avLst/>
            </a:prstGeom>
            <a:noFill/>
            <a:ln w="19050" cap="flat" cmpd="sng" algn="ctr">
              <a:solidFill>
                <a:schemeClr val="accent1"/>
              </a:solidFill>
              <a:prstDash val="solid"/>
            </a:ln>
            <a:effectLst/>
          </p:spPr>
          <p:txBody>
            <a:bodyPr rtlCol="0" anchor="ctr"/>
            <a:lstStyle/>
            <a:p>
              <a:pPr lvl="0" algn="ctr" defTabSz="914400">
                <a:defRPr/>
              </a:pPr>
              <a:r>
                <a:rPr lang="en-US" sz="900" b="1" kern="0" dirty="0">
                  <a:solidFill>
                    <a:srgbClr val="474746"/>
                  </a:solidFill>
                  <a:latin typeface="Amazon Ember" panose="02000000000000000000" pitchFamily="2" charset="0"/>
                  <a:ea typeface="Amazon Ember" panose="02000000000000000000" pitchFamily="2" charset="0"/>
                </a:rPr>
                <a:t>EMR</a:t>
              </a:r>
            </a:p>
          </p:txBody>
        </p:sp>
        <p:cxnSp>
          <p:nvCxnSpPr>
            <p:cNvPr id="73" name="Elbow Connector 72"/>
            <p:cNvCxnSpPr>
              <a:cxnSpLocks/>
              <a:stCxn id="63" idx="0"/>
            </p:cNvCxnSpPr>
            <p:nvPr/>
          </p:nvCxnSpPr>
          <p:spPr>
            <a:xfrm rot="5400000" flipH="1" flipV="1">
              <a:off x="4486849" y="2364351"/>
              <a:ext cx="526481" cy="574201"/>
            </a:xfrm>
            <a:prstGeom prst="bentConnector2">
              <a:avLst/>
            </a:prstGeom>
            <a:noFill/>
            <a:ln w="19050" cap="rnd" cmpd="sng" algn="ctr">
              <a:solidFill>
                <a:srgbClr val="FF9600"/>
              </a:solidFill>
              <a:prstDash val="solid"/>
              <a:headEnd type="none" w="med" len="sm"/>
              <a:tailEnd type="arrow" w="med" len="sm"/>
            </a:ln>
            <a:effectLst/>
          </p:spPr>
        </p:cxnSp>
        <p:cxnSp>
          <p:nvCxnSpPr>
            <p:cNvPr id="74" name="Elbow Connector 73"/>
            <p:cNvCxnSpPr>
              <a:cxnSpLocks/>
              <a:stCxn id="63" idx="2"/>
              <a:endCxn id="70" idx="1"/>
            </p:cNvCxnSpPr>
            <p:nvPr/>
          </p:nvCxnSpPr>
          <p:spPr>
            <a:xfrm rot="16200000" flipH="1">
              <a:off x="4492196" y="3373084"/>
              <a:ext cx="509205" cy="567619"/>
            </a:xfrm>
            <a:prstGeom prst="bentConnector2">
              <a:avLst/>
            </a:prstGeom>
            <a:noFill/>
            <a:ln w="19050" cap="rnd" cmpd="sng" algn="ctr">
              <a:solidFill>
                <a:srgbClr val="FF9600"/>
              </a:solidFill>
              <a:prstDash val="solid"/>
              <a:headEnd type="none" w="med" len="sm"/>
              <a:tailEnd type="arrow" w="med" len="sm"/>
            </a:ln>
            <a:effectLst/>
          </p:spPr>
        </p:cxnSp>
        <p:sp>
          <p:nvSpPr>
            <p:cNvPr id="60" name="Rectangle 59"/>
            <p:cNvSpPr/>
            <p:nvPr/>
          </p:nvSpPr>
          <p:spPr>
            <a:xfrm>
              <a:off x="349983" y="2483058"/>
              <a:ext cx="616354" cy="358755"/>
            </a:xfrm>
            <a:prstGeom prst="rect">
              <a:avLst/>
            </a:prstGeom>
            <a:noFill/>
            <a:ln w="19050" cap="flat" cmpd="sng" algn="ctr">
              <a:solidFill>
                <a:schemeClr val="tx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1" name="Rectangle 60"/>
            <p:cNvSpPr/>
            <p:nvPr/>
          </p:nvSpPr>
          <p:spPr>
            <a:xfrm>
              <a:off x="349983" y="2979114"/>
              <a:ext cx="616354" cy="358755"/>
            </a:xfrm>
            <a:prstGeom prst="rect">
              <a:avLst/>
            </a:prstGeom>
            <a:noFill/>
            <a:ln w="19050" cap="flat" cmpd="sng" algn="ctr">
              <a:solidFill>
                <a:schemeClr val="tx2"/>
              </a:solidFill>
              <a:prstDash val="solid"/>
            </a:ln>
            <a:effectLst/>
          </p:spPr>
          <p:txBody>
            <a:bodyPr lIns="0" rIns="0"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7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Marketing </a:t>
              </a:r>
              <a:br>
                <a:rPr kumimoji="0" lang="en-US" sz="7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7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data source</a:t>
              </a:r>
            </a:p>
          </p:txBody>
        </p:sp>
        <p:sp>
          <p:nvSpPr>
            <p:cNvPr id="62" name="Rectangle 61"/>
            <p:cNvSpPr/>
            <p:nvPr/>
          </p:nvSpPr>
          <p:spPr>
            <a:xfrm>
              <a:off x="349983" y="3447996"/>
              <a:ext cx="616354" cy="358755"/>
            </a:xfrm>
            <a:prstGeom prst="rect">
              <a:avLst/>
            </a:prstGeom>
            <a:noFill/>
            <a:ln w="19050" cap="flat" cmpd="sng" algn="ctr">
              <a:solidFill>
                <a:schemeClr val="tx2"/>
              </a:solidFill>
              <a:prstDash val="solid"/>
            </a:ln>
            <a:effectLst/>
          </p:spPr>
          <p:txBody>
            <a:bodyPr lIns="0" rIns="0"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7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Other source systems</a:t>
              </a:r>
            </a:p>
          </p:txBody>
        </p:sp>
        <p:sp>
          <p:nvSpPr>
            <p:cNvPr id="64" name="Rectangle 63"/>
            <p:cNvSpPr/>
            <p:nvPr/>
          </p:nvSpPr>
          <p:spPr>
            <a:xfrm>
              <a:off x="3940141" y="3504179"/>
              <a:ext cx="1061391" cy="286232"/>
            </a:xfrm>
            <a:prstGeom prst="rect">
              <a:avLst/>
            </a:prstGeom>
            <a:solidFill>
              <a:schemeClr val="bg1"/>
            </a:solidFill>
          </p:spPr>
          <p:txBody>
            <a:bodyPr wrap="square">
              <a:spAutoFit/>
            </a:bodyPr>
            <a:lstStyle/>
            <a:p>
              <a:pPr marR="0" lvl="0" indent="0" algn="ctr" defTabSz="914400" fontAlgn="auto">
                <a:lnSpc>
                  <a:spcPct val="90000"/>
                </a:lnSpc>
                <a:spcBef>
                  <a:spcPts val="0"/>
                </a:spcBef>
                <a:spcAft>
                  <a:spcPts val="0"/>
                </a:spcAft>
                <a:buClrTx/>
                <a:buSzTx/>
                <a:buFontTx/>
                <a:buNone/>
                <a:tabLst/>
                <a:defRPr/>
              </a:pPr>
              <a:r>
                <a:rPr lang="en-US" sz="700" kern="0" dirty="0">
                  <a:latin typeface="Amazon Ember" panose="020B0603020204020204" pitchFamily="34" charset="0"/>
                  <a:ea typeface="Amazon Ember" panose="020B0603020204020204" pitchFamily="34" charset="0"/>
                  <a:cs typeface="Amazon Ember" panose="020B0603020204020204" pitchFamily="34" charset="0"/>
                </a:rPr>
                <a:t>Transformed </a:t>
              </a:r>
              <a:br>
                <a:rPr lang="en-US" sz="700" kern="0" dirty="0">
                  <a:latin typeface="Amazon Ember" panose="020B0603020204020204" pitchFamily="34" charset="0"/>
                  <a:ea typeface="Amazon Ember" panose="020B0603020204020204" pitchFamily="34" charset="0"/>
                  <a:cs typeface="Amazon Ember" panose="020B0603020204020204" pitchFamily="34" charset="0"/>
                </a:rPr>
              </a:br>
              <a:r>
                <a:rPr lang="en-US" sz="700" kern="0" dirty="0">
                  <a:latin typeface="Amazon Ember" panose="020B0603020204020204" pitchFamily="34" charset="0"/>
                  <a:ea typeface="Amazon Ember" panose="020B0603020204020204" pitchFamily="34" charset="0"/>
                  <a:cs typeface="Amazon Ember" panose="020B0603020204020204" pitchFamily="34" charset="0"/>
                </a:rPr>
                <a:t>data</a:t>
              </a:r>
            </a:p>
          </p:txBody>
        </p:sp>
        <p:sp>
          <p:nvSpPr>
            <p:cNvPr id="63" name="Rectangle 62">
              <a:extLst>
                <a:ext uri="{FF2B5EF4-FFF2-40B4-BE49-F238E27FC236}">
                  <a16:creationId xmlns:a16="http://schemas.microsoft.com/office/drawing/2014/main" id="{14DF09BE-FD6F-42D2-A752-CB74B891B229}"/>
                </a:ext>
              </a:extLst>
            </p:cNvPr>
            <p:cNvSpPr/>
            <p:nvPr/>
          </p:nvSpPr>
          <p:spPr>
            <a:xfrm>
              <a:off x="4089325" y="2914691"/>
              <a:ext cx="747328" cy="487601"/>
            </a:xfrm>
            <a:prstGeom prst="rect">
              <a:avLst/>
            </a:prstGeom>
            <a:solidFill>
              <a:schemeClr val="accent6">
                <a:lumMod val="20000"/>
                <a:lumOff val="80000"/>
              </a:schemeClr>
            </a:solidFill>
            <a:ln w="19050" cap="flat" cmpd="sng" algn="ctr">
              <a:solidFill>
                <a:schemeClr val="accent6"/>
              </a:solidFill>
              <a:prstDash val="solid"/>
            </a:ln>
            <a:effectLst/>
          </p:spPr>
          <p:txBody>
            <a:bodyPr rtlCol="0" anchor="ctr"/>
            <a:lstStyle/>
            <a:p>
              <a:pPr marR="0" indent="0" algn="ctr" defTabSz="914400" fontAlgn="auto">
                <a:lnSpc>
                  <a:spcPct val="100000"/>
                </a:lnSpc>
                <a:spcBef>
                  <a:spcPts val="0"/>
                </a:spcBef>
                <a:spcAft>
                  <a:spcPts val="0"/>
                </a:spcAft>
                <a:buClrTx/>
                <a:buSzTx/>
                <a:buFontTx/>
                <a:buNone/>
                <a:tabLst/>
                <a:defRPr/>
              </a:pPr>
              <a:r>
                <a:rPr lang="en-US" sz="900" b="1" kern="0" dirty="0">
                  <a:solidFill>
                    <a:prstClr val="black"/>
                  </a:solidFill>
                  <a:latin typeface="Amazon Ember" panose="02000000000000000000" pitchFamily="2" charset="0"/>
                  <a:ea typeface="Amazon Ember" panose="02000000000000000000" pitchFamily="2" charset="0"/>
                </a:rPr>
                <a:t>S3</a:t>
              </a:r>
            </a:p>
          </p:txBody>
        </p:sp>
      </p:grpSp>
      <p:cxnSp>
        <p:nvCxnSpPr>
          <p:cNvPr id="30" name="Straight Connector 29">
            <a:extLst>
              <a:ext uri="{FF2B5EF4-FFF2-40B4-BE49-F238E27FC236}">
                <a16:creationId xmlns:a16="http://schemas.microsoft.com/office/drawing/2014/main" id="{6F433A5D-884F-4033-8CF8-6ADD56C19681}"/>
              </a:ext>
            </a:extLst>
          </p:cNvPr>
          <p:cNvCxnSpPr>
            <a:cxnSpLocks/>
          </p:cNvCxnSpPr>
          <p:nvPr/>
        </p:nvCxnSpPr>
        <p:spPr>
          <a:xfrm>
            <a:off x="6035024" y="1108726"/>
            <a:ext cx="0" cy="3474682"/>
          </a:xfrm>
          <a:prstGeom prst="line">
            <a:avLst/>
          </a:prstGeom>
          <a:noFill/>
          <a:ln w="12700" cap="rnd" cmpd="sng" algn="ctr">
            <a:solidFill>
              <a:schemeClr val="accent6">
                <a:lumMod val="20000"/>
                <a:lumOff val="80000"/>
              </a:schemeClr>
            </a:solidFill>
            <a:prstDash val="solid"/>
          </a:ln>
          <a:effectLst/>
        </p:spPr>
      </p:cxnSp>
    </p:spTree>
    <p:extLst>
      <p:ext uri="{BB962C8B-B14F-4D97-AF65-F5344CB8AC3E}">
        <p14:creationId xmlns:p14="http://schemas.microsoft.com/office/powerpoint/2010/main" val="56180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350"/>
                                        <p:tgtEl>
                                          <p:spTgt spid="43"/>
                                        </p:tgtEl>
                                      </p:cBhvr>
                                    </p:animEffect>
                                  </p:childTnLst>
                                </p:cTn>
                              </p:par>
                              <p:par>
                                <p:cTn id="8" presetID="42" presetClass="path" presetSubtype="0" decel="100000" fill="hold" nodeType="withEffect">
                                  <p:stCondLst>
                                    <p:cond delay="0"/>
                                  </p:stCondLst>
                                  <p:childTnLst>
                                    <p:animMotion origin="layout" path="M 2.5E-6 4.93827E-6 L 2.5E-6 0.07314 " pathEditMode="relative" rAng="0" ptsTypes="AA">
                                      <p:cBhvr>
                                        <p:cTn id="9" dur="500" spd="-100000" fill="hold"/>
                                        <p:tgtEl>
                                          <p:spTgt spid="43"/>
                                        </p:tgtEl>
                                        <p:attrNameLst>
                                          <p:attrName>ppt_x</p:attrName>
                                          <p:attrName>ppt_y</p:attrName>
                                        </p:attrNameLst>
                                      </p:cBhvr>
                                      <p:rCtr x="0" y="3642"/>
                                    </p:animMotion>
                                  </p:childTnLst>
                                </p:cTn>
                              </p:par>
                              <p:par>
                                <p:cTn id="10" presetID="10" presetClass="entr" presetSubtype="0" fill="hold" nodeType="withEffect">
                                  <p:stCondLst>
                                    <p:cond delay="1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350"/>
                                        <p:tgtEl>
                                          <p:spTgt spid="17"/>
                                        </p:tgtEl>
                                      </p:cBhvr>
                                    </p:animEffect>
                                  </p:childTnLst>
                                </p:cTn>
                              </p:par>
                              <p:par>
                                <p:cTn id="13" presetID="42" presetClass="path" presetSubtype="0" decel="100000" fill="hold" nodeType="withEffect">
                                  <p:stCondLst>
                                    <p:cond delay="150"/>
                                  </p:stCondLst>
                                  <p:childTnLst>
                                    <p:animMotion origin="layout" path="M 2.5E-6 4.93827E-6 L 2.5E-6 0.07314 " pathEditMode="relative" rAng="0" ptsTypes="AA">
                                      <p:cBhvr>
                                        <p:cTn id="14" dur="500" spd="-100000" fill="hold"/>
                                        <p:tgtEl>
                                          <p:spTgt spid="17"/>
                                        </p:tgtEl>
                                        <p:attrNameLst>
                                          <p:attrName>ppt_x</p:attrName>
                                          <p:attrName>ppt_y</p:attrName>
                                        </p:attrNameLst>
                                      </p:cBhvr>
                                      <p:rCtr x="0" y="3642"/>
                                    </p:animMotion>
                                  </p:childTnLst>
                                </p:cTn>
                              </p:par>
                              <p:par>
                                <p:cTn id="15" presetID="10" presetClass="entr" presetSubtype="0" fill="hold" grpId="0" nodeType="withEffect">
                                  <p:stCondLst>
                                    <p:cond delay="25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350"/>
                                        <p:tgtEl>
                                          <p:spTgt spid="41"/>
                                        </p:tgtEl>
                                      </p:cBhvr>
                                    </p:animEffect>
                                  </p:childTnLst>
                                </p:cTn>
                              </p:par>
                              <p:par>
                                <p:cTn id="18" presetID="63" presetClass="path" presetSubtype="0" decel="100000" fill="hold" grpId="1" nodeType="withEffect">
                                  <p:stCondLst>
                                    <p:cond delay="250"/>
                                  </p:stCondLst>
                                  <p:childTnLst>
                                    <p:animMotion origin="layout" path="M 3.33333E-6 4.32099E-6 L 0.04757 4.32099E-6 " pathEditMode="relative" rAng="0" ptsTypes="AA">
                                      <p:cBhvr>
                                        <p:cTn id="19" dur="500" spd="-100000" fill="hold"/>
                                        <p:tgtEl>
                                          <p:spTgt spid="41"/>
                                        </p:tgtEl>
                                        <p:attrNameLst>
                                          <p:attrName>ppt_x</p:attrName>
                                          <p:attrName>ppt_y</p:attrName>
                                        </p:attrNameLst>
                                      </p:cBhvr>
                                      <p:rCtr x="2378" y="0"/>
                                    </p:animMotion>
                                  </p:childTnLst>
                                </p:cTn>
                              </p:par>
                              <p:par>
                                <p:cTn id="20" presetID="10" presetClass="entr" presetSubtype="0" fill="hold" nodeType="withEffect">
                                  <p:stCondLst>
                                    <p:cond delay="2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t="14774"/>
          <a:stretch/>
        </p:blipFill>
        <p:spPr>
          <a:xfrm>
            <a:off x="0" y="0"/>
            <a:ext cx="9163796" cy="5143498"/>
          </a:xfrm>
        </p:spPr>
      </p:pic>
      <p:grpSp>
        <p:nvGrpSpPr>
          <p:cNvPr id="13" name="Group 12">
            <a:extLst>
              <a:ext uri="{FF2B5EF4-FFF2-40B4-BE49-F238E27FC236}">
                <a16:creationId xmlns:a16="http://schemas.microsoft.com/office/drawing/2014/main" id="{3BB5C807-0FEE-4ECF-9061-9FDF17E5BD3D}"/>
              </a:ext>
            </a:extLst>
          </p:cNvPr>
          <p:cNvGrpSpPr/>
          <p:nvPr/>
        </p:nvGrpSpPr>
        <p:grpSpPr>
          <a:xfrm>
            <a:off x="-38108" y="-44435"/>
            <a:ext cx="3200415" cy="5187933"/>
            <a:chOff x="-38108" y="-44435"/>
            <a:chExt cx="3200415" cy="5187933"/>
          </a:xfrm>
        </p:grpSpPr>
        <p:sp>
          <p:nvSpPr>
            <p:cNvPr id="8" name="TextBox 7">
              <a:extLst>
                <a:ext uri="{FF2B5EF4-FFF2-40B4-BE49-F238E27FC236}">
                  <a16:creationId xmlns:a16="http://schemas.microsoft.com/office/drawing/2014/main" id="{873F8F16-9F2C-4CEB-BE0D-3AF91DD6A989}"/>
                </a:ext>
              </a:extLst>
            </p:cNvPr>
            <p:cNvSpPr txBox="1"/>
            <p:nvPr/>
          </p:nvSpPr>
          <p:spPr>
            <a:xfrm>
              <a:off x="-38108" y="-1"/>
              <a:ext cx="3200415" cy="5143499"/>
            </a:xfrm>
            <a:prstGeom prst="rect">
              <a:avLst/>
            </a:prstGeom>
            <a:solidFill>
              <a:schemeClr val="bg1"/>
            </a:solidFill>
          </p:spPr>
          <p:txBody>
            <a:bodyPr wrap="square" lIns="365760" tIns="1280160" rIns="274320" bIns="146304" rtlCol="0">
              <a:noAutofit/>
            </a:bodyPr>
            <a:lstStyle/>
            <a:p>
              <a:pPr>
                <a:spcBef>
                  <a:spcPts val="600"/>
                </a:spcBef>
                <a:spcAft>
                  <a:spcPts val="6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Nasdaq operates financial exchanges around the world, and processes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large volumes of data.</a:t>
              </a:r>
            </a:p>
            <a:p>
              <a:pPr>
                <a:spcBef>
                  <a:spcPts val="600"/>
                </a:spcBef>
              </a:pPr>
              <a:r>
                <a:rPr lang="en-US" sz="1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Challenge:</a:t>
              </a:r>
            </a:p>
            <a:p>
              <a:pPr>
                <a:spcBef>
                  <a:spcPts val="600"/>
                </a:spcBef>
              </a:pPr>
              <a:r>
                <a:rPr lang="en-US" sz="1200" dirty="0">
                  <a:latin typeface="Amazon Ember" panose="020B0603020204020204" pitchFamily="34" charset="0"/>
                  <a:ea typeface="Amazon Ember" panose="020B0603020204020204" pitchFamily="34" charset="0"/>
                  <a:cs typeface="Amazon Ember" panose="020B0603020204020204" pitchFamily="34" charset="0"/>
                </a:rPr>
                <a:t>Nasdaq wanted to make their large historical data footprint available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to analyze as a single dataset.</a:t>
              </a:r>
            </a:p>
            <a:p>
              <a:pPr>
                <a:spcBef>
                  <a:spcPts val="600"/>
                </a:spcBef>
              </a:pPr>
              <a:r>
                <a:rPr lang="en-US" sz="1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Solution:</a:t>
              </a:r>
            </a:p>
            <a:p>
              <a:pPr marL="171450" indent="-171450">
                <a:spcBef>
                  <a:spcPts val="600"/>
                </a:spcBef>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Use Amazon Redshift for interactive querying</a:t>
              </a:r>
            </a:p>
            <a:p>
              <a:pPr marL="171450" indent="-171450">
                <a:spcBef>
                  <a:spcPts val="600"/>
                </a:spcBef>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Use Amazon S3 as a Data Lake, and Presto on EMR to process historical data</a:t>
              </a:r>
            </a:p>
          </p:txBody>
        </p:sp>
        <p:pic>
          <p:nvPicPr>
            <p:cNvPr id="12" name="Picture 11">
              <a:extLst>
                <a:ext uri="{FF2B5EF4-FFF2-40B4-BE49-F238E27FC236}">
                  <a16:creationId xmlns:a16="http://schemas.microsoft.com/office/drawing/2014/main" id="{B2FBC857-6546-4957-AB63-DB47C8E26EC2}"/>
                </a:ext>
              </a:extLst>
            </p:cNvPr>
            <p:cNvPicPr>
              <a:picLocks noChangeAspect="1"/>
            </p:cNvPicPr>
            <p:nvPr/>
          </p:nvPicPr>
          <p:blipFill>
            <a:blip r:embed="rId4"/>
            <a:stretch>
              <a:fillRect/>
            </a:stretch>
          </p:blipFill>
          <p:spPr>
            <a:xfrm>
              <a:off x="223087" y="-44435"/>
              <a:ext cx="1697182" cy="1244600"/>
            </a:xfrm>
            <a:prstGeom prst="rect">
              <a:avLst/>
            </a:prstGeom>
          </p:spPr>
        </p:pic>
      </p:grpSp>
    </p:spTree>
    <p:extLst>
      <p:ext uri="{BB962C8B-B14F-4D97-AF65-F5344CB8AC3E}">
        <p14:creationId xmlns:p14="http://schemas.microsoft.com/office/powerpoint/2010/main" val="244235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Nasdaq Uses AWS to Build a Data Lake</a:t>
            </a:r>
          </a:p>
        </p:txBody>
      </p:sp>
      <p:sp>
        <p:nvSpPr>
          <p:cNvPr id="26" name="Rectangle 25">
            <a:extLst>
              <a:ext uri="{FF2B5EF4-FFF2-40B4-BE49-F238E27FC236}">
                <a16:creationId xmlns:a16="http://schemas.microsoft.com/office/drawing/2014/main" id="{983C5019-84A3-40FC-98D1-29FC29B9AD2B}"/>
              </a:ext>
            </a:extLst>
          </p:cNvPr>
          <p:cNvSpPr/>
          <p:nvPr/>
        </p:nvSpPr>
        <p:spPr>
          <a:xfrm>
            <a:off x="6261499" y="1188456"/>
            <a:ext cx="2701320" cy="3722558"/>
          </a:xfrm>
          <a:prstGeom prst="rect">
            <a:avLst/>
          </a:prstGeom>
        </p:spPr>
        <p:txBody>
          <a:bodyPr wrap="square">
            <a:spAutoFit/>
          </a:bodyPr>
          <a:lstStyle/>
          <a:p>
            <a:pPr marL="215900" indent="-215900">
              <a:spcBef>
                <a:spcPts val="400"/>
              </a:spcBef>
              <a:spcAft>
                <a:spcPts val="400"/>
              </a:spcAft>
              <a:buFont typeface="Arial" panose="020B0604020202020204" pitchFamily="34" charset="0"/>
              <a:buChar char="•"/>
              <a:defRPr/>
            </a:pPr>
            <a:r>
              <a:rPr lang="en-US" sz="1400" dirty="0">
                <a:latin typeface="Amazon Ember" charset="0"/>
                <a:ea typeface="Amazon Ember" charset="0"/>
                <a:cs typeface="Amazon Ember" charset="0"/>
              </a:rPr>
              <a:t>Migrate legacy </a:t>
            </a: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on-premises warehouse </a:t>
            </a: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to Amazon Redshift</a:t>
            </a:r>
          </a:p>
          <a:p>
            <a:pPr marL="215900" indent="-215900">
              <a:spcBef>
                <a:spcPts val="400"/>
              </a:spcBef>
              <a:spcAft>
                <a:spcPts val="400"/>
              </a:spcAft>
              <a:buFont typeface="Arial" panose="020B0604020202020204" pitchFamily="34" charset="0"/>
              <a:buChar char="•"/>
              <a:defRPr/>
            </a:pPr>
            <a:r>
              <a:rPr lang="en-US" sz="1400" dirty="0">
                <a:latin typeface="Amazon Ember" charset="0"/>
                <a:ea typeface="Amazon Ember" charset="0"/>
                <a:cs typeface="Amazon Ember" charset="0"/>
              </a:rPr>
              <a:t>4.8B rows inserted </a:t>
            </a: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per trading day</a:t>
            </a: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(orders, trades, quotes)</a:t>
            </a:r>
          </a:p>
          <a:p>
            <a:pPr marL="215900" indent="-215900">
              <a:spcBef>
                <a:spcPts val="400"/>
              </a:spcBef>
              <a:spcAft>
                <a:spcPts val="400"/>
              </a:spcAft>
              <a:buFont typeface="Arial" panose="020B0604020202020204" pitchFamily="34" charset="0"/>
              <a:buChar char="•"/>
              <a:defRPr/>
            </a:pPr>
            <a:r>
              <a:rPr lang="en-US" sz="1400" dirty="0">
                <a:latin typeface="Amazon Ember" charset="0"/>
                <a:ea typeface="Amazon Ember" charset="0"/>
                <a:cs typeface="Amazon Ember" charset="0"/>
              </a:rPr>
              <a:t>Ingest data from multiple sources, validates, and stages in S3</a:t>
            </a:r>
          </a:p>
          <a:p>
            <a:pPr marL="215900" indent="-215900">
              <a:spcBef>
                <a:spcPts val="400"/>
              </a:spcBef>
              <a:spcAft>
                <a:spcPts val="400"/>
              </a:spcAft>
              <a:buFont typeface="Arial" panose="020B0604020202020204" pitchFamily="34" charset="0"/>
              <a:buChar char="•"/>
              <a:defRPr/>
            </a:pPr>
            <a:r>
              <a:rPr lang="en-US" sz="1400" dirty="0">
                <a:latin typeface="Amazon Ember" charset="0"/>
                <a:ea typeface="Amazon Ember" charset="0"/>
                <a:cs typeface="Amazon Ember" charset="0"/>
              </a:rPr>
              <a:t>Redshift reads data out of S3 for fast queries</a:t>
            </a:r>
          </a:p>
          <a:p>
            <a:pPr marL="215900" indent="-215900">
              <a:spcBef>
                <a:spcPts val="400"/>
              </a:spcBef>
              <a:spcAft>
                <a:spcPts val="400"/>
              </a:spcAft>
              <a:buFont typeface="Arial" panose="020B0604020202020204" pitchFamily="34" charset="0"/>
              <a:buChar char="•"/>
              <a:defRPr/>
            </a:pPr>
            <a:r>
              <a:rPr lang="en-US" sz="1400" dirty="0">
                <a:latin typeface="Amazon Ember" charset="0"/>
                <a:ea typeface="Amazon Ember" charset="0"/>
                <a:cs typeface="Amazon Ember" charset="0"/>
              </a:rPr>
              <a:t>Presto on EMR and S3 used for analysis of massive historical data set</a:t>
            </a:r>
          </a:p>
          <a:p>
            <a:pPr lvl="1" indent="-223838">
              <a:lnSpc>
                <a:spcPct val="90000"/>
              </a:lnSpc>
              <a:spcAft>
                <a:spcPts val="600"/>
              </a:spcAft>
              <a:buFont typeface="Arial" panose="020B0604020202020204" pitchFamily="34" charset="0"/>
              <a:buChar char="•"/>
              <a:defRPr/>
            </a:pPr>
            <a:endParaRPr lang="en-US" sz="1100" dirty="0">
              <a:solidFill>
                <a:schemeClr val="accent6"/>
              </a:solidFill>
              <a:latin typeface="Amazon Ember" charset="0"/>
              <a:ea typeface="Amazon Ember" charset="0"/>
              <a:cs typeface="Amazon Ember" charset="0"/>
            </a:endParaRPr>
          </a:p>
        </p:txBody>
      </p:sp>
      <p:pic>
        <p:nvPicPr>
          <p:cNvPr id="27" name="Picture 26">
            <a:extLst>
              <a:ext uri="{FF2B5EF4-FFF2-40B4-BE49-F238E27FC236}">
                <a16:creationId xmlns:a16="http://schemas.microsoft.com/office/drawing/2014/main" id="{946E0AF7-F90D-424D-9AA3-9D6C6A4D3110}"/>
              </a:ext>
            </a:extLst>
          </p:cNvPr>
          <p:cNvPicPr>
            <a:picLocks noChangeAspect="1"/>
          </p:cNvPicPr>
          <p:nvPr/>
        </p:nvPicPr>
        <p:blipFill>
          <a:blip r:embed="rId3"/>
          <a:stretch>
            <a:fillRect/>
          </a:stretch>
        </p:blipFill>
        <p:spPr>
          <a:xfrm>
            <a:off x="223087" y="595638"/>
            <a:ext cx="1697182" cy="1244600"/>
          </a:xfrm>
          <a:prstGeom prst="rect">
            <a:avLst/>
          </a:prstGeom>
        </p:spPr>
      </p:pic>
      <p:grpSp>
        <p:nvGrpSpPr>
          <p:cNvPr id="10" name="Group 9"/>
          <p:cNvGrpSpPr/>
          <p:nvPr/>
        </p:nvGrpSpPr>
        <p:grpSpPr>
          <a:xfrm>
            <a:off x="209628" y="2100095"/>
            <a:ext cx="5340589" cy="2150403"/>
            <a:chOff x="209628" y="2100095"/>
            <a:chExt cx="5340589" cy="2150403"/>
          </a:xfrm>
        </p:grpSpPr>
        <p:cxnSp>
          <p:nvCxnSpPr>
            <p:cNvPr id="22" name="Straight Arrow Connector 21">
              <a:extLst>
                <a:ext uri="{FF2B5EF4-FFF2-40B4-BE49-F238E27FC236}">
                  <a16:creationId xmlns:a16="http://schemas.microsoft.com/office/drawing/2014/main" id="{395A1D20-A64D-4C0D-8F8D-C475CAA3BF2F}"/>
                </a:ext>
              </a:extLst>
            </p:cNvPr>
            <p:cNvCxnSpPr>
              <a:cxnSpLocks/>
            </p:cNvCxnSpPr>
            <p:nvPr/>
          </p:nvCxnSpPr>
          <p:spPr>
            <a:xfrm>
              <a:off x="1913649" y="2406412"/>
              <a:ext cx="274320" cy="281179"/>
            </a:xfrm>
            <a:prstGeom prst="straightConnector1">
              <a:avLst/>
            </a:prstGeom>
            <a:noFill/>
            <a:ln w="19050" cap="rnd" cmpd="sng" algn="ctr">
              <a:solidFill>
                <a:srgbClr val="FF9600"/>
              </a:solidFill>
              <a:prstDash val="solid"/>
              <a:headEnd type="none" w="med" len="sm"/>
              <a:tailEnd type="arrow" w="med" len="sm"/>
            </a:ln>
            <a:effectLst/>
          </p:spPr>
        </p:cxnSp>
        <p:cxnSp>
          <p:nvCxnSpPr>
            <p:cNvPr id="23" name="Straight Arrow Connector 22">
              <a:extLst>
                <a:ext uri="{FF2B5EF4-FFF2-40B4-BE49-F238E27FC236}">
                  <a16:creationId xmlns:a16="http://schemas.microsoft.com/office/drawing/2014/main" id="{DC15EC51-FB49-4013-A52D-B70A1988E819}"/>
                </a:ext>
              </a:extLst>
            </p:cNvPr>
            <p:cNvCxnSpPr>
              <a:cxnSpLocks/>
            </p:cNvCxnSpPr>
            <p:nvPr/>
          </p:nvCxnSpPr>
          <p:spPr>
            <a:xfrm flipV="1">
              <a:off x="1913649" y="2971269"/>
              <a:ext cx="274320" cy="280884"/>
            </a:xfrm>
            <a:prstGeom prst="straightConnector1">
              <a:avLst/>
            </a:prstGeom>
            <a:noFill/>
            <a:ln w="19050" cap="rnd" cmpd="sng" algn="ctr">
              <a:solidFill>
                <a:srgbClr val="FF9600"/>
              </a:solidFill>
              <a:prstDash val="solid"/>
              <a:headEnd type="none" w="med" len="sm"/>
              <a:tailEnd type="arrow" w="med" len="sm"/>
            </a:ln>
            <a:effectLst/>
          </p:spPr>
        </p:cxnSp>
        <p:sp>
          <p:nvSpPr>
            <p:cNvPr id="67" name="TextBox 66"/>
            <p:cNvSpPr txBox="1"/>
            <p:nvPr/>
          </p:nvSpPr>
          <p:spPr>
            <a:xfrm>
              <a:off x="209628" y="3687267"/>
              <a:ext cx="2556240" cy="563231"/>
            </a:xfrm>
            <a:prstGeom prst="rect">
              <a:avLst/>
            </a:prstGeom>
            <a:noFill/>
          </p:spPr>
          <p:txBody>
            <a:bodyPr wrap="square" rtlCol="0">
              <a:spAutoFit/>
            </a:bodyPr>
            <a:lstStyle/>
            <a:p>
              <a:pPr lvl="0" algn="ctr" defTabSz="914400">
                <a:lnSpc>
                  <a:spcPct val="90000"/>
                </a:lnSpc>
                <a:defRPr/>
              </a:pPr>
              <a:r>
                <a:rPr lang="en-US" sz="1200" kern="0" dirty="0">
                  <a:solidFill>
                    <a:prstClr val="black"/>
                  </a:solidFill>
                  <a:latin typeface="Amazon Ember" panose="02000000000000000000" pitchFamily="2" charset="0"/>
                  <a:ea typeface="Amazon Ember" panose="02000000000000000000" pitchFamily="2" charset="0"/>
                </a:rPr>
                <a:t>Data from all 7 exchanges operated by Nasdaq </a:t>
              </a:r>
              <a:br>
                <a:rPr lang="en-US" sz="1200" kern="0" dirty="0">
                  <a:solidFill>
                    <a:prstClr val="black"/>
                  </a:solidFill>
                  <a:latin typeface="Amazon Ember" panose="02000000000000000000" pitchFamily="2" charset="0"/>
                  <a:ea typeface="Amazon Ember" panose="02000000000000000000" pitchFamily="2" charset="0"/>
                </a:rPr>
              </a:br>
              <a:r>
                <a:rPr lang="en-US" sz="1000" kern="0" dirty="0">
                  <a:solidFill>
                    <a:schemeClr val="accent6"/>
                  </a:solidFill>
                  <a:latin typeface="Amazon Ember" panose="02000000000000000000" pitchFamily="2" charset="0"/>
                  <a:ea typeface="Amazon Ember" panose="02000000000000000000" pitchFamily="2" charset="0"/>
                </a:rPr>
                <a:t>(orders, quotes, trade executions)</a:t>
              </a:r>
            </a:p>
          </p:txBody>
        </p:sp>
        <p:sp>
          <p:nvSpPr>
            <p:cNvPr id="36" name="Rectangle 35">
              <a:extLst>
                <a:ext uri="{FF2B5EF4-FFF2-40B4-BE49-F238E27FC236}">
                  <a16:creationId xmlns:a16="http://schemas.microsoft.com/office/drawing/2014/main" id="{C30EA579-E7F8-4FCA-98F2-4F8FA42E16E1}"/>
                </a:ext>
              </a:extLst>
            </p:cNvPr>
            <p:cNvSpPr/>
            <p:nvPr/>
          </p:nvSpPr>
          <p:spPr>
            <a:xfrm>
              <a:off x="1071434" y="2162780"/>
              <a:ext cx="832629" cy="487601"/>
            </a:xfrm>
            <a:prstGeom prst="rect">
              <a:avLst/>
            </a:prstGeom>
            <a:noFill/>
            <a:ln w="19050" cap="flat" cmpd="sng" algn="ctr">
              <a:solidFill>
                <a:schemeClr val="tx1"/>
              </a:solidFill>
              <a:prstDash val="solid"/>
            </a:ln>
            <a:effectLst/>
          </p:spPr>
          <p:txBody>
            <a:bodyPr rtlCol="0" anchor="ctr"/>
            <a:lstStyle/>
            <a:p>
              <a:pPr lvl="0" algn="ctr" defTabSz="914400">
                <a:lnSpc>
                  <a:spcPct val="90000"/>
                </a:lnSpc>
                <a:defRPr/>
              </a:pPr>
              <a:r>
                <a:rPr lang="en-US" sz="900" b="1" kern="0" dirty="0">
                  <a:solidFill>
                    <a:prstClr val="black"/>
                  </a:solidFill>
                  <a:latin typeface="Amazon Ember" panose="02000000000000000000" pitchFamily="2" charset="0"/>
                  <a:ea typeface="Amazon Ember" panose="02000000000000000000" pitchFamily="2" charset="0"/>
                </a:rPr>
                <a:t>Flat </a:t>
              </a:r>
              <a:br>
                <a:rPr lang="en-US" sz="900" b="1" kern="0" dirty="0">
                  <a:solidFill>
                    <a:prstClr val="black"/>
                  </a:solidFill>
                  <a:latin typeface="Amazon Ember" panose="02000000000000000000" pitchFamily="2" charset="0"/>
                  <a:ea typeface="Amazon Ember" panose="02000000000000000000" pitchFamily="2" charset="0"/>
                </a:rPr>
              </a:br>
              <a:r>
                <a:rPr lang="en-US" sz="900" b="1" kern="0" dirty="0">
                  <a:solidFill>
                    <a:prstClr val="black"/>
                  </a:solidFill>
                  <a:latin typeface="Amazon Ember" panose="02000000000000000000" pitchFamily="2" charset="0"/>
                  <a:ea typeface="Amazon Ember" panose="02000000000000000000" pitchFamily="2" charset="0"/>
                </a:rPr>
                <a:t>files</a:t>
              </a:r>
            </a:p>
          </p:txBody>
        </p:sp>
        <p:sp>
          <p:nvSpPr>
            <p:cNvPr id="37" name="Rectangle 36">
              <a:extLst>
                <a:ext uri="{FF2B5EF4-FFF2-40B4-BE49-F238E27FC236}">
                  <a16:creationId xmlns:a16="http://schemas.microsoft.com/office/drawing/2014/main" id="{27637D4D-43E1-40B4-92C9-07DDDFD0D3B9}"/>
                </a:ext>
              </a:extLst>
            </p:cNvPr>
            <p:cNvSpPr/>
            <p:nvPr/>
          </p:nvSpPr>
          <p:spPr>
            <a:xfrm>
              <a:off x="1071434" y="3000981"/>
              <a:ext cx="832629" cy="483954"/>
            </a:xfrm>
            <a:prstGeom prst="rect">
              <a:avLst/>
            </a:prstGeom>
            <a:noFill/>
            <a:ln w="19050" cap="flat" cmpd="sng" algn="ctr">
              <a:solidFill>
                <a:schemeClr val="tx1"/>
              </a:solidFill>
              <a:prstDash val="solid"/>
            </a:ln>
            <a:effectLst/>
          </p:spPr>
          <p:txBody>
            <a:bodyPr rtlCol="0" anchor="ctr"/>
            <a:lstStyle/>
            <a:p>
              <a:pPr lvl="0" algn="ctr" defTabSz="914400">
                <a:lnSpc>
                  <a:spcPct val="90000"/>
                </a:lnSpc>
                <a:defRPr/>
              </a:pPr>
              <a:r>
                <a:rPr lang="en-US" sz="900" b="1" kern="0" dirty="0">
                  <a:solidFill>
                    <a:prstClr val="black"/>
                  </a:solidFill>
                  <a:latin typeface="Amazon Ember" panose="02000000000000000000" pitchFamily="2" charset="0"/>
                  <a:ea typeface="Amazon Ember" panose="02000000000000000000" pitchFamily="2" charset="0"/>
                </a:rPr>
                <a:t>Operational Databases</a:t>
              </a:r>
            </a:p>
          </p:txBody>
        </p:sp>
        <p:sp>
          <p:nvSpPr>
            <p:cNvPr id="38" name="Rectangle 37">
              <a:extLst>
                <a:ext uri="{FF2B5EF4-FFF2-40B4-BE49-F238E27FC236}">
                  <a16:creationId xmlns:a16="http://schemas.microsoft.com/office/drawing/2014/main" id="{26D7319A-FDA8-4B51-8400-27002933D041}"/>
                </a:ext>
              </a:extLst>
            </p:cNvPr>
            <p:cNvSpPr/>
            <p:nvPr/>
          </p:nvSpPr>
          <p:spPr>
            <a:xfrm>
              <a:off x="3437328" y="2100095"/>
              <a:ext cx="747328" cy="487601"/>
            </a:xfrm>
            <a:prstGeom prst="rect">
              <a:avLst/>
            </a:prstGeom>
            <a:noFill/>
            <a:ln w="19050" cap="flat" cmpd="sng" algn="ctr">
              <a:solidFill>
                <a:schemeClr val="accent1"/>
              </a:solidFill>
              <a:prstDash val="solid"/>
            </a:ln>
            <a:effectLst/>
          </p:spPr>
          <p:txBody>
            <a:bodyPr lIns="0" rIns="0" rtlCol="0" anchor="ctr"/>
            <a:lstStyle/>
            <a:p>
              <a:pPr lvl="0" algn="ctr" defTabSz="914400">
                <a:lnSpc>
                  <a:spcPct val="90000"/>
                </a:lnSpc>
                <a:defRPr/>
              </a:pPr>
              <a:r>
                <a:rPr lang="en-US" sz="900" b="1" kern="0" dirty="0">
                  <a:solidFill>
                    <a:srgbClr val="474746"/>
                  </a:solidFill>
                  <a:latin typeface="Amazon Ember" panose="02000000000000000000" pitchFamily="2" charset="0"/>
                  <a:ea typeface="Amazon Ember" panose="02000000000000000000" pitchFamily="2" charset="0"/>
                </a:rPr>
                <a:t>EMR</a:t>
              </a:r>
            </a:p>
          </p:txBody>
        </p:sp>
        <p:sp>
          <p:nvSpPr>
            <p:cNvPr id="42" name="Rectangle 41">
              <a:extLst>
                <a:ext uri="{FF2B5EF4-FFF2-40B4-BE49-F238E27FC236}">
                  <a16:creationId xmlns:a16="http://schemas.microsoft.com/office/drawing/2014/main" id="{4D9CDB98-70EE-4589-8BBA-7780DE1A3559}"/>
                </a:ext>
              </a:extLst>
            </p:cNvPr>
            <p:cNvSpPr/>
            <p:nvPr/>
          </p:nvSpPr>
          <p:spPr>
            <a:xfrm>
              <a:off x="3437328" y="2938295"/>
              <a:ext cx="747328" cy="487601"/>
            </a:xfrm>
            <a:prstGeom prst="rect">
              <a:avLst/>
            </a:prstGeom>
            <a:noFill/>
            <a:ln w="19050" cap="flat" cmpd="sng" algn="ctr">
              <a:solidFill>
                <a:schemeClr val="accent1"/>
              </a:solidFill>
              <a:prstDash val="solid"/>
            </a:ln>
            <a:effectLst/>
          </p:spPr>
          <p:txBody>
            <a:bodyPr lIns="0" rIns="0" rtlCol="0" anchor="ctr"/>
            <a:lstStyle/>
            <a:p>
              <a:pPr lvl="0" algn="ctr" defTabSz="914400">
                <a:lnSpc>
                  <a:spcPct val="90000"/>
                </a:lnSpc>
                <a:defRPr/>
              </a:pPr>
              <a:r>
                <a:rPr lang="en-US" sz="900" b="1" kern="0" dirty="0">
                  <a:solidFill>
                    <a:srgbClr val="474746"/>
                  </a:solidFill>
                  <a:latin typeface="Amazon Ember" panose="02000000000000000000" pitchFamily="2" charset="0"/>
                  <a:ea typeface="Amazon Ember" panose="02000000000000000000" pitchFamily="2" charset="0"/>
                </a:rPr>
                <a:t>Redshift</a:t>
              </a:r>
            </a:p>
          </p:txBody>
        </p:sp>
        <p:cxnSp>
          <p:nvCxnSpPr>
            <p:cNvPr id="24" name="Straight Arrow Connector 23">
              <a:extLst>
                <a:ext uri="{FF2B5EF4-FFF2-40B4-BE49-F238E27FC236}">
                  <a16:creationId xmlns:a16="http://schemas.microsoft.com/office/drawing/2014/main" id="{1C3E4839-50BB-4D72-B085-E2F9D6B5370B}"/>
                </a:ext>
              </a:extLst>
            </p:cNvPr>
            <p:cNvCxnSpPr>
              <a:cxnSpLocks/>
            </p:cNvCxnSpPr>
            <p:nvPr/>
          </p:nvCxnSpPr>
          <p:spPr>
            <a:xfrm flipV="1">
              <a:off x="3024056" y="2395667"/>
              <a:ext cx="274320" cy="259707"/>
            </a:xfrm>
            <a:prstGeom prst="straightConnector1">
              <a:avLst/>
            </a:prstGeom>
            <a:noFill/>
            <a:ln w="19050" cap="rnd" cmpd="sng" algn="ctr">
              <a:solidFill>
                <a:srgbClr val="FF9600"/>
              </a:solidFill>
              <a:prstDash val="solid"/>
              <a:headEnd type="none" w="med" len="sm"/>
              <a:tailEnd type="arrow" w="med" len="sm"/>
            </a:ln>
            <a:effectLst/>
          </p:spPr>
        </p:cxnSp>
        <p:cxnSp>
          <p:nvCxnSpPr>
            <p:cNvPr id="28" name="Straight Arrow Connector 27">
              <a:extLst>
                <a:ext uri="{FF2B5EF4-FFF2-40B4-BE49-F238E27FC236}">
                  <a16:creationId xmlns:a16="http://schemas.microsoft.com/office/drawing/2014/main" id="{261BDE9D-4590-4125-8D14-5BF6D2B6B0C8}"/>
                </a:ext>
              </a:extLst>
            </p:cNvPr>
            <p:cNvCxnSpPr>
              <a:cxnSpLocks/>
            </p:cNvCxnSpPr>
            <p:nvPr/>
          </p:nvCxnSpPr>
          <p:spPr>
            <a:xfrm>
              <a:off x="3009593" y="2912666"/>
              <a:ext cx="274320" cy="290457"/>
            </a:xfrm>
            <a:prstGeom prst="straightConnector1">
              <a:avLst/>
            </a:prstGeom>
            <a:noFill/>
            <a:ln w="19050" cap="rnd" cmpd="sng" algn="ctr">
              <a:solidFill>
                <a:srgbClr val="FF9600"/>
              </a:solidFill>
              <a:prstDash val="solid"/>
              <a:headEnd type="none" w="med" len="sm"/>
              <a:tailEnd type="arrow" w="med" len="sm"/>
            </a:ln>
            <a:effectLst/>
          </p:spPr>
        </p:cxnSp>
        <p:cxnSp>
          <p:nvCxnSpPr>
            <p:cNvPr id="29" name="Straight Arrow Connector 28">
              <a:extLst>
                <a:ext uri="{FF2B5EF4-FFF2-40B4-BE49-F238E27FC236}">
                  <a16:creationId xmlns:a16="http://schemas.microsoft.com/office/drawing/2014/main" id="{42A5C730-FF6A-4AB4-9959-D04ACAE9BD40}"/>
                </a:ext>
              </a:extLst>
            </p:cNvPr>
            <p:cNvCxnSpPr>
              <a:cxnSpLocks/>
            </p:cNvCxnSpPr>
            <p:nvPr/>
          </p:nvCxnSpPr>
          <p:spPr>
            <a:xfrm flipH="1" flipV="1">
              <a:off x="4236976" y="2323183"/>
              <a:ext cx="548640" cy="274618"/>
            </a:xfrm>
            <a:prstGeom prst="straightConnector1">
              <a:avLst/>
            </a:prstGeom>
            <a:noFill/>
            <a:ln w="19050" cap="rnd" cmpd="sng" algn="ctr">
              <a:solidFill>
                <a:srgbClr val="FF9600"/>
              </a:solidFill>
              <a:prstDash val="solid"/>
              <a:headEnd type="none" w="med" len="sm"/>
              <a:tailEnd type="arrow" w="med" len="sm"/>
            </a:ln>
            <a:effectLst/>
          </p:spPr>
        </p:cxnSp>
        <p:cxnSp>
          <p:nvCxnSpPr>
            <p:cNvPr id="35" name="Straight Arrow Connector 34">
              <a:extLst>
                <a:ext uri="{FF2B5EF4-FFF2-40B4-BE49-F238E27FC236}">
                  <a16:creationId xmlns:a16="http://schemas.microsoft.com/office/drawing/2014/main" id="{42A5C730-FF6A-4AB4-9959-D04ACAE9BD40}"/>
                </a:ext>
              </a:extLst>
            </p:cNvPr>
            <p:cNvCxnSpPr>
              <a:cxnSpLocks/>
            </p:cNvCxnSpPr>
            <p:nvPr/>
          </p:nvCxnSpPr>
          <p:spPr>
            <a:xfrm flipH="1">
              <a:off x="4236978" y="2743200"/>
              <a:ext cx="552192" cy="368511"/>
            </a:xfrm>
            <a:prstGeom prst="straightConnector1">
              <a:avLst/>
            </a:prstGeom>
            <a:noFill/>
            <a:ln w="19050" cap="rnd" cmpd="sng" algn="ctr">
              <a:solidFill>
                <a:srgbClr val="FF9600"/>
              </a:solidFill>
              <a:prstDash val="solid"/>
              <a:headEnd type="none" w="med" len="sm"/>
              <a:tailEnd type="arrow" w="med" len="sm"/>
            </a:ln>
            <a:effectLst/>
          </p:spPr>
        </p:cxnSp>
        <p:sp>
          <p:nvSpPr>
            <p:cNvPr id="40" name="Rectangle 39">
              <a:extLst>
                <a:ext uri="{FF2B5EF4-FFF2-40B4-BE49-F238E27FC236}">
                  <a16:creationId xmlns:a16="http://schemas.microsoft.com/office/drawing/2014/main" id="{CF6D9AAD-B18B-42C1-A1D3-4B2D293041E6}"/>
                </a:ext>
              </a:extLst>
            </p:cNvPr>
            <p:cNvSpPr/>
            <p:nvPr/>
          </p:nvSpPr>
          <p:spPr>
            <a:xfrm>
              <a:off x="2260598" y="2512729"/>
              <a:ext cx="747328" cy="487601"/>
            </a:xfrm>
            <a:prstGeom prst="rect">
              <a:avLst/>
            </a:prstGeom>
            <a:solidFill>
              <a:schemeClr val="accent6">
                <a:lumMod val="20000"/>
                <a:lumOff val="80000"/>
              </a:schemeClr>
            </a:solidFill>
            <a:ln w="19050" cap="flat" cmpd="sng" algn="ctr">
              <a:solidFill>
                <a:schemeClr val="accent6"/>
              </a:solidFill>
              <a:prstDash val="solid"/>
            </a:ln>
            <a:effectLst/>
          </p:spPr>
          <p:txBody>
            <a:bodyPr rtlCol="0" anchor="ctr"/>
            <a:lstStyle/>
            <a:p>
              <a:pPr lvl="0" algn="ctr" defTabSz="914400">
                <a:defRPr/>
              </a:pPr>
              <a:r>
                <a:rPr lang="en-US" sz="900" b="1" kern="0" dirty="0">
                  <a:solidFill>
                    <a:prstClr val="black"/>
                  </a:solidFill>
                  <a:latin typeface="Amazon Ember" panose="02000000000000000000" pitchFamily="2" charset="0"/>
                  <a:ea typeface="Amazon Ember" panose="02000000000000000000" pitchFamily="2" charset="0"/>
                </a:rPr>
                <a:t>S3</a:t>
              </a:r>
            </a:p>
          </p:txBody>
        </p:sp>
        <p:sp>
          <p:nvSpPr>
            <p:cNvPr id="41" name="Rectangle 40">
              <a:extLst>
                <a:ext uri="{FF2B5EF4-FFF2-40B4-BE49-F238E27FC236}">
                  <a16:creationId xmlns:a16="http://schemas.microsoft.com/office/drawing/2014/main" id="{73BB5B35-983B-49CF-BAF9-46D1F6D5C92F}"/>
                </a:ext>
              </a:extLst>
            </p:cNvPr>
            <p:cNvSpPr/>
            <p:nvPr/>
          </p:nvSpPr>
          <p:spPr>
            <a:xfrm>
              <a:off x="4789809" y="2406580"/>
              <a:ext cx="760408" cy="487601"/>
            </a:xfrm>
            <a:prstGeom prst="rect">
              <a:avLst/>
            </a:prstGeom>
            <a:noFill/>
            <a:ln w="19050" cap="flat" cmpd="sng" algn="ctr">
              <a:solidFill>
                <a:schemeClr val="tx2"/>
              </a:solidFill>
              <a:prstDash val="sysDash"/>
            </a:ln>
            <a:effectLst/>
          </p:spPr>
          <p:txBody>
            <a:bodyPr lIns="0" rIns="0" rtlCol="0" anchor="ctr"/>
            <a:lstStyle/>
            <a:p>
              <a:pPr algn="ctr" defTabSz="914400">
                <a:lnSpc>
                  <a:spcPct val="90000"/>
                </a:lnSpc>
                <a:defRPr/>
              </a:pPr>
              <a:r>
                <a:rPr lang="en-US" sz="900" b="1" kern="0" dirty="0">
                  <a:solidFill>
                    <a:prstClr val="black"/>
                  </a:solidFill>
                  <a:latin typeface="Amazon Ember" panose="02000000000000000000" pitchFamily="2" charset="0"/>
                  <a:ea typeface="Amazon Ember" panose="02000000000000000000" pitchFamily="2" charset="0"/>
                </a:rPr>
                <a:t>SQL </a:t>
              </a:r>
              <a:br>
                <a:rPr lang="en-US" sz="900" b="1" kern="0" dirty="0">
                  <a:solidFill>
                    <a:prstClr val="black"/>
                  </a:solidFill>
                  <a:latin typeface="Amazon Ember" panose="02000000000000000000" pitchFamily="2" charset="0"/>
                  <a:ea typeface="Amazon Ember" panose="02000000000000000000" pitchFamily="2" charset="0"/>
                </a:rPr>
              </a:br>
              <a:r>
                <a:rPr lang="en-US" sz="900" b="1" kern="0" dirty="0">
                  <a:solidFill>
                    <a:prstClr val="black"/>
                  </a:solidFill>
                  <a:latin typeface="Amazon Ember" panose="02000000000000000000" pitchFamily="2" charset="0"/>
                  <a:ea typeface="Amazon Ember" panose="02000000000000000000" pitchFamily="2" charset="0"/>
                </a:rPr>
                <a:t>Clients</a:t>
              </a:r>
            </a:p>
          </p:txBody>
        </p:sp>
      </p:grpSp>
      <p:cxnSp>
        <p:nvCxnSpPr>
          <p:cNvPr id="20" name="Straight Connector 19">
            <a:extLst>
              <a:ext uri="{FF2B5EF4-FFF2-40B4-BE49-F238E27FC236}">
                <a16:creationId xmlns:a16="http://schemas.microsoft.com/office/drawing/2014/main" id="{3DC5E899-B5A4-4DB7-A840-3FF7622B9551}"/>
              </a:ext>
            </a:extLst>
          </p:cNvPr>
          <p:cNvCxnSpPr>
            <a:cxnSpLocks/>
          </p:cNvCxnSpPr>
          <p:nvPr/>
        </p:nvCxnSpPr>
        <p:spPr>
          <a:xfrm>
            <a:off x="6035024" y="1108726"/>
            <a:ext cx="0" cy="3474682"/>
          </a:xfrm>
          <a:prstGeom prst="line">
            <a:avLst/>
          </a:prstGeom>
          <a:noFill/>
          <a:ln w="12700" cap="rnd" cmpd="sng" algn="ctr">
            <a:solidFill>
              <a:schemeClr val="accent6">
                <a:lumMod val="20000"/>
                <a:lumOff val="80000"/>
              </a:schemeClr>
            </a:solidFill>
            <a:prstDash val="solid"/>
          </a:ln>
          <a:effectLst/>
        </p:spPr>
      </p:cxnSp>
    </p:spTree>
    <p:extLst>
      <p:ext uri="{BB962C8B-B14F-4D97-AF65-F5344CB8AC3E}">
        <p14:creationId xmlns:p14="http://schemas.microsoft.com/office/powerpoint/2010/main" val="312155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350"/>
                                        <p:tgtEl>
                                          <p:spTgt spid="27"/>
                                        </p:tgtEl>
                                      </p:cBhvr>
                                    </p:animEffect>
                                  </p:childTnLst>
                                </p:cTn>
                              </p:par>
                              <p:par>
                                <p:cTn id="8" presetID="42" presetClass="path" presetSubtype="0" decel="100000" fill="hold" nodeType="withEffect">
                                  <p:stCondLst>
                                    <p:cond delay="0"/>
                                  </p:stCondLst>
                                  <p:childTnLst>
                                    <p:animMotion origin="layout" path="M 2.5E-6 4.93827E-6 L 2.5E-6 0.07314 " pathEditMode="relative" rAng="0" ptsTypes="AA">
                                      <p:cBhvr>
                                        <p:cTn id="9" dur="500" spd="-100000" fill="hold"/>
                                        <p:tgtEl>
                                          <p:spTgt spid="27"/>
                                        </p:tgtEl>
                                        <p:attrNameLst>
                                          <p:attrName>ppt_x</p:attrName>
                                          <p:attrName>ppt_y</p:attrName>
                                        </p:attrNameLst>
                                      </p:cBhvr>
                                      <p:rCtr x="0" y="3642"/>
                                    </p:animMotion>
                                  </p:childTnLst>
                                </p:cTn>
                              </p:par>
                              <p:par>
                                <p:cTn id="10" presetID="10" presetClass="entr" presetSubtype="0"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350"/>
                                        <p:tgtEl>
                                          <p:spTgt spid="26"/>
                                        </p:tgtEl>
                                      </p:cBhvr>
                                    </p:animEffect>
                                  </p:childTnLst>
                                </p:cTn>
                              </p:par>
                              <p:par>
                                <p:cTn id="13" presetID="63" presetClass="path" presetSubtype="0" decel="100000" fill="hold" grpId="1" nodeType="withEffect">
                                  <p:stCondLst>
                                    <p:cond delay="250"/>
                                  </p:stCondLst>
                                  <p:childTnLst>
                                    <p:animMotion origin="layout" path="M 4.72222E-6 -1.23457E-6 L 0.04756 -1.23457E-6 " pathEditMode="relative" rAng="0" ptsTypes="AA">
                                      <p:cBhvr>
                                        <p:cTn id="14" dur="500" spd="-100000" fill="hold"/>
                                        <p:tgtEl>
                                          <p:spTgt spid="26"/>
                                        </p:tgtEl>
                                        <p:attrNameLst>
                                          <p:attrName>ppt_x</p:attrName>
                                          <p:attrName>ppt_y</p:attrName>
                                        </p:attrNameLst>
                                      </p:cBhvr>
                                      <p:rCtr x="2378" y="0"/>
                                    </p:animMotion>
                                  </p:childTnLst>
                                </p:cTn>
                              </p:par>
                              <p:par>
                                <p:cTn id="15" presetID="10" presetClass="entr" presetSubtype="0" fill="hold" nodeType="withEffect">
                                  <p:stCondLst>
                                    <p:cond delay="1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350"/>
                                        <p:tgtEl>
                                          <p:spTgt spid="10"/>
                                        </p:tgtEl>
                                      </p:cBhvr>
                                    </p:animEffect>
                                  </p:childTnLst>
                                </p:cTn>
                              </p:par>
                              <p:par>
                                <p:cTn id="18" presetID="42" presetClass="path" presetSubtype="0" decel="100000" fill="hold" nodeType="withEffect">
                                  <p:stCondLst>
                                    <p:cond delay="150"/>
                                  </p:stCondLst>
                                  <p:childTnLst>
                                    <p:animMotion origin="layout" path="M -5.55556E-7 -3.95062E-6 L -5.55556E-7 0.07315 " pathEditMode="relative" rAng="0" ptsTypes="AA">
                                      <p:cBhvr>
                                        <p:cTn id="19" dur="500" spd="-100000" fill="hold"/>
                                        <p:tgtEl>
                                          <p:spTgt spid="10"/>
                                        </p:tgtEl>
                                        <p:attrNameLst>
                                          <p:attrName>ppt_x</p:attrName>
                                          <p:attrName>ppt_y</p:attrName>
                                        </p:attrNameLst>
                                      </p:cBhvr>
                                      <p:rCtr x="0" y="3642"/>
                                    </p:animMotion>
                                  </p:childTnLst>
                                </p:cTn>
                              </p:par>
                              <p:par>
                                <p:cTn id="20" presetID="10" presetClass="entr" presetSubtype="0" fill="hold" nodeType="withEffect">
                                  <p:stCondLst>
                                    <p:cond delay="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5" name="Group 4">
            <a:extLst>
              <a:ext uri="{FF2B5EF4-FFF2-40B4-BE49-F238E27FC236}">
                <a16:creationId xmlns:a16="http://schemas.microsoft.com/office/drawing/2014/main" id="{B7A2DD19-EB23-48B3-8BC3-9121589AF1F6}"/>
              </a:ext>
            </a:extLst>
          </p:cNvPr>
          <p:cNvGrpSpPr/>
          <p:nvPr/>
        </p:nvGrpSpPr>
        <p:grpSpPr>
          <a:xfrm>
            <a:off x="0" y="-1"/>
            <a:ext cx="3200415" cy="5143499"/>
            <a:chOff x="0" y="-1"/>
            <a:chExt cx="3200415" cy="5143499"/>
          </a:xfrm>
        </p:grpSpPr>
        <p:sp>
          <p:nvSpPr>
            <p:cNvPr id="4" name="TextBox 3">
              <a:extLst>
                <a:ext uri="{FF2B5EF4-FFF2-40B4-BE49-F238E27FC236}">
                  <a16:creationId xmlns:a16="http://schemas.microsoft.com/office/drawing/2014/main" id="{05978570-2437-4FFD-8B57-793BF91AA1A9}"/>
                </a:ext>
              </a:extLst>
            </p:cNvPr>
            <p:cNvSpPr txBox="1"/>
            <p:nvPr/>
          </p:nvSpPr>
          <p:spPr>
            <a:xfrm>
              <a:off x="0" y="-1"/>
              <a:ext cx="3200415" cy="5143499"/>
            </a:xfrm>
            <a:prstGeom prst="rect">
              <a:avLst/>
            </a:prstGeom>
            <a:solidFill>
              <a:schemeClr val="bg1"/>
            </a:solidFill>
          </p:spPr>
          <p:txBody>
            <a:bodyPr wrap="square" lIns="365760" tIns="1280160" rIns="274320" bIns="146304" rtlCol="0">
              <a:noAutofit/>
            </a:bodyPr>
            <a:lstStyle/>
            <a:p>
              <a:pPr>
                <a:spcBef>
                  <a:spcPts val="600"/>
                </a:spcBef>
                <a:spcAft>
                  <a:spcPts val="600"/>
                </a:spcAft>
              </a:pPr>
              <a:r>
                <a:rPr lang="en-US" sz="1400" dirty="0" err="1">
                  <a:latin typeface="Amazon Ember Light" panose="020B0403020204020204" pitchFamily="34" charset="0"/>
                  <a:ea typeface="Amazon Ember Light" panose="020B0403020204020204" pitchFamily="34" charset="0"/>
                  <a:cs typeface="Amazon Ember Light" panose="020B0403020204020204" pitchFamily="34" charset="0"/>
                </a:rPr>
                <a:t>Amazon.com’s</a:t>
              </a: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vision is to be </a:t>
              </a:r>
              <a:b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the earth’s most customer—centric company; where people can find anything they want </a:t>
              </a:r>
              <a:b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to buy online.</a:t>
              </a:r>
            </a:p>
            <a:p>
              <a:pPr>
                <a:spcBef>
                  <a:spcPts val="600"/>
                </a:spcBef>
                <a:spcAft>
                  <a:spcPts val="600"/>
                </a:spcAft>
              </a:pPr>
              <a:r>
                <a:rPr lang="en-US" sz="1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Challenge:</a:t>
              </a:r>
            </a:p>
            <a:p>
              <a:pPr>
                <a:spcBef>
                  <a:spcPts val="600"/>
                </a:spcBef>
              </a:pPr>
              <a:r>
                <a:rPr lang="en-US" sz="1100" dirty="0">
                  <a:latin typeface="Amazon Ember" panose="020B0603020204020204" pitchFamily="34" charset="0"/>
                  <a:ea typeface="Amazon Ember" panose="020B0603020204020204" pitchFamily="34" charset="0"/>
                  <a:cs typeface="Amazon Ember" panose="020B0603020204020204" pitchFamily="34" charset="0"/>
                </a:rPr>
                <a:t>Load 500K+ transactions each day, and serve 300K+ queries/extracts each day from Amazon </a:t>
              </a:r>
              <a:r>
                <a:rPr lang="en-US" sz="1100" dirty="0" err="1">
                  <a:latin typeface="Amazon Ember" panose="020B0603020204020204" pitchFamily="34" charset="0"/>
                  <a:ea typeface="Amazon Ember" panose="020B0603020204020204" pitchFamily="34" charset="0"/>
                  <a:cs typeface="Amazon Ember" panose="020B0603020204020204" pitchFamily="34" charset="0"/>
                </a:rPr>
                <a:t>businsses</a:t>
              </a:r>
              <a:r>
                <a:rPr lang="en-US" sz="1100" dirty="0">
                  <a:latin typeface="Amazon Ember" panose="020B0603020204020204" pitchFamily="34" charset="0"/>
                  <a:ea typeface="Amazon Ember" panose="020B0603020204020204" pitchFamily="34" charset="0"/>
                  <a:cs typeface="Amazon Ember" panose="020B0603020204020204" pitchFamily="34" charset="0"/>
                </a:rPr>
                <a:t> (Amazon.com, Amazon Prime, Amazon Music, Amazon Alexa, Amazon Video, and Twitch).</a:t>
              </a:r>
            </a:p>
            <a:p>
              <a:pPr>
                <a:spcBef>
                  <a:spcPts val="600"/>
                </a:spcBef>
              </a:pPr>
              <a:r>
                <a:rPr lang="en-US" sz="1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Solution:</a:t>
              </a:r>
            </a:p>
            <a:p>
              <a:pPr marL="171450" indent="-171450">
                <a:spcBef>
                  <a:spcPts val="600"/>
                </a:spcBef>
                <a:buFont typeface="Arial" panose="020B0604020202020204" pitchFamily="34" charset="0"/>
                <a:buChar char="•"/>
              </a:pPr>
              <a:r>
                <a:rPr lang="en-US" sz="1100" dirty="0">
                  <a:latin typeface="Amazon Ember" panose="020B0603020204020204" pitchFamily="34" charset="0"/>
                  <a:ea typeface="Amazon Ember" panose="020B0603020204020204" pitchFamily="34" charset="0"/>
                  <a:cs typeface="Amazon Ember" panose="020B0603020204020204" pitchFamily="34" charset="0"/>
                </a:rPr>
                <a:t>Land data in S3 as a data lake</a:t>
              </a:r>
            </a:p>
            <a:p>
              <a:pPr marL="171450" indent="-171450">
                <a:spcBef>
                  <a:spcPts val="600"/>
                </a:spcBef>
                <a:buFont typeface="Arial" panose="020B0604020202020204" pitchFamily="34" charset="0"/>
                <a:buChar char="•"/>
              </a:pPr>
              <a:r>
                <a:rPr lang="en-US" sz="1100" dirty="0">
                  <a:latin typeface="Amazon Ember" panose="020B0603020204020204" pitchFamily="34" charset="0"/>
                  <a:ea typeface="Amazon Ember" panose="020B0603020204020204" pitchFamily="34" charset="0"/>
                  <a:cs typeface="Amazon Ember" panose="020B0603020204020204" pitchFamily="34" charset="0"/>
                </a:rPr>
                <a:t>Use Redshift as preferred SQL based analysis by business users, and EMR for machine learning</a:t>
              </a:r>
            </a:p>
            <a:p>
              <a:pPr marL="171450" indent="-171450">
                <a:spcBef>
                  <a:spcPts val="600"/>
                </a:spcBef>
                <a:buFont typeface="Arial" panose="020B0604020202020204" pitchFamily="34" charset="0"/>
                <a:buChar cha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a:spcBef>
                  <a:spcPts val="600"/>
                </a:spcBef>
                <a:buFont typeface="Arial" panose="020B0604020202020204" pitchFamily="34" charset="0"/>
                <a:buChar cha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91" y="628281"/>
              <a:ext cx="1637687" cy="350933"/>
            </a:xfrm>
            <a:prstGeom prst="rect">
              <a:avLst/>
            </a:prstGeom>
          </p:spPr>
        </p:pic>
      </p:grpSp>
    </p:spTree>
    <p:extLst>
      <p:ext uri="{BB962C8B-B14F-4D97-AF65-F5344CB8AC3E}">
        <p14:creationId xmlns:p14="http://schemas.microsoft.com/office/powerpoint/2010/main" val="4547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6"/>
            <a:ext cx="8807211" cy="545192"/>
          </a:xfrm>
        </p:spPr>
        <p:txBody>
          <a:bodyPr/>
          <a:lstStyle/>
          <a:p>
            <a:r>
              <a:rPr lang="en-US" dirty="0"/>
              <a:t>Amazon.com Uses AWS for Data Lakes &amp; Analytics</a:t>
            </a:r>
          </a:p>
        </p:txBody>
      </p:sp>
      <p:sp>
        <p:nvSpPr>
          <p:cNvPr id="19" name="Rectangle 18">
            <a:extLst>
              <a:ext uri="{FF2B5EF4-FFF2-40B4-BE49-F238E27FC236}">
                <a16:creationId xmlns:a16="http://schemas.microsoft.com/office/drawing/2014/main" id="{06C68452-34C7-4B06-A07C-FA501C063A7E}"/>
              </a:ext>
            </a:extLst>
          </p:cNvPr>
          <p:cNvSpPr/>
          <p:nvPr/>
        </p:nvSpPr>
        <p:spPr>
          <a:xfrm>
            <a:off x="6261499" y="1017287"/>
            <a:ext cx="2684281" cy="3724096"/>
          </a:xfrm>
          <a:prstGeom prst="rect">
            <a:avLst/>
          </a:prstGeom>
        </p:spPr>
        <p:txBody>
          <a:bodyPr wrap="square">
            <a:spAutoFit/>
          </a:bodyPr>
          <a:lstStyle/>
          <a:p>
            <a:pPr marL="215900" indent="-215900">
              <a:spcBef>
                <a:spcPts val="600"/>
              </a:spcBef>
              <a:spcAft>
                <a:spcPts val="600"/>
              </a:spcAft>
              <a:buFont typeface="Arial" panose="020B0604020202020204" pitchFamily="34" charset="0"/>
              <a:buChar char="•"/>
              <a:defRPr/>
            </a:pPr>
            <a:r>
              <a:rPr lang="en-US" sz="1400" dirty="0" err="1">
                <a:latin typeface="Amazon Ember" charset="0"/>
                <a:ea typeface="Amazon Ember" charset="0"/>
                <a:cs typeface="Amazon Ember" charset="0"/>
              </a:rPr>
              <a:t>DynamoDB</a:t>
            </a:r>
            <a:r>
              <a:rPr lang="en-US" sz="1400" dirty="0">
                <a:latin typeface="Amazon Ember" charset="0"/>
                <a:ea typeface="Amazon Ember" charset="0"/>
                <a:cs typeface="Amazon Ember" charset="0"/>
              </a:rPr>
              <a:t> capturing all Amazon.com transactions</a:t>
            </a:r>
          </a:p>
          <a:p>
            <a:pPr marL="215900" indent="-215900">
              <a:spcBef>
                <a:spcPts val="600"/>
              </a:spcBef>
              <a:spcAft>
                <a:spcPts val="600"/>
              </a:spcAft>
              <a:buFont typeface="Arial" panose="020B0604020202020204" pitchFamily="34" charset="0"/>
              <a:buChar char="•"/>
              <a:defRPr/>
            </a:pPr>
            <a:r>
              <a:rPr lang="en-US" sz="1400" dirty="0">
                <a:latin typeface="Amazon Ember" charset="0"/>
                <a:ea typeface="Amazon Ember" charset="0"/>
                <a:cs typeface="Amazon Ember" charset="0"/>
              </a:rPr>
              <a:t>Everything from </a:t>
            </a:r>
            <a:r>
              <a:rPr lang="en-US" sz="1400" dirty="0" err="1">
                <a:latin typeface="Amazon Ember" charset="0"/>
                <a:ea typeface="Amazon Ember" charset="0"/>
                <a:cs typeface="Amazon Ember" charset="0"/>
              </a:rPr>
              <a:t>DynamoDB</a:t>
            </a:r>
            <a:r>
              <a:rPr lang="en-US" sz="1400" dirty="0">
                <a:latin typeface="Amazon Ember" charset="0"/>
                <a:ea typeface="Amazon Ember" charset="0"/>
                <a:cs typeface="Amazon Ember" charset="0"/>
              </a:rPr>
              <a:t>, RDS </a:t>
            </a:r>
            <a:r>
              <a:rPr lang="en-US" sz="1400" dirty="0" err="1">
                <a:latin typeface="Amazon Ember" charset="0"/>
                <a:ea typeface="Amazon Ember" charset="0"/>
                <a:cs typeface="Amazon Ember" charset="0"/>
              </a:rPr>
              <a:t>PostgreSQL</a:t>
            </a:r>
            <a:r>
              <a:rPr lang="en-US" sz="1400" dirty="0">
                <a:latin typeface="Amazon Ember" charset="0"/>
                <a:ea typeface="Amazon Ember" charset="0"/>
                <a:cs typeface="Amazon Ember" charset="0"/>
              </a:rPr>
              <a:t> and Kinesis fed to a S3 data lake</a:t>
            </a:r>
          </a:p>
          <a:p>
            <a:pPr marL="215900" indent="-215900">
              <a:spcBef>
                <a:spcPts val="600"/>
              </a:spcBef>
              <a:spcAft>
                <a:spcPts val="600"/>
              </a:spcAft>
              <a:buFont typeface="Arial" panose="020B0604020202020204" pitchFamily="34" charset="0"/>
              <a:buChar char="•"/>
              <a:defRPr/>
            </a:pPr>
            <a:r>
              <a:rPr lang="en-US" sz="1400" dirty="0">
                <a:latin typeface="Amazon Ember" charset="0"/>
                <a:ea typeface="Amazon Ember" charset="0"/>
                <a:cs typeface="Amazon Ember" charset="0"/>
              </a:rPr>
              <a:t>Glue used to catalog </a:t>
            </a: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the data</a:t>
            </a:r>
          </a:p>
          <a:p>
            <a:pPr marL="215900" indent="-215900">
              <a:spcBef>
                <a:spcPts val="600"/>
              </a:spcBef>
              <a:spcAft>
                <a:spcPts val="600"/>
              </a:spcAft>
              <a:buFont typeface="Arial" panose="020B0604020202020204" pitchFamily="34" charset="0"/>
              <a:buChar char="•"/>
              <a:defRPr/>
            </a:pPr>
            <a:r>
              <a:rPr lang="en-US" sz="1400" dirty="0">
                <a:latin typeface="Amazon Ember" charset="0"/>
                <a:ea typeface="Amazon Ember" charset="0"/>
                <a:cs typeface="Amazon Ember" charset="0"/>
              </a:rPr>
              <a:t>Redshift used for all SQL-based queries, and EMR for all machine learning and big data processing</a:t>
            </a:r>
          </a:p>
          <a:p>
            <a:pPr marL="215900" indent="-215900">
              <a:spcBef>
                <a:spcPts val="600"/>
              </a:spcBef>
              <a:spcAft>
                <a:spcPts val="600"/>
              </a:spcAft>
              <a:buFont typeface="Arial" panose="020B0604020202020204" pitchFamily="34" charset="0"/>
              <a:buChar char="•"/>
              <a:defRPr/>
            </a:pPr>
            <a:r>
              <a:rPr lang="en-US" sz="1400" dirty="0">
                <a:latin typeface="Amazon Ember" charset="0"/>
                <a:ea typeface="Amazon Ember" charset="0"/>
                <a:cs typeface="Amazon Ember" charset="0"/>
              </a:rPr>
              <a:t>End-users use </a:t>
            </a:r>
            <a:r>
              <a:rPr lang="en-US" sz="1400" dirty="0" err="1">
                <a:latin typeface="Amazon Ember" charset="0"/>
                <a:ea typeface="Amazon Ember" charset="0"/>
                <a:cs typeface="Amazon Ember" charset="0"/>
              </a:rPr>
              <a:t>QuickSight</a:t>
            </a:r>
            <a:r>
              <a:rPr lang="en-US" sz="1400" dirty="0">
                <a:latin typeface="Amazon Ember" charset="0"/>
                <a:ea typeface="Amazon Ember" charset="0"/>
                <a:cs typeface="Amazon Ember" charset="0"/>
              </a:rPr>
              <a:t> for visualizations</a:t>
            </a:r>
          </a:p>
        </p:txBody>
      </p:sp>
      <p:cxnSp>
        <p:nvCxnSpPr>
          <p:cNvPr id="24" name="Straight Connector 23">
            <a:extLst>
              <a:ext uri="{FF2B5EF4-FFF2-40B4-BE49-F238E27FC236}">
                <a16:creationId xmlns:a16="http://schemas.microsoft.com/office/drawing/2014/main" id="{8BF7928A-5DE5-4A7C-B16F-B10110FD19F4}"/>
              </a:ext>
            </a:extLst>
          </p:cNvPr>
          <p:cNvCxnSpPr>
            <a:cxnSpLocks/>
          </p:cNvCxnSpPr>
          <p:nvPr/>
        </p:nvCxnSpPr>
        <p:spPr>
          <a:xfrm>
            <a:off x="6035024" y="1108726"/>
            <a:ext cx="0" cy="3474682"/>
          </a:xfrm>
          <a:prstGeom prst="line">
            <a:avLst/>
          </a:prstGeom>
          <a:noFill/>
          <a:ln w="12700" cap="rnd" cmpd="sng" algn="ctr">
            <a:solidFill>
              <a:schemeClr val="accent6">
                <a:lumMod val="20000"/>
                <a:lumOff val="80000"/>
              </a:schemeClr>
            </a:solidFill>
            <a:prstDash val="solid"/>
          </a:ln>
          <a:effectLst/>
        </p:spPr>
      </p:cxn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484" y="1244558"/>
            <a:ext cx="1427642" cy="305923"/>
          </a:xfrm>
          <a:prstGeom prst="rect">
            <a:avLst/>
          </a:prstGeom>
        </p:spPr>
      </p:pic>
      <p:grpSp>
        <p:nvGrpSpPr>
          <p:cNvPr id="3" name="Group 2">
            <a:extLst>
              <a:ext uri="{FF2B5EF4-FFF2-40B4-BE49-F238E27FC236}">
                <a16:creationId xmlns:a16="http://schemas.microsoft.com/office/drawing/2014/main" id="{1FC0FBC0-F012-43AE-ADA1-F10AE3CE1129}"/>
              </a:ext>
            </a:extLst>
          </p:cNvPr>
          <p:cNvGrpSpPr/>
          <p:nvPr/>
        </p:nvGrpSpPr>
        <p:grpSpPr>
          <a:xfrm>
            <a:off x="353533" y="2000014"/>
            <a:ext cx="5468147" cy="1995677"/>
            <a:chOff x="353533" y="2000014"/>
            <a:chExt cx="5468147" cy="1995677"/>
          </a:xfrm>
        </p:grpSpPr>
        <p:grpSp>
          <p:nvGrpSpPr>
            <p:cNvPr id="9" name="Group 8">
              <a:extLst>
                <a:ext uri="{FF2B5EF4-FFF2-40B4-BE49-F238E27FC236}">
                  <a16:creationId xmlns:a16="http://schemas.microsoft.com/office/drawing/2014/main" id="{1905DC5D-55F7-4496-92A3-F7E81F142846}"/>
                </a:ext>
              </a:extLst>
            </p:cNvPr>
            <p:cNvGrpSpPr/>
            <p:nvPr/>
          </p:nvGrpSpPr>
          <p:grpSpPr>
            <a:xfrm>
              <a:off x="353533" y="2000014"/>
              <a:ext cx="5468147" cy="1995677"/>
              <a:chOff x="353533" y="2000098"/>
              <a:chExt cx="5549427" cy="2025341"/>
            </a:xfrm>
          </p:grpSpPr>
          <p:cxnSp>
            <p:nvCxnSpPr>
              <p:cNvPr id="28" name="Straight Arrow Connector 27">
                <a:extLst>
                  <a:ext uri="{FF2B5EF4-FFF2-40B4-BE49-F238E27FC236}">
                    <a16:creationId xmlns:a16="http://schemas.microsoft.com/office/drawing/2014/main" id="{8E97CDDB-F586-46DB-8B6A-0C75151BA496}"/>
                  </a:ext>
                </a:extLst>
              </p:cNvPr>
              <p:cNvCxnSpPr>
                <a:cxnSpLocks/>
              </p:cNvCxnSpPr>
              <p:nvPr/>
            </p:nvCxnSpPr>
            <p:spPr>
              <a:xfrm>
                <a:off x="1271522" y="2267181"/>
                <a:ext cx="246225" cy="520804"/>
              </a:xfrm>
              <a:prstGeom prst="straightConnector1">
                <a:avLst/>
              </a:prstGeom>
              <a:noFill/>
              <a:ln w="19050" cap="rnd" cmpd="sng" algn="ctr">
                <a:solidFill>
                  <a:srgbClr val="FF9600"/>
                </a:solidFill>
                <a:prstDash val="solid"/>
                <a:headEnd type="none" w="med" len="sm"/>
                <a:tailEnd type="arrow" w="med" len="sm"/>
              </a:ln>
              <a:effectLst/>
            </p:spPr>
          </p:cxnSp>
          <p:cxnSp>
            <p:nvCxnSpPr>
              <p:cNvPr id="29" name="Straight Arrow Connector 28">
                <a:extLst>
                  <a:ext uri="{FF2B5EF4-FFF2-40B4-BE49-F238E27FC236}">
                    <a16:creationId xmlns:a16="http://schemas.microsoft.com/office/drawing/2014/main" id="{8E97CDDB-F586-46DB-8B6A-0C75151BA496}"/>
                  </a:ext>
                </a:extLst>
              </p:cNvPr>
              <p:cNvCxnSpPr>
                <a:cxnSpLocks/>
              </p:cNvCxnSpPr>
              <p:nvPr/>
            </p:nvCxnSpPr>
            <p:spPr>
              <a:xfrm>
                <a:off x="1277364" y="3012270"/>
                <a:ext cx="269496" cy="0"/>
              </a:xfrm>
              <a:prstGeom prst="straightConnector1">
                <a:avLst/>
              </a:prstGeom>
              <a:noFill/>
              <a:ln w="19050" cap="rnd" cmpd="sng" algn="ctr">
                <a:solidFill>
                  <a:srgbClr val="FF9600"/>
                </a:solidFill>
                <a:prstDash val="solid"/>
                <a:headEnd type="none" w="med" len="sm"/>
                <a:tailEnd type="arrow" w="med" len="sm"/>
              </a:ln>
              <a:effectLst/>
            </p:spPr>
          </p:cxnSp>
          <p:cxnSp>
            <p:nvCxnSpPr>
              <p:cNvPr id="30" name="Straight Arrow Connector 29">
                <a:extLst>
                  <a:ext uri="{FF2B5EF4-FFF2-40B4-BE49-F238E27FC236}">
                    <a16:creationId xmlns:a16="http://schemas.microsoft.com/office/drawing/2014/main" id="{8E97CDDB-F586-46DB-8B6A-0C75151BA496}"/>
                  </a:ext>
                </a:extLst>
              </p:cNvPr>
              <p:cNvCxnSpPr>
                <a:cxnSpLocks/>
              </p:cNvCxnSpPr>
              <p:nvPr/>
            </p:nvCxnSpPr>
            <p:spPr>
              <a:xfrm flipV="1">
                <a:off x="1271410" y="3188144"/>
                <a:ext cx="263587" cy="569213"/>
              </a:xfrm>
              <a:prstGeom prst="straightConnector1">
                <a:avLst/>
              </a:prstGeom>
              <a:noFill/>
              <a:ln w="19050" cap="rnd" cmpd="sng" algn="ctr">
                <a:solidFill>
                  <a:srgbClr val="FF9600"/>
                </a:solidFill>
                <a:prstDash val="solid"/>
                <a:headEnd type="none" w="med" len="sm"/>
                <a:tailEnd type="arrow" w="med" len="sm"/>
              </a:ln>
              <a:effectLst/>
            </p:spPr>
          </p:cxnSp>
          <p:cxnSp>
            <p:nvCxnSpPr>
              <p:cNvPr id="32" name="Straight Arrow Connector 31">
                <a:extLst>
                  <a:ext uri="{FF2B5EF4-FFF2-40B4-BE49-F238E27FC236}">
                    <a16:creationId xmlns:a16="http://schemas.microsoft.com/office/drawing/2014/main" id="{8E97CDDB-F586-46DB-8B6A-0C75151BA496}"/>
                  </a:ext>
                </a:extLst>
              </p:cNvPr>
              <p:cNvCxnSpPr>
                <a:cxnSpLocks/>
              </p:cNvCxnSpPr>
              <p:nvPr/>
            </p:nvCxnSpPr>
            <p:spPr>
              <a:xfrm>
                <a:off x="2459420" y="3012270"/>
                <a:ext cx="200346" cy="1"/>
              </a:xfrm>
              <a:prstGeom prst="straightConnector1">
                <a:avLst/>
              </a:prstGeom>
              <a:noFill/>
              <a:ln w="19050" cap="rnd" cmpd="sng" algn="ctr">
                <a:solidFill>
                  <a:srgbClr val="FF9600"/>
                </a:solidFill>
                <a:prstDash val="solid"/>
                <a:headEnd type="none" w="med" len="sm"/>
                <a:tailEnd type="arrow" w="med" len="sm"/>
              </a:ln>
              <a:effectLst/>
            </p:spPr>
          </p:cxnSp>
          <p:sp>
            <p:nvSpPr>
              <p:cNvPr id="33" name="TextBox 32">
                <a:extLst>
                  <a:ext uri="{FF2B5EF4-FFF2-40B4-BE49-F238E27FC236}">
                    <a16:creationId xmlns:a16="http://schemas.microsoft.com/office/drawing/2014/main" id="{F7880ACC-5B42-42E2-A536-5A1E6AB6E05F}"/>
                  </a:ext>
                </a:extLst>
              </p:cNvPr>
              <p:cNvSpPr txBox="1"/>
              <p:nvPr/>
            </p:nvSpPr>
            <p:spPr>
              <a:xfrm>
                <a:off x="2738346" y="2746812"/>
                <a:ext cx="831435" cy="530916"/>
              </a:xfrm>
              <a:prstGeom prst="rect">
                <a:avLst/>
              </a:prstGeom>
              <a:noFill/>
              <a:ln w="19050" cap="flat" cmpd="sng" algn="ctr">
                <a:solidFill>
                  <a:schemeClr val="accent1"/>
                </a:solidFill>
                <a:prstDash val="solid"/>
              </a:ln>
              <a:effectLst/>
            </p:spPr>
            <p:txBody>
              <a:bodyPr rtlCol="0" anchor="ctr"/>
              <a:lstStyle>
                <a:defPPr>
                  <a:defRPr lang="en-US"/>
                </a:defPPr>
                <a:lvl1pPr lvl="0" algn="ctr" defTabSz="914400">
                  <a:defRPr sz="900" b="1" kern="0">
                    <a:solidFill>
                      <a:prstClr val="black"/>
                    </a:solidFill>
                    <a:latin typeface="Amazon Ember" panose="02000000000000000000" pitchFamily="2" charset="0"/>
                    <a:ea typeface="Amazon Ember" panose="02000000000000000000" pitchFamily="2" charset="0"/>
                  </a:defRPr>
                </a:lvl1pPr>
              </a:lstStyle>
              <a:p>
                <a:pPr lvl="0">
                  <a:lnSpc>
                    <a:spcPct val="90000"/>
                  </a:lnSpc>
                  <a:defRPr/>
                </a:pPr>
                <a:r>
                  <a:rPr lang="en-US" dirty="0"/>
                  <a:t>AWS Glue</a:t>
                </a:r>
              </a:p>
            </p:txBody>
          </p:sp>
          <p:sp>
            <p:nvSpPr>
              <p:cNvPr id="36" name="TextBox 35">
                <a:extLst>
                  <a:ext uri="{FF2B5EF4-FFF2-40B4-BE49-F238E27FC236}">
                    <a16:creationId xmlns:a16="http://schemas.microsoft.com/office/drawing/2014/main" id="{3308F0FC-EB4F-4AC6-B586-FEB834A6656B}"/>
                  </a:ext>
                </a:extLst>
              </p:cNvPr>
              <p:cNvSpPr txBox="1"/>
              <p:nvPr/>
            </p:nvSpPr>
            <p:spPr>
              <a:xfrm>
                <a:off x="1943943" y="2463080"/>
                <a:ext cx="2395788" cy="220207"/>
              </a:xfrm>
              <a:prstGeom prst="rect">
                <a:avLst/>
              </a:prstGeom>
              <a:noFill/>
            </p:spPr>
            <p:txBody>
              <a:bodyPr wrap="square" rtlCol="0">
                <a:spAutoFit/>
              </a:bodyPr>
              <a:lstStyle/>
              <a:p>
                <a:pPr algn="ctr" defTabSz="914400">
                  <a:lnSpc>
                    <a:spcPct val="90000"/>
                  </a:lnSpc>
                  <a:defRPr/>
                </a:pPr>
                <a:r>
                  <a:rPr lang="en-US" sz="900" kern="0" dirty="0">
                    <a:solidFill>
                      <a:prstClr val="black"/>
                    </a:solidFill>
                    <a:latin typeface="Amazon Ember" panose="02000000000000000000" pitchFamily="2" charset="0"/>
                    <a:ea typeface="Amazon Ember" panose="02000000000000000000" pitchFamily="2" charset="0"/>
                  </a:rPr>
                  <a:t>Catalog</a:t>
                </a:r>
              </a:p>
            </p:txBody>
          </p:sp>
          <p:cxnSp>
            <p:nvCxnSpPr>
              <p:cNvPr id="37" name="Straight Arrow Connector 36">
                <a:extLst>
                  <a:ext uri="{FF2B5EF4-FFF2-40B4-BE49-F238E27FC236}">
                    <a16:creationId xmlns:a16="http://schemas.microsoft.com/office/drawing/2014/main" id="{8E97CDDB-F586-46DB-8B6A-0C75151BA496}"/>
                  </a:ext>
                </a:extLst>
              </p:cNvPr>
              <p:cNvCxnSpPr>
                <a:cxnSpLocks/>
              </p:cNvCxnSpPr>
              <p:nvPr/>
            </p:nvCxnSpPr>
            <p:spPr>
              <a:xfrm>
                <a:off x="3575780" y="3012270"/>
                <a:ext cx="200346" cy="1"/>
              </a:xfrm>
              <a:prstGeom prst="straightConnector1">
                <a:avLst/>
              </a:prstGeom>
              <a:noFill/>
              <a:ln w="19050" cap="rnd" cmpd="sng" algn="ctr">
                <a:solidFill>
                  <a:srgbClr val="FF9600"/>
                </a:solidFill>
                <a:prstDash val="solid"/>
                <a:headEnd type="none" w="med" len="sm"/>
                <a:tailEnd type="arrow" w="med" len="sm"/>
              </a:ln>
              <a:effectLst/>
            </p:spPr>
          </p:cxnSp>
          <p:cxnSp>
            <p:nvCxnSpPr>
              <p:cNvPr id="41" name="Straight Arrow Connector 40">
                <a:extLst>
                  <a:ext uri="{FF2B5EF4-FFF2-40B4-BE49-F238E27FC236}">
                    <a16:creationId xmlns:a16="http://schemas.microsoft.com/office/drawing/2014/main" id="{8E97CDDB-F586-46DB-8B6A-0C75151BA496}"/>
                  </a:ext>
                </a:extLst>
              </p:cNvPr>
              <p:cNvCxnSpPr>
                <a:cxnSpLocks/>
              </p:cNvCxnSpPr>
              <p:nvPr/>
            </p:nvCxnSpPr>
            <p:spPr>
              <a:xfrm flipV="1">
                <a:off x="4673600" y="2525208"/>
                <a:ext cx="298496" cy="466913"/>
              </a:xfrm>
              <a:prstGeom prst="straightConnector1">
                <a:avLst/>
              </a:prstGeom>
              <a:noFill/>
              <a:ln w="19050" cap="rnd" cmpd="sng" algn="ctr">
                <a:solidFill>
                  <a:srgbClr val="FF9600"/>
                </a:solidFill>
                <a:prstDash val="solid"/>
                <a:headEnd type="none" w="med" len="sm"/>
                <a:tailEnd type="arrow" w="med" len="sm"/>
              </a:ln>
              <a:effectLst/>
            </p:spPr>
          </p:cxnSp>
          <p:sp>
            <p:nvSpPr>
              <p:cNvPr id="43" name="Rectangle 42">
                <a:extLst>
                  <a:ext uri="{FF2B5EF4-FFF2-40B4-BE49-F238E27FC236}">
                    <a16:creationId xmlns:a16="http://schemas.microsoft.com/office/drawing/2014/main" id="{0FAC47BF-2D4B-4F14-8FC0-A42D3F8D7CEC}"/>
                  </a:ext>
                </a:extLst>
              </p:cNvPr>
              <p:cNvSpPr/>
              <p:nvPr/>
            </p:nvSpPr>
            <p:spPr>
              <a:xfrm>
                <a:off x="5069930" y="2023543"/>
                <a:ext cx="833030" cy="534169"/>
              </a:xfrm>
              <a:prstGeom prst="rect">
                <a:avLst/>
              </a:prstGeom>
              <a:solidFill>
                <a:schemeClr val="bg1"/>
              </a:solidFill>
              <a:ln w="19050" cap="flat" cmpd="sng" algn="ctr">
                <a:solidFill>
                  <a:srgbClr val="FF9900"/>
                </a:solidFill>
                <a:prstDash val="solid"/>
              </a:ln>
              <a:effectLst/>
            </p:spPr>
            <p:txBody>
              <a:bodyPr lIns="0" rIns="0" rtlCol="0" anchor="ctr"/>
              <a:lstStyle/>
              <a:p>
                <a:pPr algn="ctr" defTabSz="914400">
                  <a:lnSpc>
                    <a:spcPct val="90000"/>
                  </a:lnSpc>
                  <a:defRPr/>
                </a:pPr>
                <a:r>
                  <a:rPr lang="en-US" sz="900" b="1" kern="0" dirty="0" err="1">
                    <a:solidFill>
                      <a:prstClr val="black"/>
                    </a:solidFill>
                    <a:latin typeface="Amazon Ember" panose="02000000000000000000" pitchFamily="2" charset="0"/>
                    <a:ea typeface="Amazon Ember" panose="02000000000000000000" pitchFamily="2" charset="0"/>
                  </a:rPr>
                  <a:t>QuickSight</a:t>
                </a:r>
                <a:endParaRPr lang="en-US" sz="900" b="1" kern="0" dirty="0">
                  <a:solidFill>
                    <a:prstClr val="black"/>
                  </a:solidFill>
                  <a:latin typeface="Amazon Ember" panose="02000000000000000000" pitchFamily="2" charset="0"/>
                  <a:ea typeface="Amazon Ember" panose="02000000000000000000" pitchFamily="2" charset="0"/>
                </a:endParaRPr>
              </a:p>
            </p:txBody>
          </p:sp>
          <p:sp>
            <p:nvSpPr>
              <p:cNvPr id="49" name="Rectangle 48">
                <a:extLst>
                  <a:ext uri="{FF2B5EF4-FFF2-40B4-BE49-F238E27FC236}">
                    <a16:creationId xmlns:a16="http://schemas.microsoft.com/office/drawing/2014/main" id="{938AB541-7F12-442D-86F6-D781BA5B65C1}"/>
                  </a:ext>
                </a:extLst>
              </p:cNvPr>
              <p:cNvSpPr/>
              <p:nvPr/>
            </p:nvSpPr>
            <p:spPr>
              <a:xfrm>
                <a:off x="1633883" y="2745186"/>
                <a:ext cx="818701" cy="534169"/>
              </a:xfrm>
              <a:prstGeom prst="rect">
                <a:avLst/>
              </a:prstGeom>
              <a:solidFill>
                <a:schemeClr val="accent6">
                  <a:lumMod val="20000"/>
                  <a:lumOff val="80000"/>
                </a:schemeClr>
              </a:solidFill>
              <a:ln w="19050" cap="flat" cmpd="sng" algn="ctr">
                <a:solidFill>
                  <a:schemeClr val="accent6"/>
                </a:solidFill>
                <a:prstDash val="solid"/>
              </a:ln>
              <a:effectLst/>
            </p:spPr>
            <p:txBody>
              <a:bodyPr rtlCol="0" anchor="ctr"/>
              <a:lstStyle/>
              <a:p>
                <a:pPr marR="0" indent="0" algn="ctr" defTabSz="914400" fontAlgn="auto">
                  <a:lnSpc>
                    <a:spcPct val="100000"/>
                  </a:lnSpc>
                  <a:spcBef>
                    <a:spcPts val="0"/>
                  </a:spcBef>
                  <a:spcAft>
                    <a:spcPts val="0"/>
                  </a:spcAft>
                  <a:buClrTx/>
                  <a:buSzTx/>
                  <a:buFontTx/>
                  <a:buNone/>
                  <a:tabLst/>
                  <a:defRPr/>
                </a:pPr>
                <a:r>
                  <a:rPr lang="en-US" sz="900" b="1" kern="0" dirty="0">
                    <a:solidFill>
                      <a:prstClr val="black"/>
                    </a:solidFill>
                    <a:latin typeface="Amazon Ember" panose="02000000000000000000" pitchFamily="2" charset="0"/>
                    <a:ea typeface="Amazon Ember" panose="02000000000000000000" pitchFamily="2" charset="0"/>
                  </a:rPr>
                  <a:t>S3</a:t>
                </a:r>
              </a:p>
            </p:txBody>
          </p:sp>
          <p:sp>
            <p:nvSpPr>
              <p:cNvPr id="50" name="Rectangle 49">
                <a:extLst>
                  <a:ext uri="{FF2B5EF4-FFF2-40B4-BE49-F238E27FC236}">
                    <a16:creationId xmlns:a16="http://schemas.microsoft.com/office/drawing/2014/main" id="{0FAC47BF-2D4B-4F14-8FC0-A42D3F8D7CEC}"/>
                  </a:ext>
                </a:extLst>
              </p:cNvPr>
              <p:cNvSpPr/>
              <p:nvPr/>
            </p:nvSpPr>
            <p:spPr>
              <a:xfrm>
                <a:off x="5062578" y="2730668"/>
                <a:ext cx="833030" cy="534169"/>
              </a:xfrm>
              <a:prstGeom prst="rect">
                <a:avLst/>
              </a:prstGeom>
              <a:solidFill>
                <a:schemeClr val="bg1"/>
              </a:solidFill>
              <a:ln w="19050" cap="flat" cmpd="sng" algn="ctr">
                <a:solidFill>
                  <a:srgbClr val="FF9900"/>
                </a:solidFill>
                <a:prstDash val="solid"/>
              </a:ln>
              <a:effectLst/>
            </p:spPr>
            <p:txBody>
              <a:bodyPr lIns="0" rIns="0" rtlCol="0" anchor="ctr"/>
              <a:lstStyle/>
              <a:p>
                <a:pPr algn="ctr" defTabSz="914400">
                  <a:lnSpc>
                    <a:spcPct val="90000"/>
                  </a:lnSpc>
                  <a:defRPr/>
                </a:pPr>
                <a:r>
                  <a:rPr lang="en-US" sz="900" b="1" kern="0" dirty="0">
                    <a:solidFill>
                      <a:prstClr val="black"/>
                    </a:solidFill>
                    <a:latin typeface="Amazon Ember" panose="02000000000000000000" pitchFamily="2" charset="0"/>
                    <a:ea typeface="Amazon Ember" panose="02000000000000000000" pitchFamily="2" charset="0"/>
                  </a:rPr>
                  <a:t>Athena</a:t>
                </a:r>
              </a:p>
            </p:txBody>
          </p:sp>
          <p:cxnSp>
            <p:nvCxnSpPr>
              <p:cNvPr id="51" name="Straight Arrow Connector 50">
                <a:extLst>
                  <a:ext uri="{FF2B5EF4-FFF2-40B4-BE49-F238E27FC236}">
                    <a16:creationId xmlns:a16="http://schemas.microsoft.com/office/drawing/2014/main" id="{8E97CDDB-F586-46DB-8B6A-0C75151BA496}"/>
                  </a:ext>
                </a:extLst>
              </p:cNvPr>
              <p:cNvCxnSpPr>
                <a:cxnSpLocks/>
              </p:cNvCxnSpPr>
              <p:nvPr/>
            </p:nvCxnSpPr>
            <p:spPr>
              <a:xfrm>
                <a:off x="4676604" y="2992671"/>
                <a:ext cx="316082" cy="608441"/>
              </a:xfrm>
              <a:prstGeom prst="straightConnector1">
                <a:avLst/>
              </a:prstGeom>
              <a:noFill/>
              <a:ln w="19050" cap="rnd" cmpd="sng" algn="ctr">
                <a:solidFill>
                  <a:srgbClr val="FF9600"/>
                </a:solidFill>
                <a:prstDash val="solid"/>
                <a:headEnd type="none" w="med" len="sm"/>
                <a:tailEnd type="arrow" w="med" len="sm"/>
              </a:ln>
              <a:effectLst/>
            </p:spPr>
          </p:cxnSp>
          <p:sp>
            <p:nvSpPr>
              <p:cNvPr id="38" name="Rectangle 37">
                <a:extLst>
                  <a:ext uri="{FF2B5EF4-FFF2-40B4-BE49-F238E27FC236}">
                    <a16:creationId xmlns:a16="http://schemas.microsoft.com/office/drawing/2014/main" id="{938AB541-7F12-442D-86F6-D781BA5B65C1}"/>
                  </a:ext>
                </a:extLst>
              </p:cNvPr>
              <p:cNvSpPr/>
              <p:nvPr/>
            </p:nvSpPr>
            <p:spPr>
              <a:xfrm>
                <a:off x="3847815" y="3066943"/>
                <a:ext cx="818701" cy="534169"/>
              </a:xfrm>
              <a:prstGeom prst="rect">
                <a:avLst/>
              </a:prstGeom>
              <a:solidFill>
                <a:schemeClr val="bg1"/>
              </a:solidFill>
              <a:ln w="19050" cap="flat" cmpd="sng" algn="ctr">
                <a:solidFill>
                  <a:srgbClr val="FF9900"/>
                </a:solidFill>
                <a:prstDash val="solid"/>
              </a:ln>
              <a:effectLst/>
            </p:spPr>
            <p:txBody>
              <a:bodyPr lIns="0" rIns="0" rtlCol="0" anchor="ctr"/>
              <a:lstStyle/>
              <a:p>
                <a:pPr marR="0" indent="0" algn="ctr" defTabSz="914400" fontAlgn="auto">
                  <a:lnSpc>
                    <a:spcPct val="100000"/>
                  </a:lnSpc>
                  <a:spcBef>
                    <a:spcPts val="0"/>
                  </a:spcBef>
                  <a:spcAft>
                    <a:spcPts val="0"/>
                  </a:spcAft>
                  <a:buClrTx/>
                  <a:buSzTx/>
                  <a:buFontTx/>
                  <a:buNone/>
                  <a:tabLst/>
                  <a:defRPr/>
                </a:pPr>
                <a:r>
                  <a:rPr lang="en-US" sz="900" b="1" kern="0" dirty="0">
                    <a:solidFill>
                      <a:prstClr val="black"/>
                    </a:solidFill>
                    <a:latin typeface="Amazon Ember" panose="02000000000000000000" pitchFamily="2" charset="0"/>
                    <a:ea typeface="Amazon Ember" panose="02000000000000000000" pitchFamily="2" charset="0"/>
                  </a:rPr>
                  <a:t>EMR</a:t>
                </a:r>
              </a:p>
            </p:txBody>
          </p:sp>
          <p:sp>
            <p:nvSpPr>
              <p:cNvPr id="21" name="Rectangle 20">
                <a:extLst>
                  <a:ext uri="{FF2B5EF4-FFF2-40B4-BE49-F238E27FC236}">
                    <a16:creationId xmlns:a16="http://schemas.microsoft.com/office/drawing/2014/main" id="{01DCA17E-C6CF-47EA-BE34-052509A07301}"/>
                  </a:ext>
                </a:extLst>
              </p:cNvPr>
              <p:cNvSpPr/>
              <p:nvPr/>
            </p:nvSpPr>
            <p:spPr>
              <a:xfrm>
                <a:off x="353533" y="2000098"/>
                <a:ext cx="912148" cy="534169"/>
              </a:xfrm>
              <a:prstGeom prst="rect">
                <a:avLst/>
              </a:prstGeom>
              <a:solidFill>
                <a:srgbClr val="DCDEE1"/>
              </a:solidFill>
              <a:ln w="19050" cap="flat" cmpd="sng" algn="ctr">
                <a:solidFill>
                  <a:schemeClr val="tx1"/>
                </a:solidFill>
                <a:prstDash val="solid"/>
              </a:ln>
              <a:effectLst/>
            </p:spPr>
            <p:txBody>
              <a:bodyPr lIns="0" rIns="0" rtlCol="0" anchor="ctr"/>
              <a:lstStyle/>
              <a:p>
                <a:pPr algn="ctr" defTabSz="914400">
                  <a:lnSpc>
                    <a:spcPct val="90000"/>
                  </a:lnSpc>
                  <a:defRPr/>
                </a:pPr>
                <a:r>
                  <a:rPr lang="en-US" sz="900" b="1" kern="0" dirty="0" err="1">
                    <a:solidFill>
                      <a:prstClr val="black"/>
                    </a:solidFill>
                    <a:latin typeface="Amazon Ember" panose="02000000000000000000" pitchFamily="2" charset="0"/>
                    <a:ea typeface="Amazon Ember" panose="02000000000000000000" pitchFamily="2" charset="0"/>
                  </a:rPr>
                  <a:t>DynamoDB</a:t>
                </a:r>
                <a:endParaRPr lang="en-US" sz="900" b="1" kern="0" dirty="0">
                  <a:solidFill>
                    <a:prstClr val="black"/>
                  </a:solidFill>
                  <a:latin typeface="Amazon Ember" panose="02000000000000000000" pitchFamily="2" charset="0"/>
                  <a:ea typeface="Amazon Ember" panose="02000000000000000000" pitchFamily="2" charset="0"/>
                </a:endParaRPr>
              </a:p>
            </p:txBody>
          </p:sp>
          <p:sp>
            <p:nvSpPr>
              <p:cNvPr id="22" name="Rectangle 21">
                <a:extLst>
                  <a:ext uri="{FF2B5EF4-FFF2-40B4-BE49-F238E27FC236}">
                    <a16:creationId xmlns:a16="http://schemas.microsoft.com/office/drawing/2014/main" id="{01DCA17E-C6CF-47EA-BE34-052509A07301}"/>
                  </a:ext>
                </a:extLst>
              </p:cNvPr>
              <p:cNvSpPr/>
              <p:nvPr/>
            </p:nvSpPr>
            <p:spPr>
              <a:xfrm>
                <a:off x="353533" y="2745186"/>
                <a:ext cx="912148" cy="534169"/>
              </a:xfrm>
              <a:prstGeom prst="rect">
                <a:avLst/>
              </a:prstGeom>
              <a:solidFill>
                <a:srgbClr val="DCDEE1"/>
              </a:solidFill>
              <a:ln w="19050" cap="flat" cmpd="sng" algn="ctr">
                <a:solidFill>
                  <a:schemeClr val="tx1"/>
                </a:solidFill>
                <a:prstDash val="solid"/>
              </a:ln>
              <a:effectLst/>
            </p:spPr>
            <p:txBody>
              <a:bodyPr lIns="0" rIns="0" rtlCol="0" anchor="ctr"/>
              <a:lstStyle/>
              <a:p>
                <a:pPr algn="ctr" defTabSz="914400">
                  <a:lnSpc>
                    <a:spcPct val="90000"/>
                  </a:lnSpc>
                  <a:defRPr/>
                </a:pPr>
                <a:r>
                  <a:rPr lang="en-US" sz="900" b="1" kern="0" dirty="0" err="1">
                    <a:solidFill>
                      <a:prstClr val="black"/>
                    </a:solidFill>
                    <a:latin typeface="Amazon Ember" panose="02000000000000000000" pitchFamily="2" charset="0"/>
                    <a:ea typeface="Amazon Ember" panose="02000000000000000000" pitchFamily="2" charset="0"/>
                  </a:rPr>
                  <a:t>PostgreSQL</a:t>
                </a:r>
                <a:endParaRPr lang="en-US" sz="900" b="1" kern="0" dirty="0">
                  <a:solidFill>
                    <a:prstClr val="black"/>
                  </a:solidFill>
                  <a:latin typeface="Amazon Ember" panose="02000000000000000000" pitchFamily="2" charset="0"/>
                  <a:ea typeface="Amazon Ember" panose="02000000000000000000" pitchFamily="2" charset="0"/>
                </a:endParaRPr>
              </a:p>
            </p:txBody>
          </p:sp>
          <p:sp>
            <p:nvSpPr>
              <p:cNvPr id="23" name="Rectangle 22">
                <a:extLst>
                  <a:ext uri="{FF2B5EF4-FFF2-40B4-BE49-F238E27FC236}">
                    <a16:creationId xmlns:a16="http://schemas.microsoft.com/office/drawing/2014/main" id="{01DCA17E-C6CF-47EA-BE34-052509A07301}"/>
                  </a:ext>
                </a:extLst>
              </p:cNvPr>
              <p:cNvSpPr/>
              <p:nvPr/>
            </p:nvSpPr>
            <p:spPr>
              <a:xfrm>
                <a:off x="353533" y="3491270"/>
                <a:ext cx="912148" cy="534169"/>
              </a:xfrm>
              <a:prstGeom prst="rect">
                <a:avLst/>
              </a:prstGeom>
              <a:solidFill>
                <a:srgbClr val="DCDEE1"/>
              </a:solidFill>
              <a:ln w="19050" cap="flat" cmpd="sng" algn="ctr">
                <a:solidFill>
                  <a:schemeClr val="tx1"/>
                </a:solidFill>
                <a:prstDash val="solid"/>
              </a:ln>
              <a:effectLst/>
            </p:spPr>
            <p:txBody>
              <a:bodyPr lIns="0" rIns="0" rtlCol="0" anchor="ctr"/>
              <a:lstStyle/>
              <a:p>
                <a:pPr algn="ctr" defTabSz="914400">
                  <a:lnSpc>
                    <a:spcPct val="90000"/>
                  </a:lnSpc>
                  <a:defRPr/>
                </a:pPr>
                <a:r>
                  <a:rPr lang="en-US" sz="900" b="1" kern="0" dirty="0">
                    <a:solidFill>
                      <a:prstClr val="black"/>
                    </a:solidFill>
                    <a:latin typeface="Amazon Ember" panose="02000000000000000000" pitchFamily="2" charset="0"/>
                    <a:ea typeface="Amazon Ember" panose="02000000000000000000" pitchFamily="2" charset="0"/>
                  </a:rPr>
                  <a:t>Kinesis</a:t>
                </a:r>
              </a:p>
            </p:txBody>
          </p:sp>
        </p:grpSp>
        <p:sp>
          <p:nvSpPr>
            <p:cNvPr id="26" name="Rectangle 25">
              <a:extLst>
                <a:ext uri="{FF2B5EF4-FFF2-40B4-BE49-F238E27FC236}">
                  <a16:creationId xmlns:a16="http://schemas.microsoft.com/office/drawing/2014/main" id="{938AB541-7F12-442D-86F6-D781BA5B65C1}"/>
                </a:ext>
              </a:extLst>
            </p:cNvPr>
            <p:cNvSpPr/>
            <p:nvPr/>
          </p:nvSpPr>
          <p:spPr>
            <a:xfrm>
              <a:off x="3803616" y="2411161"/>
              <a:ext cx="806710" cy="526345"/>
            </a:xfrm>
            <a:prstGeom prst="rect">
              <a:avLst/>
            </a:prstGeom>
            <a:solidFill>
              <a:schemeClr val="bg1"/>
            </a:solidFill>
            <a:ln w="19050" cap="flat" cmpd="sng" algn="ctr">
              <a:solidFill>
                <a:srgbClr val="FF9900"/>
              </a:solidFill>
              <a:prstDash val="solid"/>
            </a:ln>
            <a:effectLst/>
          </p:spPr>
          <p:txBody>
            <a:bodyPr lIns="0" rIns="0" rtlCol="0" anchor="ctr"/>
            <a:lstStyle/>
            <a:p>
              <a:pPr marR="0" indent="0" algn="ctr" defTabSz="914400" fontAlgn="auto">
                <a:lnSpc>
                  <a:spcPct val="100000"/>
                </a:lnSpc>
                <a:spcBef>
                  <a:spcPts val="0"/>
                </a:spcBef>
                <a:spcAft>
                  <a:spcPts val="0"/>
                </a:spcAft>
                <a:buClrTx/>
                <a:buSzTx/>
                <a:buFontTx/>
                <a:buNone/>
                <a:tabLst/>
                <a:defRPr/>
              </a:pPr>
              <a:r>
                <a:rPr lang="en-US" sz="900" b="1" kern="0" dirty="0">
                  <a:solidFill>
                    <a:prstClr val="black"/>
                  </a:solidFill>
                  <a:latin typeface="Amazon Ember" panose="02000000000000000000" pitchFamily="2" charset="0"/>
                  <a:ea typeface="Amazon Ember" panose="02000000000000000000" pitchFamily="2" charset="0"/>
                </a:rPr>
                <a:t>Redshift</a:t>
              </a:r>
            </a:p>
          </p:txBody>
        </p:sp>
        <p:sp>
          <p:nvSpPr>
            <p:cNvPr id="27" name="Rectangle 26">
              <a:extLst>
                <a:ext uri="{FF2B5EF4-FFF2-40B4-BE49-F238E27FC236}">
                  <a16:creationId xmlns:a16="http://schemas.microsoft.com/office/drawing/2014/main" id="{0FAC47BF-2D4B-4F14-8FC0-A42D3F8D7CEC}"/>
                </a:ext>
              </a:extLst>
            </p:cNvPr>
            <p:cNvSpPr/>
            <p:nvPr/>
          </p:nvSpPr>
          <p:spPr>
            <a:xfrm>
              <a:off x="5000440" y="3416652"/>
              <a:ext cx="820829" cy="526345"/>
            </a:xfrm>
            <a:prstGeom prst="rect">
              <a:avLst/>
            </a:prstGeom>
            <a:solidFill>
              <a:schemeClr val="bg1"/>
            </a:solidFill>
            <a:ln w="19050" cap="flat" cmpd="sng" algn="ctr">
              <a:solidFill>
                <a:srgbClr val="FF9900"/>
              </a:solidFill>
              <a:prstDash val="solid"/>
            </a:ln>
            <a:effectLst/>
          </p:spPr>
          <p:txBody>
            <a:bodyPr lIns="0" rIns="0" rtlCol="0" anchor="ctr"/>
            <a:lstStyle/>
            <a:p>
              <a:pPr algn="ctr" defTabSz="914400">
                <a:lnSpc>
                  <a:spcPct val="90000"/>
                </a:lnSpc>
                <a:defRPr/>
              </a:pPr>
              <a:r>
                <a:rPr lang="en-US" sz="900" b="1" kern="0" dirty="0">
                  <a:solidFill>
                    <a:prstClr val="black"/>
                  </a:solidFill>
                  <a:latin typeface="Amazon Ember" panose="02000000000000000000" pitchFamily="2" charset="0"/>
                  <a:ea typeface="Amazon Ember" panose="02000000000000000000" pitchFamily="2" charset="0"/>
                </a:rPr>
                <a:t>Machine Learning</a:t>
              </a:r>
            </a:p>
          </p:txBody>
        </p:sp>
      </p:grpSp>
    </p:spTree>
    <p:extLst>
      <p:ext uri="{BB962C8B-B14F-4D97-AF65-F5344CB8AC3E}">
        <p14:creationId xmlns:p14="http://schemas.microsoft.com/office/powerpoint/2010/main" val="419508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350"/>
                                        <p:tgtEl>
                                          <p:spTgt spid="19"/>
                                        </p:tgtEl>
                                      </p:cBhvr>
                                    </p:animEffect>
                                  </p:childTnLst>
                                </p:cTn>
                              </p:par>
                              <p:par>
                                <p:cTn id="8" presetID="63" presetClass="path" presetSubtype="0" decel="100000" fill="hold" grpId="1" nodeType="withEffect">
                                  <p:stCondLst>
                                    <p:cond delay="250"/>
                                  </p:stCondLst>
                                  <p:childTnLst>
                                    <p:animMotion origin="layout" path="M -3.61111E-6 3.45679E-6 L 0.04757 3.45679E-6 " pathEditMode="relative" rAng="0" ptsTypes="AA">
                                      <p:cBhvr>
                                        <p:cTn id="9" dur="500" spd="-100000" fill="hold"/>
                                        <p:tgtEl>
                                          <p:spTgt spid="19"/>
                                        </p:tgtEl>
                                        <p:attrNameLst>
                                          <p:attrName>ppt_x</p:attrName>
                                          <p:attrName>ppt_y</p:attrName>
                                        </p:attrNameLst>
                                      </p:cBhvr>
                                      <p:rCtr x="2378" y="0"/>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nodeType="withEffect">
                                  <p:stCondLst>
                                    <p:cond delay="1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350"/>
                                        <p:tgtEl>
                                          <p:spTgt spid="3"/>
                                        </p:tgtEl>
                                      </p:cBhvr>
                                    </p:animEffect>
                                  </p:childTnLst>
                                </p:cTn>
                              </p:par>
                              <p:par>
                                <p:cTn id="16" presetID="42" presetClass="path" presetSubtype="0" decel="100000" fill="hold" nodeType="withEffect">
                                  <p:stCondLst>
                                    <p:cond delay="150"/>
                                  </p:stCondLst>
                                  <p:childTnLst>
                                    <p:animMotion origin="layout" path="M 4.72222E-6 3.7037E-6 L 4.72222E-6 0.07314 " pathEditMode="relative" rAng="0" ptsTypes="AA">
                                      <p:cBhvr>
                                        <p:cTn id="17" dur="500" spd="-100000" fill="hold"/>
                                        <p:tgtEl>
                                          <p:spTgt spid="3"/>
                                        </p:tgtEl>
                                        <p:attrNameLst>
                                          <p:attrName>ppt_x</p:attrName>
                                          <p:attrName>ppt_y</p:attrName>
                                        </p:attrNameLst>
                                      </p:cBhvr>
                                      <p:rCtr x="0" y="3642"/>
                                    </p:animMotion>
                                  </p:childTnLst>
                                </p:cTn>
                              </p:par>
                              <p:par>
                                <p:cTn id="18" presetID="10" presetClass="entr" presetSubtype="0"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350"/>
                                        <p:tgtEl>
                                          <p:spTgt spid="25"/>
                                        </p:tgtEl>
                                      </p:cBhvr>
                                    </p:animEffect>
                                  </p:childTnLst>
                                </p:cTn>
                              </p:par>
                              <p:par>
                                <p:cTn id="21" presetID="42" presetClass="path" presetSubtype="0" decel="100000" fill="hold" nodeType="withEffect">
                                  <p:stCondLst>
                                    <p:cond delay="0"/>
                                  </p:stCondLst>
                                  <p:childTnLst>
                                    <p:animMotion origin="layout" path="M 4.72222E-6 3.7037E-6 L 4.72222E-6 0.07314 " pathEditMode="relative" rAng="0" ptsTypes="AA">
                                      <p:cBhvr>
                                        <p:cTn id="22" dur="500" spd="-100000" fill="hold"/>
                                        <p:tgtEl>
                                          <p:spTgt spid="25"/>
                                        </p:tgtEl>
                                        <p:attrNameLst>
                                          <p:attrName>ppt_x</p:attrName>
                                          <p:attrName>ppt_y</p:attrName>
                                        </p:attrNameLst>
                                      </p:cBhvr>
                                      <p:rCtr x="0" y="36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899373" y="2147878"/>
            <a:ext cx="7772400" cy="930105"/>
          </a:xfrm>
        </p:spPr>
        <p:txBody>
          <a:bodyPr/>
          <a:lstStyle/>
          <a:p>
            <a:r>
              <a:rPr lang="en-US" dirty="0">
                <a:solidFill>
                  <a:srgbClr val="0E2735"/>
                </a:solidFill>
              </a:rPr>
              <a:t>Redshift Best Practices</a:t>
            </a:r>
            <a:endParaRPr lang="en-US" dirty="0">
              <a:solidFill>
                <a:srgbClr val="0E273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1425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AB6C-2A76-9641-A409-2A6DB4E18A9A}"/>
              </a:ext>
            </a:extLst>
          </p:cNvPr>
          <p:cNvSpPr>
            <a:spLocks noGrp="1"/>
          </p:cNvSpPr>
          <p:nvPr>
            <p:ph type="title"/>
          </p:nvPr>
        </p:nvSpPr>
        <p:spPr/>
        <p:txBody>
          <a:bodyPr/>
          <a:lstStyle/>
          <a:p>
            <a:r>
              <a:rPr lang="en-US" dirty="0">
                <a:solidFill>
                  <a:srgbClr val="0E2735"/>
                </a:solidFill>
              </a:rPr>
              <a:t>Designing Tables</a:t>
            </a:r>
          </a:p>
        </p:txBody>
      </p:sp>
      <p:pic>
        <p:nvPicPr>
          <p:cNvPr id="8" name="Content Placeholder 7">
            <a:extLst>
              <a:ext uri="{FF2B5EF4-FFF2-40B4-BE49-F238E27FC236}">
                <a16:creationId xmlns:a16="http://schemas.microsoft.com/office/drawing/2014/main" id="{76260E3D-765A-7649-8C69-D0D02EFCC134}"/>
              </a:ext>
            </a:extLst>
          </p:cNvPr>
          <p:cNvPicPr>
            <a:picLocks noGrp="1" noChangeAspect="1"/>
          </p:cNvPicPr>
          <p:nvPr>
            <p:ph idx="1"/>
          </p:nvPr>
        </p:nvPicPr>
        <p:blipFill>
          <a:blip r:embed="rId2"/>
          <a:stretch>
            <a:fillRect/>
          </a:stretch>
        </p:blipFill>
        <p:spPr>
          <a:xfrm>
            <a:off x="1555031" y="968045"/>
            <a:ext cx="5768819" cy="3482657"/>
          </a:xfrm>
        </p:spPr>
      </p:pic>
    </p:spTree>
    <p:extLst>
      <p:ext uri="{BB962C8B-B14F-4D97-AF65-F5344CB8AC3E}">
        <p14:creationId xmlns:p14="http://schemas.microsoft.com/office/powerpoint/2010/main" val="905928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AB6C-2A76-9641-A409-2A6DB4E18A9A}"/>
              </a:ext>
            </a:extLst>
          </p:cNvPr>
          <p:cNvSpPr>
            <a:spLocks noGrp="1"/>
          </p:cNvSpPr>
          <p:nvPr>
            <p:ph type="title"/>
          </p:nvPr>
        </p:nvSpPr>
        <p:spPr/>
        <p:txBody>
          <a:bodyPr/>
          <a:lstStyle/>
          <a:p>
            <a:r>
              <a:rPr lang="en-US"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Designing Tables</a:t>
            </a:r>
            <a:br>
              <a:rPr lang="en-US"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br>
            <a:r>
              <a:rPr lang="en-US" sz="18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Distribution Key (DISTKEY)</a:t>
            </a:r>
          </a:p>
        </p:txBody>
      </p:sp>
      <p:sp>
        <p:nvSpPr>
          <p:cNvPr id="4" name="Content Placeholder 2">
            <a:extLst>
              <a:ext uri="{FF2B5EF4-FFF2-40B4-BE49-F238E27FC236}">
                <a16:creationId xmlns:a16="http://schemas.microsoft.com/office/drawing/2014/main" id="{3DB27931-C51D-6A45-9B5E-B4ED6B59632A}"/>
              </a:ext>
            </a:extLst>
          </p:cNvPr>
          <p:cNvSpPr txBox="1">
            <a:spLocks/>
          </p:cNvSpPr>
          <p:nvPr/>
        </p:nvSpPr>
        <p:spPr>
          <a:xfrm>
            <a:off x="4735108" y="720698"/>
            <a:ext cx="3614530" cy="969638"/>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CREATE TABLE </a:t>
            </a: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deep_dive (</a:t>
            </a:r>
          </a:p>
          <a:p>
            <a:pPr marL="0" indent="0" defTabSz="914400">
              <a:spcBef>
                <a:spcPts val="0"/>
              </a:spcBef>
              <a:buFontTx/>
              <a:buNone/>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aid 	INT 	--audience_id</a:t>
            </a:r>
          </a:p>
          <a:p>
            <a:pPr marL="0" indent="0" defTabSz="914400">
              <a:spcBef>
                <a:spcPts val="0"/>
              </a:spcBef>
              <a:buFontTx/>
              <a:buNone/>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,loc 	CHAR(3) 	--location</a:t>
            </a:r>
          </a:p>
          <a:p>
            <a:pPr marL="0" indent="0" defTabSz="914400">
              <a:spcBef>
                <a:spcPts val="0"/>
              </a:spcBef>
              <a:buFontTx/>
              <a:buNone/>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,dt 	DATE  </a:t>
            </a:r>
            <a:r>
              <a:rPr lang="en-US" sz="12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SORTKEY</a:t>
            </a: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--date</a:t>
            </a:r>
          </a:p>
          <a:p>
            <a:pPr marL="0" indent="0" defTabSz="914400">
              <a:spcBef>
                <a:spcPts val="0"/>
              </a:spcBef>
              <a:buFont typeface="Arial"/>
              <a:buNone/>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t>
            </a:r>
            <a:r>
              <a:rPr lang="en-US" sz="1200" b="1"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DISTKEY</a:t>
            </a: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(loc);</a:t>
            </a:r>
            <a:endParaRPr lang="en-US" sz="105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aphicFrame>
        <p:nvGraphicFramePr>
          <p:cNvPr id="6" name="Content Placeholder 3">
            <a:extLst>
              <a:ext uri="{FF2B5EF4-FFF2-40B4-BE49-F238E27FC236}">
                <a16:creationId xmlns:a16="http://schemas.microsoft.com/office/drawing/2014/main" id="{467F3DB3-F7FB-4A45-8C80-DE4A5A7227BC}"/>
              </a:ext>
            </a:extLst>
          </p:cNvPr>
          <p:cNvGraphicFramePr>
            <a:graphicFrameLocks/>
          </p:cNvGraphicFramePr>
          <p:nvPr>
            <p:extLst>
              <p:ext uri="{D42A27DB-BD31-4B8C-83A1-F6EECF244321}">
                <p14:modId xmlns:p14="http://schemas.microsoft.com/office/powerpoint/2010/main" val="3467989844"/>
              </p:ext>
            </p:extLst>
          </p:nvPr>
        </p:nvGraphicFramePr>
        <p:xfrm>
          <a:off x="77080" y="3374313"/>
          <a:ext cx="2037019" cy="1199910"/>
        </p:xfrm>
        <a:graphic>
          <a:graphicData uri="http://schemas.openxmlformats.org/drawingml/2006/table">
            <a:tbl>
              <a:tblPr firstRow="1">
                <a:tableStyleId>{08FB837D-C827-4EFA-A057-4D05807E0F7C}</a:tableStyleId>
              </a:tblPr>
              <a:tblGrid>
                <a:gridCol w="446851">
                  <a:extLst>
                    <a:ext uri="{9D8B030D-6E8A-4147-A177-3AD203B41FA5}">
                      <a16:colId xmlns:a16="http://schemas.microsoft.com/office/drawing/2014/main" val="20000"/>
                    </a:ext>
                  </a:extLst>
                </a:gridCol>
                <a:gridCol w="503266">
                  <a:extLst>
                    <a:ext uri="{9D8B030D-6E8A-4147-A177-3AD203B41FA5}">
                      <a16:colId xmlns:a16="http://schemas.microsoft.com/office/drawing/2014/main" val="20001"/>
                    </a:ext>
                  </a:extLst>
                </a:gridCol>
                <a:gridCol w="1086902">
                  <a:extLst>
                    <a:ext uri="{9D8B030D-6E8A-4147-A177-3AD203B41FA5}">
                      <a16:colId xmlns:a16="http://schemas.microsoft.com/office/drawing/2014/main" val="20002"/>
                    </a:ext>
                  </a:extLst>
                </a:gridCol>
              </a:tblGrid>
              <a:tr h="234754">
                <a:tc>
                  <a:txBody>
                    <a:bodyP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aid</a:t>
                      </a:r>
                    </a:p>
                  </a:txBody>
                  <a:tcPr marL="57117" marR="57117" marT="28551" marB="2855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loc</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dt</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1</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SYD</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2018-04-01</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SYD</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2018-05-14</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3</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SYD</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2018-09-01</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4</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SYD</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2018-09-14</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8" name="Content Placeholder 2">
            <a:extLst>
              <a:ext uri="{FF2B5EF4-FFF2-40B4-BE49-F238E27FC236}">
                <a16:creationId xmlns:a16="http://schemas.microsoft.com/office/drawing/2014/main" id="{5E1C1475-620F-4C45-81A3-0A2F0EC0C821}"/>
              </a:ext>
            </a:extLst>
          </p:cNvPr>
          <p:cNvSpPr txBox="1">
            <a:spLocks noGrp="1"/>
          </p:cNvSpPr>
          <p:nvPr>
            <p:ph idx="1"/>
          </p:nvPr>
        </p:nvSpPr>
        <p:spPr>
          <a:xfrm>
            <a:off x="340592" y="1009333"/>
            <a:ext cx="1519739" cy="681004"/>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SELECT</a:t>
            </a: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p>
          <a:p>
            <a:pPr marL="0" indent="0" defTabSz="914400">
              <a:spcBef>
                <a:spcPts val="0"/>
              </a:spcBef>
              <a:buFontTx/>
              <a:buNone/>
            </a:pP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FROM</a:t>
            </a: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deep_dive</a:t>
            </a:r>
          </a:p>
          <a:p>
            <a:pPr marL="0" indent="0" defTabSz="914400">
              <a:spcBef>
                <a:spcPts val="0"/>
              </a:spcBef>
              <a:buFontTx/>
              <a:buNone/>
            </a:pP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WHERE</a:t>
            </a: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loc = SYD</a:t>
            </a:r>
            <a:endParaRPr lang="en-US" sz="105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1" name="Straight Arrow Connector 10">
            <a:extLst>
              <a:ext uri="{FF2B5EF4-FFF2-40B4-BE49-F238E27FC236}">
                <a16:creationId xmlns:a16="http://schemas.microsoft.com/office/drawing/2014/main" id="{9D3DA6A6-0CB8-7741-BCF7-5779400C4852}"/>
              </a:ext>
            </a:extLst>
          </p:cNvPr>
          <p:cNvCxnSpPr>
            <a:cxnSpLocks/>
            <a:stCxn id="8" idx="2"/>
            <a:endCxn id="6" idx="0"/>
          </p:cNvCxnSpPr>
          <p:nvPr/>
        </p:nvCxnSpPr>
        <p:spPr>
          <a:xfrm flipH="1">
            <a:off x="1095589" y="1690337"/>
            <a:ext cx="4873" cy="16839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Content Placeholder 2">
            <a:extLst>
              <a:ext uri="{FF2B5EF4-FFF2-40B4-BE49-F238E27FC236}">
                <a16:creationId xmlns:a16="http://schemas.microsoft.com/office/drawing/2014/main" id="{E3877A3A-D02F-5840-AB36-856CAFCF294B}"/>
              </a:ext>
            </a:extLst>
          </p:cNvPr>
          <p:cNvSpPr txBox="1">
            <a:spLocks/>
          </p:cNvSpPr>
          <p:nvPr/>
        </p:nvSpPr>
        <p:spPr>
          <a:xfrm>
            <a:off x="2620201" y="1009333"/>
            <a:ext cx="1519739" cy="681004"/>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b="0" i="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b="0" i="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b="0" i="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b="0" i="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b="0" i="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SELECT</a:t>
            </a: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p>
          <a:p>
            <a:pPr marL="0" indent="0" defTabSz="914400">
              <a:spcBef>
                <a:spcPts val="0"/>
              </a:spcBef>
              <a:buFontTx/>
              <a:buNone/>
            </a:pP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FROM</a:t>
            </a: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deep_dive</a:t>
            </a:r>
          </a:p>
          <a:p>
            <a:pPr marL="0" indent="0" defTabSz="914400">
              <a:spcBef>
                <a:spcPts val="0"/>
              </a:spcBef>
              <a:buFontTx/>
              <a:buNone/>
            </a:pP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WHERE</a:t>
            </a: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aid = 1</a:t>
            </a:r>
            <a:endParaRPr lang="en-US" sz="105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4" name="Straight Arrow Connector 13">
            <a:extLst>
              <a:ext uri="{FF2B5EF4-FFF2-40B4-BE49-F238E27FC236}">
                <a16:creationId xmlns:a16="http://schemas.microsoft.com/office/drawing/2014/main" id="{8C74EBE0-AF84-F241-AFCC-9B1526B0BBA7}"/>
              </a:ext>
            </a:extLst>
          </p:cNvPr>
          <p:cNvCxnSpPr>
            <a:cxnSpLocks/>
            <a:stCxn id="12" idx="2"/>
            <a:endCxn id="6" idx="0"/>
          </p:cNvCxnSpPr>
          <p:nvPr/>
        </p:nvCxnSpPr>
        <p:spPr>
          <a:xfrm flipH="1">
            <a:off x="1095589" y="1690337"/>
            <a:ext cx="2284482" cy="16839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09823C58-221F-0948-AA61-92207C878A7E}"/>
              </a:ext>
            </a:extLst>
          </p:cNvPr>
          <p:cNvCxnSpPr>
            <a:cxnSpLocks/>
            <a:endCxn id="29" idx="0"/>
          </p:cNvCxnSpPr>
          <p:nvPr/>
        </p:nvCxnSpPr>
        <p:spPr>
          <a:xfrm>
            <a:off x="3378421" y="1690336"/>
            <a:ext cx="2326991" cy="16849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8AF163E-42BF-B049-864A-FAD3DDF73F57}"/>
              </a:ext>
            </a:extLst>
          </p:cNvPr>
          <p:cNvCxnSpPr>
            <a:cxnSpLocks/>
            <a:stCxn id="12" idx="2"/>
            <a:endCxn id="30" idx="0"/>
          </p:cNvCxnSpPr>
          <p:nvPr/>
        </p:nvCxnSpPr>
        <p:spPr>
          <a:xfrm>
            <a:off x="3380071" y="1690337"/>
            <a:ext cx="4650683" cy="16839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a:extLst>
              <a:ext uri="{FF2B5EF4-FFF2-40B4-BE49-F238E27FC236}">
                <a16:creationId xmlns:a16="http://schemas.microsoft.com/office/drawing/2014/main" id="{5B0B8A86-1A20-DE42-80A3-FEAF5631ED7F}"/>
              </a:ext>
            </a:extLst>
          </p:cNvPr>
          <p:cNvGraphicFramePr>
            <a:graphicFrameLocks/>
          </p:cNvGraphicFramePr>
          <p:nvPr>
            <p:extLst>
              <p:ext uri="{D42A27DB-BD31-4B8C-83A1-F6EECF244321}">
                <p14:modId xmlns:p14="http://schemas.microsoft.com/office/powerpoint/2010/main" val="4176323744"/>
              </p:ext>
            </p:extLst>
          </p:nvPr>
        </p:nvGraphicFramePr>
        <p:xfrm>
          <a:off x="2402422" y="3378893"/>
          <a:ext cx="2037019" cy="1199910"/>
        </p:xfrm>
        <a:graphic>
          <a:graphicData uri="http://schemas.openxmlformats.org/drawingml/2006/table">
            <a:tbl>
              <a:tblPr firstRow="1">
                <a:tableStyleId>{08FB837D-C827-4EFA-A057-4D05807E0F7C}</a:tableStyleId>
              </a:tblPr>
              <a:tblGrid>
                <a:gridCol w="446851">
                  <a:extLst>
                    <a:ext uri="{9D8B030D-6E8A-4147-A177-3AD203B41FA5}">
                      <a16:colId xmlns:a16="http://schemas.microsoft.com/office/drawing/2014/main" val="20000"/>
                    </a:ext>
                  </a:extLst>
                </a:gridCol>
                <a:gridCol w="503266">
                  <a:extLst>
                    <a:ext uri="{9D8B030D-6E8A-4147-A177-3AD203B41FA5}">
                      <a16:colId xmlns:a16="http://schemas.microsoft.com/office/drawing/2014/main" val="20001"/>
                    </a:ext>
                  </a:extLst>
                </a:gridCol>
                <a:gridCol w="1086902">
                  <a:extLst>
                    <a:ext uri="{9D8B030D-6E8A-4147-A177-3AD203B41FA5}">
                      <a16:colId xmlns:a16="http://schemas.microsoft.com/office/drawing/2014/main" val="20002"/>
                    </a:ext>
                  </a:extLst>
                </a:gridCol>
              </a:tblGrid>
              <a:tr h="234754">
                <a:tc>
                  <a:txBody>
                    <a:bodyP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aid</a:t>
                      </a:r>
                    </a:p>
                  </a:txBody>
                  <a:tcPr marL="57117" marR="57117" marT="28551" marB="2855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loc</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dt</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1</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MEL</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2018-04-01</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MEL</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2018-05-14</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3</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MEL</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2018-09-01</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4</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MEL</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2018-09-14</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graphicFrame>
        <p:nvGraphicFramePr>
          <p:cNvPr id="29" name="Content Placeholder 3">
            <a:extLst>
              <a:ext uri="{FF2B5EF4-FFF2-40B4-BE49-F238E27FC236}">
                <a16:creationId xmlns:a16="http://schemas.microsoft.com/office/drawing/2014/main" id="{625AED2E-6C6B-074A-9025-34666D0BE2F1}"/>
              </a:ext>
            </a:extLst>
          </p:cNvPr>
          <p:cNvGraphicFramePr>
            <a:graphicFrameLocks/>
          </p:cNvGraphicFramePr>
          <p:nvPr>
            <p:extLst>
              <p:ext uri="{D42A27DB-BD31-4B8C-83A1-F6EECF244321}">
                <p14:modId xmlns:p14="http://schemas.microsoft.com/office/powerpoint/2010/main" val="4109210922"/>
              </p:ext>
            </p:extLst>
          </p:nvPr>
        </p:nvGraphicFramePr>
        <p:xfrm>
          <a:off x="4686903" y="3375250"/>
          <a:ext cx="2037019" cy="1199910"/>
        </p:xfrm>
        <a:graphic>
          <a:graphicData uri="http://schemas.openxmlformats.org/drawingml/2006/table">
            <a:tbl>
              <a:tblPr firstRow="1">
                <a:tableStyleId>{08FB837D-C827-4EFA-A057-4D05807E0F7C}</a:tableStyleId>
              </a:tblPr>
              <a:tblGrid>
                <a:gridCol w="446851">
                  <a:extLst>
                    <a:ext uri="{9D8B030D-6E8A-4147-A177-3AD203B41FA5}">
                      <a16:colId xmlns:a16="http://schemas.microsoft.com/office/drawing/2014/main" val="20000"/>
                    </a:ext>
                  </a:extLst>
                </a:gridCol>
                <a:gridCol w="503266">
                  <a:extLst>
                    <a:ext uri="{9D8B030D-6E8A-4147-A177-3AD203B41FA5}">
                      <a16:colId xmlns:a16="http://schemas.microsoft.com/office/drawing/2014/main" val="20001"/>
                    </a:ext>
                  </a:extLst>
                </a:gridCol>
                <a:gridCol w="1086902">
                  <a:extLst>
                    <a:ext uri="{9D8B030D-6E8A-4147-A177-3AD203B41FA5}">
                      <a16:colId xmlns:a16="http://schemas.microsoft.com/office/drawing/2014/main" val="20002"/>
                    </a:ext>
                  </a:extLst>
                </a:gridCol>
              </a:tblGrid>
              <a:tr h="234754">
                <a:tc>
                  <a:txBody>
                    <a:bodyP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aid</a:t>
                      </a:r>
                    </a:p>
                  </a:txBody>
                  <a:tcPr marL="57117" marR="57117" marT="28551" marB="2855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loc</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dt</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1</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BNE</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2018-04-01</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BNE</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2018-05-14</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3</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BNE</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2018-09-01</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4</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BNE</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2018-09-14</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graphicFrame>
        <p:nvGraphicFramePr>
          <p:cNvPr id="30" name="Content Placeholder 3">
            <a:extLst>
              <a:ext uri="{FF2B5EF4-FFF2-40B4-BE49-F238E27FC236}">
                <a16:creationId xmlns:a16="http://schemas.microsoft.com/office/drawing/2014/main" id="{FCBB54F6-4014-ED4F-AE49-EC2DABBAB28D}"/>
              </a:ext>
            </a:extLst>
          </p:cNvPr>
          <p:cNvGraphicFramePr>
            <a:graphicFrameLocks/>
          </p:cNvGraphicFramePr>
          <p:nvPr>
            <p:extLst>
              <p:ext uri="{D42A27DB-BD31-4B8C-83A1-F6EECF244321}">
                <p14:modId xmlns:p14="http://schemas.microsoft.com/office/powerpoint/2010/main" val="1709738463"/>
              </p:ext>
            </p:extLst>
          </p:nvPr>
        </p:nvGraphicFramePr>
        <p:xfrm>
          <a:off x="7012245" y="3374313"/>
          <a:ext cx="2037019" cy="1199910"/>
        </p:xfrm>
        <a:graphic>
          <a:graphicData uri="http://schemas.openxmlformats.org/drawingml/2006/table">
            <a:tbl>
              <a:tblPr firstRow="1">
                <a:tableStyleId>{08FB837D-C827-4EFA-A057-4D05807E0F7C}</a:tableStyleId>
              </a:tblPr>
              <a:tblGrid>
                <a:gridCol w="446851">
                  <a:extLst>
                    <a:ext uri="{9D8B030D-6E8A-4147-A177-3AD203B41FA5}">
                      <a16:colId xmlns:a16="http://schemas.microsoft.com/office/drawing/2014/main" val="20000"/>
                    </a:ext>
                  </a:extLst>
                </a:gridCol>
                <a:gridCol w="503266">
                  <a:extLst>
                    <a:ext uri="{9D8B030D-6E8A-4147-A177-3AD203B41FA5}">
                      <a16:colId xmlns:a16="http://schemas.microsoft.com/office/drawing/2014/main" val="20001"/>
                    </a:ext>
                  </a:extLst>
                </a:gridCol>
                <a:gridCol w="1086902">
                  <a:extLst>
                    <a:ext uri="{9D8B030D-6E8A-4147-A177-3AD203B41FA5}">
                      <a16:colId xmlns:a16="http://schemas.microsoft.com/office/drawing/2014/main" val="20002"/>
                    </a:ext>
                  </a:extLst>
                </a:gridCol>
              </a:tblGrid>
              <a:tr h="234754">
                <a:tc>
                  <a:txBody>
                    <a:bodyP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aid</a:t>
                      </a:r>
                    </a:p>
                  </a:txBody>
                  <a:tcPr marL="57117" marR="57117" marT="28551" marB="2855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loc</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dt</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1</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2018-04-01</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2018-05-14</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3</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2018-09-01</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4</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2018-09-14</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cxnSp>
        <p:nvCxnSpPr>
          <p:cNvPr id="34" name="Straight Arrow Connector 33">
            <a:extLst>
              <a:ext uri="{FF2B5EF4-FFF2-40B4-BE49-F238E27FC236}">
                <a16:creationId xmlns:a16="http://schemas.microsoft.com/office/drawing/2014/main" id="{6BD0F423-2A20-B84D-ABFD-52097C4F45B2}"/>
              </a:ext>
            </a:extLst>
          </p:cNvPr>
          <p:cNvCxnSpPr>
            <a:endCxn id="28" idx="0"/>
          </p:cNvCxnSpPr>
          <p:nvPr/>
        </p:nvCxnSpPr>
        <p:spPr>
          <a:xfrm>
            <a:off x="3420931" y="1694917"/>
            <a:ext cx="0" cy="16839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2A0B1E4-597D-5547-8468-3B74F7AFF1AA}"/>
              </a:ext>
            </a:extLst>
          </p:cNvPr>
          <p:cNvSpPr txBox="1"/>
          <p:nvPr/>
        </p:nvSpPr>
        <p:spPr>
          <a:xfrm>
            <a:off x="3019921" y="1887248"/>
            <a:ext cx="1013566" cy="338554"/>
          </a:xfrm>
          <a:prstGeom prst="rect">
            <a:avLst/>
          </a:prstGeom>
          <a:noFill/>
        </p:spPr>
        <p:txBody>
          <a:bodyPr wrap="square" rtlCol="0">
            <a:spAutoFit/>
          </a:bodyPr>
          <a:lstStyle/>
          <a:p>
            <a:r>
              <a:rPr lang="en-US" sz="16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4 slices</a:t>
            </a:r>
          </a:p>
        </p:txBody>
      </p:sp>
      <p:sp>
        <p:nvSpPr>
          <p:cNvPr id="19" name="TextBox 18">
            <a:extLst>
              <a:ext uri="{FF2B5EF4-FFF2-40B4-BE49-F238E27FC236}">
                <a16:creationId xmlns:a16="http://schemas.microsoft.com/office/drawing/2014/main" id="{E3C3DDD2-0F7C-934A-A2DD-D6FAFD551381}"/>
              </a:ext>
            </a:extLst>
          </p:cNvPr>
          <p:cNvSpPr txBox="1"/>
          <p:nvPr/>
        </p:nvSpPr>
        <p:spPr>
          <a:xfrm>
            <a:off x="748955" y="1906666"/>
            <a:ext cx="1013566" cy="338554"/>
          </a:xfrm>
          <a:prstGeom prst="rect">
            <a:avLst/>
          </a:prstGeom>
          <a:noFill/>
        </p:spPr>
        <p:txBody>
          <a:bodyPr wrap="square" rtlCol="0">
            <a:spAutoFit/>
          </a:bodyPr>
          <a:lstStyle/>
          <a:p>
            <a:r>
              <a:rPr lang="en-US" sz="16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1 slice</a:t>
            </a:r>
          </a:p>
        </p:txBody>
      </p:sp>
    </p:spTree>
    <p:extLst>
      <p:ext uri="{BB962C8B-B14F-4D97-AF65-F5344CB8AC3E}">
        <p14:creationId xmlns:p14="http://schemas.microsoft.com/office/powerpoint/2010/main" val="133693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P spid="12" grpId="0" animBg="1"/>
      <p:bldP spid="20"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AB6C-2A76-9641-A409-2A6DB4E18A9A}"/>
              </a:ext>
            </a:extLst>
          </p:cNvPr>
          <p:cNvSpPr>
            <a:spLocks noGrp="1"/>
          </p:cNvSpPr>
          <p:nvPr>
            <p:ph type="title"/>
          </p:nvPr>
        </p:nvSpPr>
        <p:spPr>
          <a:xfrm>
            <a:off x="336789" y="114936"/>
            <a:ext cx="8205304" cy="545741"/>
          </a:xfrm>
        </p:spPr>
        <p:txBody>
          <a:bodyPr/>
          <a:lstStyle/>
          <a:p>
            <a:r>
              <a:rPr lang="en-US"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Designing Tables</a:t>
            </a:r>
            <a:br>
              <a:rPr lang="en-US"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br>
            <a:r>
              <a:rPr lang="en-US" sz="18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Sort Key (SORTKEY)</a:t>
            </a:r>
          </a:p>
        </p:txBody>
      </p:sp>
      <p:sp>
        <p:nvSpPr>
          <p:cNvPr id="4" name="Content Placeholder 2">
            <a:extLst>
              <a:ext uri="{FF2B5EF4-FFF2-40B4-BE49-F238E27FC236}">
                <a16:creationId xmlns:a16="http://schemas.microsoft.com/office/drawing/2014/main" id="{3DB27931-C51D-6A45-9B5E-B4ED6B59632A}"/>
              </a:ext>
            </a:extLst>
          </p:cNvPr>
          <p:cNvSpPr txBox="1">
            <a:spLocks/>
          </p:cNvSpPr>
          <p:nvPr/>
        </p:nvSpPr>
        <p:spPr>
          <a:xfrm>
            <a:off x="4735108" y="720697"/>
            <a:ext cx="3614530" cy="1265757"/>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CREATE TABLE </a:t>
            </a: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deep_dive (</a:t>
            </a:r>
          </a:p>
          <a:p>
            <a:pPr marL="0" indent="0" defTabSz="914400">
              <a:spcBef>
                <a:spcPts val="0"/>
              </a:spcBef>
              <a:buFontTx/>
              <a:buNone/>
            </a:pP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aid 	INT 	--</a:t>
            </a:r>
            <a:r>
              <a:rPr lang="en-US" sz="1200" dirty="0" err="1">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audience_id</a:t>
            </a:r>
            <a:endPar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a:p>
            <a:pPr marL="0" indent="0" defTabSz="914400">
              <a:spcBef>
                <a:spcPts val="0"/>
              </a:spcBef>
              <a:buFontTx/>
              <a:buNone/>
            </a:pP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,loc 	CHAR(3) 	--location</a:t>
            </a:r>
          </a:p>
          <a:p>
            <a:pPr marL="0" indent="0" defTabSz="914400">
              <a:spcBef>
                <a:spcPts val="0"/>
              </a:spcBef>
              <a:buFontTx/>
              <a:buNone/>
            </a:pP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,dt 	DATE             --date</a:t>
            </a:r>
          </a:p>
          <a:p>
            <a:pPr marL="0" indent="0" defTabSz="914400">
              <a:spcBef>
                <a:spcPts val="0"/>
              </a:spcBef>
              <a:buNone/>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t>
            </a:r>
            <a:r>
              <a:rPr lang="en-US" sz="1200" b="1"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 diststyle all</a:t>
            </a:r>
          </a:p>
          <a:p>
            <a:pPr marL="0" indent="0" defTabSz="914400">
              <a:spcBef>
                <a:spcPts val="0"/>
              </a:spcBef>
              <a:buNone/>
            </a:pPr>
            <a:r>
              <a:rPr lang="en-US" sz="1200" b="1"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interleaved </a:t>
            </a:r>
            <a:r>
              <a:rPr lang="en-US" sz="12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sortkey</a:t>
            </a:r>
            <a:r>
              <a:rPr lang="en-US" sz="1200" b="1"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 </a:t>
            </a:r>
            <a:r>
              <a:rPr lang="en-US" sz="1200"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(aid, loc);</a:t>
            </a:r>
          </a:p>
          <a:p>
            <a:pPr marL="0" indent="0" defTabSz="914400">
              <a:spcBef>
                <a:spcPts val="0"/>
              </a:spcBef>
              <a:buNone/>
            </a:pPr>
            <a:endParaRPr lang="en-US" sz="105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aphicFrame>
        <p:nvGraphicFramePr>
          <p:cNvPr id="6" name="Content Placeholder 3">
            <a:extLst>
              <a:ext uri="{FF2B5EF4-FFF2-40B4-BE49-F238E27FC236}">
                <a16:creationId xmlns:a16="http://schemas.microsoft.com/office/drawing/2014/main" id="{467F3DB3-F7FB-4A45-8C80-DE4A5A7227BC}"/>
              </a:ext>
            </a:extLst>
          </p:cNvPr>
          <p:cNvGraphicFramePr>
            <a:graphicFrameLocks/>
          </p:cNvGraphicFramePr>
          <p:nvPr>
            <p:extLst>
              <p:ext uri="{D42A27DB-BD31-4B8C-83A1-F6EECF244321}">
                <p14:modId xmlns:p14="http://schemas.microsoft.com/office/powerpoint/2010/main" val="1111690465"/>
              </p:ext>
            </p:extLst>
          </p:nvPr>
        </p:nvGraphicFramePr>
        <p:xfrm>
          <a:off x="77080" y="3374313"/>
          <a:ext cx="2037019" cy="1199910"/>
        </p:xfrm>
        <a:graphic>
          <a:graphicData uri="http://schemas.openxmlformats.org/drawingml/2006/table">
            <a:tbl>
              <a:tblPr firstRow="1">
                <a:tableStyleId>{08FB837D-C827-4EFA-A057-4D05807E0F7C}</a:tableStyleId>
              </a:tblPr>
              <a:tblGrid>
                <a:gridCol w="446851">
                  <a:extLst>
                    <a:ext uri="{9D8B030D-6E8A-4147-A177-3AD203B41FA5}">
                      <a16:colId xmlns:a16="http://schemas.microsoft.com/office/drawing/2014/main" val="20000"/>
                    </a:ext>
                  </a:extLst>
                </a:gridCol>
                <a:gridCol w="503266">
                  <a:extLst>
                    <a:ext uri="{9D8B030D-6E8A-4147-A177-3AD203B41FA5}">
                      <a16:colId xmlns:a16="http://schemas.microsoft.com/office/drawing/2014/main" val="20001"/>
                    </a:ext>
                  </a:extLst>
                </a:gridCol>
                <a:gridCol w="1086902">
                  <a:extLst>
                    <a:ext uri="{9D8B030D-6E8A-4147-A177-3AD203B41FA5}">
                      <a16:colId xmlns:a16="http://schemas.microsoft.com/office/drawing/2014/main" val="20002"/>
                    </a:ext>
                  </a:extLst>
                </a:gridCol>
              </a:tblGrid>
              <a:tr h="234754">
                <a:tc>
                  <a:txBody>
                    <a:bodyP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aid</a:t>
                      </a:r>
                    </a:p>
                  </a:txBody>
                  <a:tcPr marL="57117" marR="57117" marT="28551" marB="2855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loc</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dt</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1</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SYD</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2018-04-01</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1</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MEL</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2018-05-14</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SYD</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2018-09-01</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MEL</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2018-09-14</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8" name="Content Placeholder 2">
            <a:extLst>
              <a:ext uri="{FF2B5EF4-FFF2-40B4-BE49-F238E27FC236}">
                <a16:creationId xmlns:a16="http://schemas.microsoft.com/office/drawing/2014/main" id="{5E1C1475-620F-4C45-81A3-0A2F0EC0C821}"/>
              </a:ext>
            </a:extLst>
          </p:cNvPr>
          <p:cNvSpPr txBox="1">
            <a:spLocks noGrp="1"/>
          </p:cNvSpPr>
          <p:nvPr>
            <p:ph idx="1"/>
          </p:nvPr>
        </p:nvSpPr>
        <p:spPr>
          <a:xfrm>
            <a:off x="340592" y="1009333"/>
            <a:ext cx="1519739" cy="681004"/>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SELECT</a:t>
            </a: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p>
          <a:p>
            <a:pPr marL="0" indent="0" defTabSz="914400">
              <a:spcBef>
                <a:spcPts val="0"/>
              </a:spcBef>
              <a:buFontTx/>
              <a:buNone/>
            </a:pP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FROM</a:t>
            </a: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deep_dive</a:t>
            </a:r>
          </a:p>
          <a:p>
            <a:pPr marL="0" indent="0" defTabSz="914400">
              <a:spcBef>
                <a:spcPts val="0"/>
              </a:spcBef>
              <a:buFontTx/>
              <a:buNone/>
            </a:pP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WHERE</a:t>
            </a: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loc = SYD</a:t>
            </a:r>
            <a:endParaRPr lang="en-US" sz="105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1" name="Straight Arrow Connector 10">
            <a:extLst>
              <a:ext uri="{FF2B5EF4-FFF2-40B4-BE49-F238E27FC236}">
                <a16:creationId xmlns:a16="http://schemas.microsoft.com/office/drawing/2014/main" id="{9D3DA6A6-0CB8-7741-BCF7-5779400C4852}"/>
              </a:ext>
            </a:extLst>
          </p:cNvPr>
          <p:cNvCxnSpPr>
            <a:cxnSpLocks/>
            <a:stCxn id="8" idx="2"/>
            <a:endCxn id="6" idx="0"/>
          </p:cNvCxnSpPr>
          <p:nvPr/>
        </p:nvCxnSpPr>
        <p:spPr>
          <a:xfrm flipH="1">
            <a:off x="1095589" y="1690337"/>
            <a:ext cx="4873" cy="16839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Content Placeholder 2">
            <a:extLst>
              <a:ext uri="{FF2B5EF4-FFF2-40B4-BE49-F238E27FC236}">
                <a16:creationId xmlns:a16="http://schemas.microsoft.com/office/drawing/2014/main" id="{E3877A3A-D02F-5840-AB36-856CAFCF294B}"/>
              </a:ext>
            </a:extLst>
          </p:cNvPr>
          <p:cNvSpPr txBox="1">
            <a:spLocks/>
          </p:cNvSpPr>
          <p:nvPr/>
        </p:nvSpPr>
        <p:spPr>
          <a:xfrm>
            <a:off x="2620201" y="1009333"/>
            <a:ext cx="1519739" cy="681004"/>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b="0" i="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b="0" i="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b="0" i="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b="0" i="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b="0" i="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SELECT</a:t>
            </a: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p>
          <a:p>
            <a:pPr marL="0" indent="0" defTabSz="914400">
              <a:spcBef>
                <a:spcPts val="0"/>
              </a:spcBef>
              <a:buFontTx/>
              <a:buNone/>
            </a:pP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FROM</a:t>
            </a: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deep_dive</a:t>
            </a:r>
          </a:p>
          <a:p>
            <a:pPr marL="0" indent="0" defTabSz="914400">
              <a:spcBef>
                <a:spcPts val="0"/>
              </a:spcBef>
              <a:buFontTx/>
              <a:buNone/>
            </a:pP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WHERE</a:t>
            </a: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aid = 1</a:t>
            </a:r>
            <a:endParaRPr lang="en-US" sz="105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4" name="Straight Arrow Connector 13">
            <a:extLst>
              <a:ext uri="{FF2B5EF4-FFF2-40B4-BE49-F238E27FC236}">
                <a16:creationId xmlns:a16="http://schemas.microsoft.com/office/drawing/2014/main" id="{8C74EBE0-AF84-F241-AFCC-9B1526B0BBA7}"/>
              </a:ext>
            </a:extLst>
          </p:cNvPr>
          <p:cNvCxnSpPr>
            <a:cxnSpLocks/>
            <a:stCxn id="12" idx="2"/>
            <a:endCxn id="6" idx="0"/>
          </p:cNvCxnSpPr>
          <p:nvPr/>
        </p:nvCxnSpPr>
        <p:spPr>
          <a:xfrm flipH="1">
            <a:off x="1095589" y="1690337"/>
            <a:ext cx="2284482" cy="16839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a:extLst>
              <a:ext uri="{FF2B5EF4-FFF2-40B4-BE49-F238E27FC236}">
                <a16:creationId xmlns:a16="http://schemas.microsoft.com/office/drawing/2014/main" id="{5B0B8A86-1A20-DE42-80A3-FEAF5631ED7F}"/>
              </a:ext>
            </a:extLst>
          </p:cNvPr>
          <p:cNvGraphicFramePr>
            <a:graphicFrameLocks/>
          </p:cNvGraphicFramePr>
          <p:nvPr>
            <p:extLst>
              <p:ext uri="{D42A27DB-BD31-4B8C-83A1-F6EECF244321}">
                <p14:modId xmlns:p14="http://schemas.microsoft.com/office/powerpoint/2010/main" val="658208519"/>
              </p:ext>
            </p:extLst>
          </p:nvPr>
        </p:nvGraphicFramePr>
        <p:xfrm>
          <a:off x="2402422" y="3378893"/>
          <a:ext cx="2037019" cy="1199910"/>
        </p:xfrm>
        <a:graphic>
          <a:graphicData uri="http://schemas.openxmlformats.org/drawingml/2006/table">
            <a:tbl>
              <a:tblPr firstRow="1">
                <a:tableStyleId>{08FB837D-C827-4EFA-A057-4D05807E0F7C}</a:tableStyleId>
              </a:tblPr>
              <a:tblGrid>
                <a:gridCol w="446851">
                  <a:extLst>
                    <a:ext uri="{9D8B030D-6E8A-4147-A177-3AD203B41FA5}">
                      <a16:colId xmlns:a16="http://schemas.microsoft.com/office/drawing/2014/main" val="20000"/>
                    </a:ext>
                  </a:extLst>
                </a:gridCol>
                <a:gridCol w="503266">
                  <a:extLst>
                    <a:ext uri="{9D8B030D-6E8A-4147-A177-3AD203B41FA5}">
                      <a16:colId xmlns:a16="http://schemas.microsoft.com/office/drawing/2014/main" val="20001"/>
                    </a:ext>
                  </a:extLst>
                </a:gridCol>
                <a:gridCol w="1086902">
                  <a:extLst>
                    <a:ext uri="{9D8B030D-6E8A-4147-A177-3AD203B41FA5}">
                      <a16:colId xmlns:a16="http://schemas.microsoft.com/office/drawing/2014/main" val="20002"/>
                    </a:ext>
                  </a:extLst>
                </a:gridCol>
              </a:tblGrid>
              <a:tr h="234754">
                <a:tc>
                  <a:txBody>
                    <a:bodyP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aid</a:t>
                      </a:r>
                    </a:p>
                  </a:txBody>
                  <a:tcPr marL="57117" marR="57117" marT="28551" marB="2855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loc</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dt</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1</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BNE</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2018-04-01</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1</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2018-05-14</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BNE</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2018-09-01</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2018-09-14</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graphicFrame>
        <p:nvGraphicFramePr>
          <p:cNvPr id="29" name="Content Placeholder 3">
            <a:extLst>
              <a:ext uri="{FF2B5EF4-FFF2-40B4-BE49-F238E27FC236}">
                <a16:creationId xmlns:a16="http://schemas.microsoft.com/office/drawing/2014/main" id="{625AED2E-6C6B-074A-9025-34666D0BE2F1}"/>
              </a:ext>
            </a:extLst>
          </p:cNvPr>
          <p:cNvGraphicFramePr>
            <a:graphicFrameLocks/>
          </p:cNvGraphicFramePr>
          <p:nvPr>
            <p:extLst>
              <p:ext uri="{D42A27DB-BD31-4B8C-83A1-F6EECF244321}">
                <p14:modId xmlns:p14="http://schemas.microsoft.com/office/powerpoint/2010/main" val="1883243120"/>
              </p:ext>
            </p:extLst>
          </p:nvPr>
        </p:nvGraphicFramePr>
        <p:xfrm>
          <a:off x="4686903" y="3375250"/>
          <a:ext cx="2037019" cy="1199910"/>
        </p:xfrm>
        <a:graphic>
          <a:graphicData uri="http://schemas.openxmlformats.org/drawingml/2006/table">
            <a:tbl>
              <a:tblPr firstRow="1">
                <a:tableStyleId>{08FB837D-C827-4EFA-A057-4D05807E0F7C}</a:tableStyleId>
              </a:tblPr>
              <a:tblGrid>
                <a:gridCol w="446851">
                  <a:extLst>
                    <a:ext uri="{9D8B030D-6E8A-4147-A177-3AD203B41FA5}">
                      <a16:colId xmlns:a16="http://schemas.microsoft.com/office/drawing/2014/main" val="20000"/>
                    </a:ext>
                  </a:extLst>
                </a:gridCol>
                <a:gridCol w="503266">
                  <a:extLst>
                    <a:ext uri="{9D8B030D-6E8A-4147-A177-3AD203B41FA5}">
                      <a16:colId xmlns:a16="http://schemas.microsoft.com/office/drawing/2014/main" val="20001"/>
                    </a:ext>
                  </a:extLst>
                </a:gridCol>
                <a:gridCol w="1086902">
                  <a:extLst>
                    <a:ext uri="{9D8B030D-6E8A-4147-A177-3AD203B41FA5}">
                      <a16:colId xmlns:a16="http://schemas.microsoft.com/office/drawing/2014/main" val="20002"/>
                    </a:ext>
                  </a:extLst>
                </a:gridCol>
              </a:tblGrid>
              <a:tr h="234754">
                <a:tc>
                  <a:txBody>
                    <a:bodyP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aid</a:t>
                      </a:r>
                    </a:p>
                  </a:txBody>
                  <a:tcPr marL="57117" marR="57117" marT="28551" marB="2855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loc</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dt</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3</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SYD</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2018-04-01</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3</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MEL</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2018-05-14</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4</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SYD</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2018-09-01</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4</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MEL</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2018-09-14</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graphicFrame>
        <p:nvGraphicFramePr>
          <p:cNvPr id="30" name="Content Placeholder 3">
            <a:extLst>
              <a:ext uri="{FF2B5EF4-FFF2-40B4-BE49-F238E27FC236}">
                <a16:creationId xmlns:a16="http://schemas.microsoft.com/office/drawing/2014/main" id="{FCBB54F6-4014-ED4F-AE49-EC2DABBAB28D}"/>
              </a:ext>
            </a:extLst>
          </p:cNvPr>
          <p:cNvGraphicFramePr>
            <a:graphicFrameLocks/>
          </p:cNvGraphicFramePr>
          <p:nvPr>
            <p:extLst>
              <p:ext uri="{D42A27DB-BD31-4B8C-83A1-F6EECF244321}">
                <p14:modId xmlns:p14="http://schemas.microsoft.com/office/powerpoint/2010/main" val="3215811158"/>
              </p:ext>
            </p:extLst>
          </p:nvPr>
        </p:nvGraphicFramePr>
        <p:xfrm>
          <a:off x="7012245" y="3374313"/>
          <a:ext cx="2037019" cy="1199910"/>
        </p:xfrm>
        <a:graphic>
          <a:graphicData uri="http://schemas.openxmlformats.org/drawingml/2006/table">
            <a:tbl>
              <a:tblPr firstRow="1">
                <a:tableStyleId>{08FB837D-C827-4EFA-A057-4D05807E0F7C}</a:tableStyleId>
              </a:tblPr>
              <a:tblGrid>
                <a:gridCol w="446851">
                  <a:extLst>
                    <a:ext uri="{9D8B030D-6E8A-4147-A177-3AD203B41FA5}">
                      <a16:colId xmlns:a16="http://schemas.microsoft.com/office/drawing/2014/main" val="20000"/>
                    </a:ext>
                  </a:extLst>
                </a:gridCol>
                <a:gridCol w="503266">
                  <a:extLst>
                    <a:ext uri="{9D8B030D-6E8A-4147-A177-3AD203B41FA5}">
                      <a16:colId xmlns:a16="http://schemas.microsoft.com/office/drawing/2014/main" val="20001"/>
                    </a:ext>
                  </a:extLst>
                </a:gridCol>
                <a:gridCol w="1086902">
                  <a:extLst>
                    <a:ext uri="{9D8B030D-6E8A-4147-A177-3AD203B41FA5}">
                      <a16:colId xmlns:a16="http://schemas.microsoft.com/office/drawing/2014/main" val="20002"/>
                    </a:ext>
                  </a:extLst>
                </a:gridCol>
              </a:tblGrid>
              <a:tr h="234754">
                <a:tc>
                  <a:txBody>
                    <a:bodyP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aid</a:t>
                      </a:r>
                    </a:p>
                  </a:txBody>
                  <a:tcPr marL="57117" marR="57117" marT="28551" marB="2855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loc</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dt</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3</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BNE</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2018-04-01</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3</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2018-05-14</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4</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BNE</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2018-09-01</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34754">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4</a:t>
                      </a:r>
                    </a:p>
                  </a:txBody>
                  <a:tcPr marL="57117" marR="57117" marT="28551" marB="2855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2018-09-14</a:t>
                      </a:r>
                    </a:p>
                  </a:txBody>
                  <a:tcPr marL="57117" marR="57117" marT="28551" marB="285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cxnSp>
        <p:nvCxnSpPr>
          <p:cNvPr id="34" name="Straight Arrow Connector 33">
            <a:extLst>
              <a:ext uri="{FF2B5EF4-FFF2-40B4-BE49-F238E27FC236}">
                <a16:creationId xmlns:a16="http://schemas.microsoft.com/office/drawing/2014/main" id="{6BD0F423-2A20-B84D-ABFD-52097C4F45B2}"/>
              </a:ext>
            </a:extLst>
          </p:cNvPr>
          <p:cNvCxnSpPr>
            <a:endCxn id="28" idx="0"/>
          </p:cNvCxnSpPr>
          <p:nvPr/>
        </p:nvCxnSpPr>
        <p:spPr>
          <a:xfrm>
            <a:off x="3420931" y="1694917"/>
            <a:ext cx="0" cy="16839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2A0B1E4-597D-5547-8468-3B74F7AFF1AA}"/>
              </a:ext>
            </a:extLst>
          </p:cNvPr>
          <p:cNvSpPr txBox="1"/>
          <p:nvPr/>
        </p:nvSpPr>
        <p:spPr>
          <a:xfrm>
            <a:off x="3019921" y="1887248"/>
            <a:ext cx="1013566" cy="338554"/>
          </a:xfrm>
          <a:prstGeom prst="rect">
            <a:avLst/>
          </a:prstGeom>
          <a:noFill/>
        </p:spPr>
        <p:txBody>
          <a:bodyPr wrap="square" rtlCol="0">
            <a:spAutoFit/>
          </a:bodyPr>
          <a:lstStyle/>
          <a:p>
            <a:r>
              <a:rPr lang="en-US" sz="16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2 slices</a:t>
            </a:r>
          </a:p>
        </p:txBody>
      </p:sp>
      <p:sp>
        <p:nvSpPr>
          <p:cNvPr id="19" name="TextBox 18">
            <a:extLst>
              <a:ext uri="{FF2B5EF4-FFF2-40B4-BE49-F238E27FC236}">
                <a16:creationId xmlns:a16="http://schemas.microsoft.com/office/drawing/2014/main" id="{E3C3DDD2-0F7C-934A-A2DD-D6FAFD551381}"/>
              </a:ext>
            </a:extLst>
          </p:cNvPr>
          <p:cNvSpPr txBox="1"/>
          <p:nvPr/>
        </p:nvSpPr>
        <p:spPr>
          <a:xfrm>
            <a:off x="748955" y="1906666"/>
            <a:ext cx="1013566" cy="338554"/>
          </a:xfrm>
          <a:prstGeom prst="rect">
            <a:avLst/>
          </a:prstGeom>
          <a:noFill/>
        </p:spPr>
        <p:txBody>
          <a:bodyPr wrap="square" rtlCol="0">
            <a:spAutoFit/>
          </a:bodyPr>
          <a:lstStyle/>
          <a:p>
            <a:r>
              <a:rPr lang="en-US" sz="16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2 slices</a:t>
            </a:r>
          </a:p>
        </p:txBody>
      </p:sp>
      <p:cxnSp>
        <p:nvCxnSpPr>
          <p:cNvPr id="17" name="Straight Arrow Connector 16">
            <a:extLst>
              <a:ext uri="{FF2B5EF4-FFF2-40B4-BE49-F238E27FC236}">
                <a16:creationId xmlns:a16="http://schemas.microsoft.com/office/drawing/2014/main" id="{3A4B2BE1-8DD3-424E-8E1B-EB0877C140D6}"/>
              </a:ext>
            </a:extLst>
          </p:cNvPr>
          <p:cNvCxnSpPr>
            <a:cxnSpLocks/>
            <a:stCxn id="8" idx="2"/>
            <a:endCxn id="29" idx="0"/>
          </p:cNvCxnSpPr>
          <p:nvPr/>
        </p:nvCxnSpPr>
        <p:spPr>
          <a:xfrm>
            <a:off x="1100462" y="1690337"/>
            <a:ext cx="4604950" cy="16849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100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12" grpId="0" animBg="1"/>
      <p:bldP spid="20"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Data Continues to Grow</a:t>
            </a:r>
          </a:p>
        </p:txBody>
      </p:sp>
      <p:cxnSp>
        <p:nvCxnSpPr>
          <p:cNvPr id="11" name="Straight Connector 10">
            <a:extLst>
              <a:ext uri="{FF2B5EF4-FFF2-40B4-BE49-F238E27FC236}">
                <a16:creationId xmlns:a16="http://schemas.microsoft.com/office/drawing/2014/main" id="{2F529A39-3F71-4223-A217-310760FD900C}"/>
              </a:ext>
            </a:extLst>
          </p:cNvPr>
          <p:cNvCxnSpPr/>
          <p:nvPr/>
        </p:nvCxnSpPr>
        <p:spPr>
          <a:xfrm>
            <a:off x="5083070" y="1241571"/>
            <a:ext cx="0" cy="3045203"/>
          </a:xfrm>
          <a:prstGeom prst="line">
            <a:avLst/>
          </a:prstGeom>
          <a:noFill/>
          <a:ln w="12700" cap="rnd" cmpd="sng" algn="ctr">
            <a:solidFill>
              <a:schemeClr val="accent6">
                <a:lumMod val="20000"/>
                <a:lumOff val="80000"/>
              </a:schemeClr>
            </a:solidFill>
            <a:prstDash val="solid"/>
          </a:ln>
          <a:effectLst/>
        </p:spPr>
      </p:cxnSp>
      <p:sp>
        <p:nvSpPr>
          <p:cNvPr id="12" name="Rectangle 11">
            <a:extLst>
              <a:ext uri="{FF2B5EF4-FFF2-40B4-BE49-F238E27FC236}">
                <a16:creationId xmlns:a16="http://schemas.microsoft.com/office/drawing/2014/main" id="{A83D63B5-1ECC-4091-81B2-F2BBF099AF54}"/>
              </a:ext>
            </a:extLst>
          </p:cNvPr>
          <p:cNvSpPr/>
          <p:nvPr/>
        </p:nvSpPr>
        <p:spPr>
          <a:xfrm>
            <a:off x="5257801" y="1779287"/>
            <a:ext cx="3644900" cy="1969770"/>
          </a:xfrm>
          <a:prstGeom prst="rect">
            <a:avLst/>
          </a:prstGeom>
        </p:spPr>
        <p:txBody>
          <a:bodyPr wrap="square">
            <a:spAutoFit/>
          </a:bodyPr>
          <a:lstStyle/>
          <a:p>
            <a:pPr marL="215900" indent="-215900">
              <a:spcBef>
                <a:spcPts val="0"/>
              </a:spcBef>
              <a:spcAft>
                <a:spcPts val="600"/>
              </a:spcAft>
              <a:buFont typeface="Arial" panose="020B0604020202020204" pitchFamily="34" charset="0"/>
              <a:buChar char="•"/>
            </a:pPr>
            <a:r>
              <a:rPr lang="en-US" sz="1600" dirty="0">
                <a:latin typeface="Amazon Ember" charset="0"/>
                <a:ea typeface="Amazon Ember" charset="0"/>
                <a:cs typeface="Amazon Ember" charset="0"/>
              </a:rPr>
              <a:t>Data volumes are growing faster than the ability to analyze the data</a:t>
            </a:r>
          </a:p>
          <a:p>
            <a:pPr marL="215900" indent="-215900">
              <a:spcBef>
                <a:spcPts val="0"/>
              </a:spcBef>
              <a:spcAft>
                <a:spcPts val="600"/>
              </a:spcAft>
              <a:buFont typeface="Arial" panose="020B0604020202020204" pitchFamily="34" charset="0"/>
              <a:buChar char="•"/>
            </a:pPr>
            <a:r>
              <a:rPr lang="en-US" sz="1600" dirty="0">
                <a:latin typeface="Amazon Ember" charset="0"/>
                <a:ea typeface="Amazon Ember" charset="0"/>
                <a:cs typeface="Amazon Ember" charset="0"/>
              </a:rPr>
              <a:t>New types of data cannot be analyzed in context with data in the data warehouse</a:t>
            </a:r>
          </a:p>
          <a:p>
            <a:pPr marL="215900" indent="-215900">
              <a:spcBef>
                <a:spcPts val="0"/>
              </a:spcBef>
              <a:spcAft>
                <a:spcPts val="600"/>
              </a:spcAft>
              <a:buFont typeface="Arial" panose="020B0604020202020204" pitchFamily="34" charset="0"/>
              <a:buChar char="•"/>
            </a:pPr>
            <a:r>
              <a:rPr lang="en-US" sz="1600" dirty="0">
                <a:latin typeface="Amazon Ember" charset="0"/>
                <a:ea typeface="Amazon Ember" charset="0"/>
                <a:cs typeface="Amazon Ember" charset="0"/>
              </a:rPr>
              <a:t>Users and applications need faster data ingest &amp; analytics results</a:t>
            </a:r>
          </a:p>
        </p:txBody>
      </p:sp>
      <p:graphicFrame>
        <p:nvGraphicFramePr>
          <p:cNvPr id="6" name="Chart 5">
            <a:extLst>
              <a:ext uri="{FF2B5EF4-FFF2-40B4-BE49-F238E27FC236}">
                <a16:creationId xmlns:a16="http://schemas.microsoft.com/office/drawing/2014/main" id="{D710B4CB-012C-425B-8731-B2551818C9EC}"/>
              </a:ext>
            </a:extLst>
          </p:cNvPr>
          <p:cNvGraphicFramePr/>
          <p:nvPr>
            <p:extLst/>
          </p:nvPr>
        </p:nvGraphicFramePr>
        <p:xfrm>
          <a:off x="-487396" y="1057176"/>
          <a:ext cx="5396229" cy="3815792"/>
        </p:xfrm>
        <a:graphic>
          <a:graphicData uri="http://schemas.openxmlformats.org/drawingml/2006/chart">
            <c:chart xmlns:c="http://schemas.openxmlformats.org/drawingml/2006/chart" xmlns:r="http://schemas.openxmlformats.org/officeDocument/2006/relationships" r:id="rId3"/>
          </a:graphicData>
        </a:graphic>
      </p:graphicFrame>
      <p:grpSp>
        <p:nvGrpSpPr>
          <p:cNvPr id="7" name="Group 12">
            <a:extLst>
              <a:ext uri="{FF2B5EF4-FFF2-40B4-BE49-F238E27FC236}">
                <a16:creationId xmlns:a16="http://schemas.microsoft.com/office/drawing/2014/main" id="{3A9F4BAF-175B-4683-838E-72BB5E2FEC9B}"/>
              </a:ext>
            </a:extLst>
          </p:cNvPr>
          <p:cNvGrpSpPr>
            <a:grpSpLocks noChangeAspect="1"/>
          </p:cNvGrpSpPr>
          <p:nvPr/>
        </p:nvGrpSpPr>
        <p:grpSpPr bwMode="auto">
          <a:xfrm>
            <a:off x="2254341" y="3159410"/>
            <a:ext cx="290015" cy="390066"/>
            <a:chOff x="2781" y="1510"/>
            <a:chExt cx="200" cy="269"/>
          </a:xfrm>
        </p:grpSpPr>
        <p:sp>
          <p:nvSpPr>
            <p:cNvPr id="8" name="Freeform 13">
              <a:extLst>
                <a:ext uri="{FF2B5EF4-FFF2-40B4-BE49-F238E27FC236}">
                  <a16:creationId xmlns:a16="http://schemas.microsoft.com/office/drawing/2014/main" id="{0CDA6518-59DA-4AB0-BD1D-ED4A3480394F}"/>
                </a:ext>
              </a:extLst>
            </p:cNvPr>
            <p:cNvSpPr>
              <a:spLocks/>
            </p:cNvSpPr>
            <p:nvPr/>
          </p:nvSpPr>
          <p:spPr bwMode="auto">
            <a:xfrm>
              <a:off x="2781" y="1510"/>
              <a:ext cx="200" cy="269"/>
            </a:xfrm>
            <a:custGeom>
              <a:avLst/>
              <a:gdLst>
                <a:gd name="T0" fmla="*/ 0 w 200"/>
                <a:gd name="T1" fmla="*/ 320 h 320"/>
                <a:gd name="T2" fmla="*/ 200 w 200"/>
                <a:gd name="T3" fmla="*/ 320 h 320"/>
                <a:gd name="T4" fmla="*/ 200 w 200"/>
                <a:gd name="T5" fmla="*/ 73 h 320"/>
                <a:gd name="T6" fmla="*/ 125 w 200"/>
                <a:gd name="T7" fmla="*/ 73 h 320"/>
                <a:gd name="T8" fmla="*/ 125 w 200"/>
                <a:gd name="T9" fmla="*/ 0 h 320"/>
                <a:gd name="T10" fmla="*/ 0 w 200"/>
                <a:gd name="T11" fmla="*/ 0 h 320"/>
                <a:gd name="T12" fmla="*/ 0 w 200"/>
                <a:gd name="T13" fmla="*/ 320 h 320"/>
              </a:gdLst>
              <a:ahLst/>
              <a:cxnLst>
                <a:cxn ang="0">
                  <a:pos x="T0" y="T1"/>
                </a:cxn>
                <a:cxn ang="0">
                  <a:pos x="T2" y="T3"/>
                </a:cxn>
                <a:cxn ang="0">
                  <a:pos x="T4" y="T5"/>
                </a:cxn>
                <a:cxn ang="0">
                  <a:pos x="T6" y="T7"/>
                </a:cxn>
                <a:cxn ang="0">
                  <a:pos x="T8" y="T9"/>
                </a:cxn>
                <a:cxn ang="0">
                  <a:pos x="T10" y="T11"/>
                </a:cxn>
                <a:cxn ang="0">
                  <a:pos x="T12" y="T13"/>
                </a:cxn>
              </a:cxnLst>
              <a:rect l="0" t="0" r="r" b="b"/>
              <a:pathLst>
                <a:path w="200" h="320">
                  <a:moveTo>
                    <a:pt x="0" y="320"/>
                  </a:moveTo>
                  <a:lnTo>
                    <a:pt x="200" y="320"/>
                  </a:lnTo>
                  <a:lnTo>
                    <a:pt x="200" y="73"/>
                  </a:lnTo>
                  <a:lnTo>
                    <a:pt x="125" y="73"/>
                  </a:lnTo>
                  <a:lnTo>
                    <a:pt x="125" y="0"/>
                  </a:lnTo>
                  <a:lnTo>
                    <a:pt x="0" y="0"/>
                  </a:lnTo>
                  <a:lnTo>
                    <a:pt x="0" y="320"/>
                  </a:lnTo>
                  <a:close/>
                </a:path>
              </a:pathLst>
            </a:custGeom>
            <a:solidFill>
              <a:schemeClr val="bg1"/>
            </a:solidFill>
            <a:ln w="19050" cap="rnd">
              <a:solidFill>
                <a:schemeClr val="tx1"/>
              </a:solidFill>
              <a:prstDash val="solid"/>
              <a:round/>
            </a:ln>
            <a:extLst/>
          </p:spPr>
          <p:txBody>
            <a:bodyPr vert="horz" wrap="square" lIns="91440" tIns="45720" rIns="91440" bIns="45720" numCol="1" anchor="t" anchorCtr="0" compatLnSpc="1">
              <a:prstTxWarp prst="textNoShape">
                <a:avLst/>
              </a:prstTxWarp>
            </a:bodyPr>
            <a:lstStyle/>
            <a:p>
              <a:pPr marL="0" marR="0" lvl="0" indent="0" defTabSz="45718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endParaRPr>
            </a:p>
          </p:txBody>
        </p:sp>
        <p:sp>
          <p:nvSpPr>
            <p:cNvPr id="9" name="Freeform 14">
              <a:extLst>
                <a:ext uri="{FF2B5EF4-FFF2-40B4-BE49-F238E27FC236}">
                  <a16:creationId xmlns:a16="http://schemas.microsoft.com/office/drawing/2014/main" id="{B432B13E-F734-448E-B702-67C7EE671A72}"/>
                </a:ext>
              </a:extLst>
            </p:cNvPr>
            <p:cNvSpPr>
              <a:spLocks/>
            </p:cNvSpPr>
            <p:nvPr/>
          </p:nvSpPr>
          <p:spPr bwMode="auto">
            <a:xfrm>
              <a:off x="2904" y="1511"/>
              <a:ext cx="77" cy="63"/>
            </a:xfrm>
            <a:custGeom>
              <a:avLst/>
              <a:gdLst>
                <a:gd name="T0" fmla="*/ 77 w 77"/>
                <a:gd name="T1" fmla="*/ 75 h 75"/>
                <a:gd name="T2" fmla="*/ 77 w 77"/>
                <a:gd name="T3" fmla="*/ 69 h 75"/>
                <a:gd name="T4" fmla="*/ 9 w 77"/>
                <a:gd name="T5" fmla="*/ 0 h 75"/>
                <a:gd name="T6" fmla="*/ 0 w 77"/>
                <a:gd name="T7" fmla="*/ 0 h 75"/>
              </a:gdLst>
              <a:ahLst/>
              <a:cxnLst>
                <a:cxn ang="0">
                  <a:pos x="T0" y="T1"/>
                </a:cxn>
                <a:cxn ang="0">
                  <a:pos x="T2" y="T3"/>
                </a:cxn>
                <a:cxn ang="0">
                  <a:pos x="T4" y="T5"/>
                </a:cxn>
                <a:cxn ang="0">
                  <a:pos x="T6" y="T7"/>
                </a:cxn>
              </a:cxnLst>
              <a:rect l="0" t="0" r="r" b="b"/>
              <a:pathLst>
                <a:path w="77" h="75">
                  <a:moveTo>
                    <a:pt x="77" y="75"/>
                  </a:moveTo>
                  <a:lnTo>
                    <a:pt x="77" y="69"/>
                  </a:lnTo>
                  <a:lnTo>
                    <a:pt x="9" y="0"/>
                  </a:lnTo>
                  <a:lnTo>
                    <a:pt x="0" y="0"/>
                  </a:lnTo>
                </a:path>
              </a:pathLst>
            </a:custGeom>
            <a:noFill/>
            <a:ln w="19050" cap="rnd">
              <a:solidFill>
                <a:schemeClr val="tx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45718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endParaRPr>
            </a:p>
          </p:txBody>
        </p:sp>
      </p:grpSp>
      <p:cxnSp>
        <p:nvCxnSpPr>
          <p:cNvPr id="13" name="Straight Connector 12">
            <a:extLst>
              <a:ext uri="{FF2B5EF4-FFF2-40B4-BE49-F238E27FC236}">
                <a16:creationId xmlns:a16="http://schemas.microsoft.com/office/drawing/2014/main" id="{77BA87C8-78D0-4B3A-9D83-46CD08EFA3D3}"/>
              </a:ext>
            </a:extLst>
          </p:cNvPr>
          <p:cNvCxnSpPr>
            <a:cxnSpLocks/>
          </p:cNvCxnSpPr>
          <p:nvPr/>
        </p:nvCxnSpPr>
        <p:spPr>
          <a:xfrm>
            <a:off x="4748848" y="1398338"/>
            <a:ext cx="0" cy="3064325"/>
          </a:xfrm>
          <a:prstGeom prst="line">
            <a:avLst/>
          </a:prstGeom>
          <a:noFill/>
          <a:ln w="19050" cap="rnd" cmpd="sng" algn="ctr">
            <a:solidFill>
              <a:srgbClr val="FF9600"/>
            </a:solidFill>
            <a:prstDash val="solid"/>
            <a:headEnd type="arrow" w="med" len="sm"/>
          </a:ln>
          <a:effectLst/>
        </p:spPr>
      </p:cxnSp>
      <p:sp>
        <p:nvSpPr>
          <p:cNvPr id="14" name="Freeform 9">
            <a:extLst>
              <a:ext uri="{FF2B5EF4-FFF2-40B4-BE49-F238E27FC236}">
                <a16:creationId xmlns:a16="http://schemas.microsoft.com/office/drawing/2014/main" id="{D8E9A04C-82E1-42EA-BD67-7C4AD5A28275}"/>
              </a:ext>
            </a:extLst>
          </p:cNvPr>
          <p:cNvSpPr>
            <a:spLocks noChangeAspect="1"/>
          </p:cNvSpPr>
          <p:nvPr/>
        </p:nvSpPr>
        <p:spPr bwMode="auto">
          <a:xfrm>
            <a:off x="3364847" y="2321281"/>
            <a:ext cx="420390" cy="412882"/>
          </a:xfrm>
          <a:custGeom>
            <a:avLst/>
            <a:gdLst>
              <a:gd name="T0" fmla="*/ 3 w 121"/>
              <a:gd name="T1" fmla="*/ 90 h 119"/>
              <a:gd name="T2" fmla="*/ 87 w 121"/>
              <a:gd name="T3" fmla="*/ 83 h 119"/>
              <a:gd name="T4" fmla="*/ 109 w 121"/>
              <a:gd name="T5" fmla="*/ 30 h 119"/>
              <a:gd name="T6" fmla="*/ 121 w 121"/>
              <a:gd name="T7" fmla="*/ 17 h 119"/>
              <a:gd name="T8" fmla="*/ 108 w 121"/>
              <a:gd name="T9" fmla="*/ 20 h 119"/>
              <a:gd name="T10" fmla="*/ 118 w 121"/>
              <a:gd name="T11" fmla="*/ 7 h 119"/>
              <a:gd name="T12" fmla="*/ 103 w 121"/>
              <a:gd name="T13" fmla="*/ 12 h 119"/>
              <a:gd name="T14" fmla="*/ 75 w 121"/>
              <a:gd name="T15" fmla="*/ 7 h 119"/>
              <a:gd name="T16" fmla="*/ 60 w 121"/>
              <a:gd name="T17" fmla="*/ 34 h 119"/>
              <a:gd name="T18" fmla="*/ 11 w 121"/>
              <a:gd name="T19" fmla="*/ 9 h 119"/>
              <a:gd name="T20" fmla="*/ 18 w 121"/>
              <a:gd name="T21" fmla="*/ 41 h 119"/>
              <a:gd name="T22" fmla="*/ 8 w 121"/>
              <a:gd name="T23" fmla="*/ 39 h 119"/>
              <a:gd name="T24" fmla="*/ 25 w 121"/>
              <a:gd name="T25" fmla="*/ 63 h 119"/>
              <a:gd name="T26" fmla="*/ 16 w 121"/>
              <a:gd name="T27" fmla="*/ 64 h 119"/>
              <a:gd name="T28" fmla="*/ 38 w 121"/>
              <a:gd name="T29" fmla="*/ 80 h 119"/>
              <a:gd name="T30" fmla="*/ 3 w 121"/>
              <a:gd name="T31" fmla="*/ 9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19">
                <a:moveTo>
                  <a:pt x="3" y="90"/>
                </a:moveTo>
                <a:cubicBezTo>
                  <a:pt x="3" y="90"/>
                  <a:pt x="46" y="119"/>
                  <a:pt x="87" y="83"/>
                </a:cubicBezTo>
                <a:cubicBezTo>
                  <a:pt x="104" y="68"/>
                  <a:pt x="109" y="48"/>
                  <a:pt x="109" y="30"/>
                </a:cubicBezTo>
                <a:cubicBezTo>
                  <a:pt x="109" y="30"/>
                  <a:pt x="119" y="22"/>
                  <a:pt x="121" y="17"/>
                </a:cubicBezTo>
                <a:cubicBezTo>
                  <a:pt x="121" y="17"/>
                  <a:pt x="114" y="19"/>
                  <a:pt x="108" y="20"/>
                </a:cubicBezTo>
                <a:cubicBezTo>
                  <a:pt x="108" y="20"/>
                  <a:pt x="118" y="13"/>
                  <a:pt x="118" y="7"/>
                </a:cubicBezTo>
                <a:cubicBezTo>
                  <a:pt x="118" y="7"/>
                  <a:pt x="110" y="11"/>
                  <a:pt x="103" y="12"/>
                </a:cubicBezTo>
                <a:cubicBezTo>
                  <a:pt x="103" y="12"/>
                  <a:pt x="89" y="0"/>
                  <a:pt x="75" y="7"/>
                </a:cubicBezTo>
                <a:cubicBezTo>
                  <a:pt x="61" y="14"/>
                  <a:pt x="60" y="25"/>
                  <a:pt x="60" y="34"/>
                </a:cubicBezTo>
                <a:cubicBezTo>
                  <a:pt x="60" y="34"/>
                  <a:pt x="30" y="33"/>
                  <a:pt x="11" y="9"/>
                </a:cubicBezTo>
                <a:cubicBezTo>
                  <a:pt x="11" y="9"/>
                  <a:pt x="0" y="27"/>
                  <a:pt x="18" y="41"/>
                </a:cubicBezTo>
                <a:cubicBezTo>
                  <a:pt x="18" y="41"/>
                  <a:pt x="13" y="42"/>
                  <a:pt x="8" y="39"/>
                </a:cubicBezTo>
                <a:cubicBezTo>
                  <a:pt x="8" y="39"/>
                  <a:pt x="6" y="58"/>
                  <a:pt x="25" y="63"/>
                </a:cubicBezTo>
                <a:cubicBezTo>
                  <a:pt x="25" y="63"/>
                  <a:pt x="19" y="64"/>
                  <a:pt x="16" y="64"/>
                </a:cubicBezTo>
                <a:cubicBezTo>
                  <a:pt x="16" y="64"/>
                  <a:pt x="20" y="79"/>
                  <a:pt x="38" y="80"/>
                </a:cubicBezTo>
                <a:cubicBezTo>
                  <a:pt x="38" y="80"/>
                  <a:pt x="28" y="92"/>
                  <a:pt x="3" y="9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nvGrpSpPr>
          <p:cNvPr id="15" name="Group 14">
            <a:extLst>
              <a:ext uri="{FF2B5EF4-FFF2-40B4-BE49-F238E27FC236}">
                <a16:creationId xmlns:a16="http://schemas.microsoft.com/office/drawing/2014/main" id="{5BF55657-243C-469D-B4C5-61A0924B7CE4}"/>
              </a:ext>
            </a:extLst>
          </p:cNvPr>
          <p:cNvGrpSpPr/>
          <p:nvPr/>
        </p:nvGrpSpPr>
        <p:grpSpPr>
          <a:xfrm>
            <a:off x="3982358" y="2470769"/>
            <a:ext cx="299952" cy="465638"/>
            <a:chOff x="2159161" y="1402624"/>
            <a:chExt cx="245646" cy="381336"/>
          </a:xfrm>
          <a:solidFill>
            <a:schemeClr val="bg1"/>
          </a:solidFill>
        </p:grpSpPr>
        <p:sp>
          <p:nvSpPr>
            <p:cNvPr id="16" name="AutoShape 3">
              <a:extLst>
                <a:ext uri="{FF2B5EF4-FFF2-40B4-BE49-F238E27FC236}">
                  <a16:creationId xmlns:a16="http://schemas.microsoft.com/office/drawing/2014/main" id="{C669D5D0-BF2B-4D16-AE0B-5ACE9B9488E1}"/>
                </a:ext>
              </a:extLst>
            </p:cNvPr>
            <p:cNvSpPr>
              <a:spLocks noChangeAspect="1" noChangeArrowheads="1" noTextEdit="1"/>
            </p:cNvSpPr>
            <p:nvPr/>
          </p:nvSpPr>
          <p:spPr bwMode="auto">
            <a:xfrm>
              <a:off x="2159161" y="1402624"/>
              <a:ext cx="245646" cy="381336"/>
            </a:xfrm>
            <a:prstGeom prst="rect">
              <a:avLst/>
            </a:prstGeom>
            <a:grpFill/>
            <a:ln w="19050" cap="rnd">
              <a:solidFill>
                <a:schemeClr val="tx2"/>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17" name="Line 6">
              <a:extLst>
                <a:ext uri="{FF2B5EF4-FFF2-40B4-BE49-F238E27FC236}">
                  <a16:creationId xmlns:a16="http://schemas.microsoft.com/office/drawing/2014/main" id="{57880F0A-21F5-4CBC-8A30-5F6598AD666A}"/>
                </a:ext>
              </a:extLst>
            </p:cNvPr>
            <p:cNvSpPr>
              <a:spLocks noChangeShapeType="1"/>
            </p:cNvSpPr>
            <p:nvPr/>
          </p:nvSpPr>
          <p:spPr bwMode="auto">
            <a:xfrm>
              <a:off x="2166179" y="1465790"/>
              <a:ext cx="233949" cy="0"/>
            </a:xfrm>
            <a:prstGeom prst="line">
              <a:avLst/>
            </a:prstGeom>
            <a:grpFill/>
            <a:ln w="19050" cap="rnd">
              <a:solidFill>
                <a:schemeClr val="tx2"/>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18" name="Line 7">
              <a:extLst>
                <a:ext uri="{FF2B5EF4-FFF2-40B4-BE49-F238E27FC236}">
                  <a16:creationId xmlns:a16="http://schemas.microsoft.com/office/drawing/2014/main" id="{21279C30-8476-406A-872A-0FB991D21731}"/>
                </a:ext>
              </a:extLst>
            </p:cNvPr>
            <p:cNvSpPr>
              <a:spLocks noChangeShapeType="1"/>
            </p:cNvSpPr>
            <p:nvPr/>
          </p:nvSpPr>
          <p:spPr bwMode="auto">
            <a:xfrm>
              <a:off x="2166179" y="1720794"/>
              <a:ext cx="233949" cy="0"/>
            </a:xfrm>
            <a:prstGeom prst="line">
              <a:avLst/>
            </a:prstGeom>
            <a:grpFill/>
            <a:ln w="19050" cap="rnd">
              <a:solidFill>
                <a:schemeClr val="tx2"/>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19" name="Line 8">
              <a:extLst>
                <a:ext uri="{FF2B5EF4-FFF2-40B4-BE49-F238E27FC236}">
                  <a16:creationId xmlns:a16="http://schemas.microsoft.com/office/drawing/2014/main" id="{B9595A74-DD53-4EB1-998B-E53A2B9DD5E9}"/>
                </a:ext>
              </a:extLst>
            </p:cNvPr>
            <p:cNvSpPr>
              <a:spLocks noChangeShapeType="1"/>
            </p:cNvSpPr>
            <p:nvPr/>
          </p:nvSpPr>
          <p:spPr bwMode="auto">
            <a:xfrm>
              <a:off x="2258589" y="1436547"/>
              <a:ext cx="51469" cy="0"/>
            </a:xfrm>
            <a:prstGeom prst="line">
              <a:avLst/>
            </a:prstGeom>
            <a:grpFill/>
            <a:ln w="19050" cap="rnd">
              <a:solidFill>
                <a:schemeClr val="tx2"/>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20" name="Line 9">
              <a:extLst>
                <a:ext uri="{FF2B5EF4-FFF2-40B4-BE49-F238E27FC236}">
                  <a16:creationId xmlns:a16="http://schemas.microsoft.com/office/drawing/2014/main" id="{BDFFB29F-FE6C-4554-90D2-91788305541B}"/>
                </a:ext>
              </a:extLst>
            </p:cNvPr>
            <p:cNvSpPr>
              <a:spLocks noChangeShapeType="1"/>
            </p:cNvSpPr>
            <p:nvPr/>
          </p:nvSpPr>
          <p:spPr bwMode="auto">
            <a:xfrm>
              <a:off x="2267947" y="1752377"/>
              <a:ext cx="32753" cy="0"/>
            </a:xfrm>
            <a:prstGeom prst="line">
              <a:avLst/>
            </a:prstGeom>
            <a:grpFill/>
            <a:ln w="19050" cap="rnd">
              <a:solidFill>
                <a:schemeClr val="tx2"/>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grpSp>
      <p:grpSp>
        <p:nvGrpSpPr>
          <p:cNvPr id="21" name="Group 20">
            <a:extLst>
              <a:ext uri="{FF2B5EF4-FFF2-40B4-BE49-F238E27FC236}">
                <a16:creationId xmlns:a16="http://schemas.microsoft.com/office/drawing/2014/main" id="{A4707164-FA5D-49BE-8CE2-3AF7797D006C}"/>
              </a:ext>
            </a:extLst>
          </p:cNvPr>
          <p:cNvGrpSpPr/>
          <p:nvPr/>
        </p:nvGrpSpPr>
        <p:grpSpPr>
          <a:xfrm>
            <a:off x="2832379" y="2709307"/>
            <a:ext cx="421025" cy="263481"/>
            <a:chOff x="4787584" y="3748090"/>
            <a:chExt cx="389464" cy="243730"/>
          </a:xfrm>
        </p:grpSpPr>
        <p:sp>
          <p:nvSpPr>
            <p:cNvPr id="22" name="Freeform 353">
              <a:extLst>
                <a:ext uri="{FF2B5EF4-FFF2-40B4-BE49-F238E27FC236}">
                  <a16:creationId xmlns:a16="http://schemas.microsoft.com/office/drawing/2014/main" id="{41DA834F-9BDA-4D83-98B4-4F3B346AF38D}"/>
                </a:ext>
              </a:extLst>
            </p:cNvPr>
            <p:cNvSpPr>
              <a:spLocks/>
            </p:cNvSpPr>
            <p:nvPr/>
          </p:nvSpPr>
          <p:spPr bwMode="auto">
            <a:xfrm>
              <a:off x="4787584" y="3748090"/>
              <a:ext cx="389464" cy="243730"/>
            </a:xfrm>
            <a:custGeom>
              <a:avLst/>
              <a:gdLst>
                <a:gd name="T0" fmla="*/ 155 w 155"/>
                <a:gd name="T1" fmla="*/ 49 h 97"/>
                <a:gd name="T2" fmla="*/ 155 w 155"/>
                <a:gd name="T3" fmla="*/ 97 h 97"/>
                <a:gd name="T4" fmla="*/ 0 w 155"/>
                <a:gd name="T5" fmla="*/ 97 h 97"/>
                <a:gd name="T6" fmla="*/ 0 w 155"/>
                <a:gd name="T7" fmla="*/ 0 h 97"/>
                <a:gd name="T8" fmla="*/ 155 w 155"/>
                <a:gd name="T9" fmla="*/ 0 h 97"/>
                <a:gd name="T10" fmla="*/ 155 w 155"/>
                <a:gd name="T11" fmla="*/ 49 h 97"/>
              </a:gdLst>
              <a:ahLst/>
              <a:cxnLst>
                <a:cxn ang="0">
                  <a:pos x="T0" y="T1"/>
                </a:cxn>
                <a:cxn ang="0">
                  <a:pos x="T2" y="T3"/>
                </a:cxn>
                <a:cxn ang="0">
                  <a:pos x="T4" y="T5"/>
                </a:cxn>
                <a:cxn ang="0">
                  <a:pos x="T6" y="T7"/>
                </a:cxn>
                <a:cxn ang="0">
                  <a:pos x="T8" y="T9"/>
                </a:cxn>
                <a:cxn ang="0">
                  <a:pos x="T10" y="T11"/>
                </a:cxn>
              </a:cxnLst>
              <a:rect l="0" t="0" r="r" b="b"/>
              <a:pathLst>
                <a:path w="155" h="97">
                  <a:moveTo>
                    <a:pt x="155" y="49"/>
                  </a:moveTo>
                  <a:lnTo>
                    <a:pt x="155" y="97"/>
                  </a:lnTo>
                  <a:lnTo>
                    <a:pt x="0" y="97"/>
                  </a:lnTo>
                  <a:lnTo>
                    <a:pt x="0" y="0"/>
                  </a:lnTo>
                  <a:lnTo>
                    <a:pt x="155" y="0"/>
                  </a:lnTo>
                  <a:lnTo>
                    <a:pt x="155" y="49"/>
                  </a:lnTo>
                </a:path>
              </a:pathLst>
            </a:custGeom>
            <a:solidFill>
              <a:srgbClr val="FFFFFF"/>
            </a:solid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3" name="Freeform 354">
              <a:extLst>
                <a:ext uri="{FF2B5EF4-FFF2-40B4-BE49-F238E27FC236}">
                  <a16:creationId xmlns:a16="http://schemas.microsoft.com/office/drawing/2014/main" id="{8988D562-D2A7-4A7A-929F-731C8F8B37A0}"/>
                </a:ext>
              </a:extLst>
            </p:cNvPr>
            <p:cNvSpPr>
              <a:spLocks/>
            </p:cNvSpPr>
            <p:nvPr/>
          </p:nvSpPr>
          <p:spPr bwMode="auto">
            <a:xfrm>
              <a:off x="4787584" y="3748090"/>
              <a:ext cx="389464" cy="118096"/>
            </a:xfrm>
            <a:custGeom>
              <a:avLst/>
              <a:gdLst>
                <a:gd name="T0" fmla="*/ 0 w 155"/>
                <a:gd name="T1" fmla="*/ 0 h 47"/>
                <a:gd name="T2" fmla="*/ 78 w 155"/>
                <a:gd name="T3" fmla="*/ 47 h 47"/>
                <a:gd name="T4" fmla="*/ 155 w 155"/>
                <a:gd name="T5" fmla="*/ 0 h 47"/>
              </a:gdLst>
              <a:ahLst/>
              <a:cxnLst>
                <a:cxn ang="0">
                  <a:pos x="T0" y="T1"/>
                </a:cxn>
                <a:cxn ang="0">
                  <a:pos x="T2" y="T3"/>
                </a:cxn>
                <a:cxn ang="0">
                  <a:pos x="T4" y="T5"/>
                </a:cxn>
              </a:cxnLst>
              <a:rect l="0" t="0" r="r" b="b"/>
              <a:pathLst>
                <a:path w="155" h="47">
                  <a:moveTo>
                    <a:pt x="0" y="0"/>
                  </a:moveTo>
                  <a:lnTo>
                    <a:pt x="78" y="47"/>
                  </a:lnTo>
                  <a:lnTo>
                    <a:pt x="155" y="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17">
            <a:extLst>
              <a:ext uri="{FF2B5EF4-FFF2-40B4-BE49-F238E27FC236}">
                <a16:creationId xmlns:a16="http://schemas.microsoft.com/office/drawing/2014/main" id="{07C44AB7-42BA-45BF-A9EE-3C76F7AC4CF8}"/>
              </a:ext>
            </a:extLst>
          </p:cNvPr>
          <p:cNvGrpSpPr>
            <a:grpSpLocks noChangeAspect="1"/>
          </p:cNvGrpSpPr>
          <p:nvPr/>
        </p:nvGrpSpPr>
        <p:grpSpPr bwMode="auto">
          <a:xfrm>
            <a:off x="3895253" y="1831408"/>
            <a:ext cx="471360" cy="286078"/>
            <a:chOff x="2721" y="1512"/>
            <a:chExt cx="318" cy="193"/>
          </a:xfrm>
        </p:grpSpPr>
        <p:sp>
          <p:nvSpPr>
            <p:cNvPr id="25" name="Freeform 18">
              <a:extLst>
                <a:ext uri="{FF2B5EF4-FFF2-40B4-BE49-F238E27FC236}">
                  <a16:creationId xmlns:a16="http://schemas.microsoft.com/office/drawing/2014/main" id="{5FE0F766-AF34-4094-8906-B2FBB5CB736E}"/>
                </a:ext>
              </a:extLst>
            </p:cNvPr>
            <p:cNvSpPr>
              <a:spLocks/>
            </p:cNvSpPr>
            <p:nvPr/>
          </p:nvSpPr>
          <p:spPr bwMode="auto">
            <a:xfrm>
              <a:off x="2826" y="1675"/>
              <a:ext cx="108" cy="30"/>
            </a:xfrm>
            <a:custGeom>
              <a:avLst/>
              <a:gdLst>
                <a:gd name="T0" fmla="*/ 52 w 52"/>
                <a:gd name="T1" fmla="*/ 14 h 14"/>
                <a:gd name="T2" fmla="*/ 0 w 52"/>
                <a:gd name="T3" fmla="*/ 14 h 14"/>
              </a:gdLst>
              <a:ahLst/>
              <a:cxnLst>
                <a:cxn ang="0">
                  <a:pos x="T0" y="T1"/>
                </a:cxn>
                <a:cxn ang="0">
                  <a:pos x="T2" y="T3"/>
                </a:cxn>
              </a:cxnLst>
              <a:rect l="0" t="0" r="r" b="b"/>
              <a:pathLst>
                <a:path w="52" h="14">
                  <a:moveTo>
                    <a:pt x="52" y="14"/>
                  </a:moveTo>
                  <a:cubicBezTo>
                    <a:pt x="37" y="0"/>
                    <a:pt x="14" y="0"/>
                    <a:pt x="0" y="14"/>
                  </a:cubicBezTo>
                </a:path>
              </a:pathLst>
            </a:custGeom>
            <a:noFill/>
            <a:ln w="19050" cap="rnd">
              <a:solidFill>
                <a:schemeClr val="tx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26" name="Freeform 19">
              <a:extLst>
                <a:ext uri="{FF2B5EF4-FFF2-40B4-BE49-F238E27FC236}">
                  <a16:creationId xmlns:a16="http://schemas.microsoft.com/office/drawing/2014/main" id="{7DA88A87-8402-474B-A93F-AD50F669BF2C}"/>
                </a:ext>
              </a:extLst>
            </p:cNvPr>
            <p:cNvSpPr>
              <a:spLocks/>
            </p:cNvSpPr>
            <p:nvPr/>
          </p:nvSpPr>
          <p:spPr bwMode="auto">
            <a:xfrm>
              <a:off x="2773" y="1595"/>
              <a:ext cx="211" cy="59"/>
            </a:xfrm>
            <a:custGeom>
              <a:avLst/>
              <a:gdLst>
                <a:gd name="T0" fmla="*/ 101 w 101"/>
                <a:gd name="T1" fmla="*/ 28 h 28"/>
                <a:gd name="T2" fmla="*/ 0 w 101"/>
                <a:gd name="T3" fmla="*/ 28 h 28"/>
              </a:gdLst>
              <a:ahLst/>
              <a:cxnLst>
                <a:cxn ang="0">
                  <a:pos x="T0" y="T1"/>
                </a:cxn>
                <a:cxn ang="0">
                  <a:pos x="T2" y="T3"/>
                </a:cxn>
              </a:cxnLst>
              <a:rect l="0" t="0" r="r" b="b"/>
              <a:pathLst>
                <a:path w="101" h="28">
                  <a:moveTo>
                    <a:pt x="101" y="28"/>
                  </a:moveTo>
                  <a:cubicBezTo>
                    <a:pt x="73" y="0"/>
                    <a:pt x="28" y="0"/>
                    <a:pt x="0" y="28"/>
                  </a:cubicBezTo>
                </a:path>
              </a:pathLst>
            </a:custGeom>
            <a:noFill/>
            <a:ln w="19050" cap="rnd">
              <a:solidFill>
                <a:schemeClr val="tx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27" name="Freeform 20">
              <a:extLst>
                <a:ext uri="{FF2B5EF4-FFF2-40B4-BE49-F238E27FC236}">
                  <a16:creationId xmlns:a16="http://schemas.microsoft.com/office/drawing/2014/main" id="{AABA132F-6962-4108-A9AA-BC358461291B}"/>
                </a:ext>
              </a:extLst>
            </p:cNvPr>
            <p:cNvSpPr>
              <a:spLocks/>
            </p:cNvSpPr>
            <p:nvPr/>
          </p:nvSpPr>
          <p:spPr bwMode="auto">
            <a:xfrm>
              <a:off x="2721" y="1512"/>
              <a:ext cx="318" cy="89"/>
            </a:xfrm>
            <a:custGeom>
              <a:avLst/>
              <a:gdLst>
                <a:gd name="T0" fmla="*/ 152 w 152"/>
                <a:gd name="T1" fmla="*/ 42 h 42"/>
                <a:gd name="T2" fmla="*/ 0 w 152"/>
                <a:gd name="T3" fmla="*/ 42 h 42"/>
              </a:gdLst>
              <a:ahLst/>
              <a:cxnLst>
                <a:cxn ang="0">
                  <a:pos x="T0" y="T1"/>
                </a:cxn>
                <a:cxn ang="0">
                  <a:pos x="T2" y="T3"/>
                </a:cxn>
              </a:cxnLst>
              <a:rect l="0" t="0" r="r" b="b"/>
              <a:pathLst>
                <a:path w="152" h="42">
                  <a:moveTo>
                    <a:pt x="152" y="42"/>
                  </a:moveTo>
                  <a:cubicBezTo>
                    <a:pt x="110" y="0"/>
                    <a:pt x="42" y="0"/>
                    <a:pt x="0" y="42"/>
                  </a:cubicBezTo>
                </a:path>
              </a:pathLst>
            </a:custGeom>
            <a:noFill/>
            <a:ln w="19050" cap="rnd">
              <a:solidFill>
                <a:schemeClr val="tx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grpSp>
      <p:grpSp>
        <p:nvGrpSpPr>
          <p:cNvPr id="28" name="Group 23">
            <a:extLst>
              <a:ext uri="{FF2B5EF4-FFF2-40B4-BE49-F238E27FC236}">
                <a16:creationId xmlns:a16="http://schemas.microsoft.com/office/drawing/2014/main" id="{AE38AD02-737D-48BE-BFC4-316C11D4DFB6}"/>
              </a:ext>
            </a:extLst>
          </p:cNvPr>
          <p:cNvGrpSpPr>
            <a:grpSpLocks noChangeAspect="1"/>
          </p:cNvGrpSpPr>
          <p:nvPr/>
        </p:nvGrpSpPr>
        <p:grpSpPr bwMode="auto">
          <a:xfrm>
            <a:off x="3546870" y="3154706"/>
            <a:ext cx="464929" cy="435670"/>
            <a:chOff x="2736" y="1486"/>
            <a:chExt cx="286" cy="268"/>
          </a:xfrm>
          <a:solidFill>
            <a:schemeClr val="bg1"/>
          </a:solidFill>
        </p:grpSpPr>
        <p:sp>
          <p:nvSpPr>
            <p:cNvPr id="29" name="Rectangle 24">
              <a:extLst>
                <a:ext uri="{FF2B5EF4-FFF2-40B4-BE49-F238E27FC236}">
                  <a16:creationId xmlns:a16="http://schemas.microsoft.com/office/drawing/2014/main" id="{7C25000B-8C3F-4B23-8864-1B152A6521D1}"/>
                </a:ext>
              </a:extLst>
            </p:cNvPr>
            <p:cNvSpPr>
              <a:spLocks noChangeArrowheads="1"/>
            </p:cNvSpPr>
            <p:nvPr/>
          </p:nvSpPr>
          <p:spPr bwMode="auto">
            <a:xfrm>
              <a:off x="2736" y="1486"/>
              <a:ext cx="252" cy="151"/>
            </a:xfrm>
            <a:prstGeom prst="rect">
              <a:avLst/>
            </a:prstGeom>
            <a:grpFill/>
            <a:ln w="19050" cap="rnd">
              <a:solidFill>
                <a:schemeClr val="tx2"/>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30" name="Rectangle 25">
              <a:extLst>
                <a:ext uri="{FF2B5EF4-FFF2-40B4-BE49-F238E27FC236}">
                  <a16:creationId xmlns:a16="http://schemas.microsoft.com/office/drawing/2014/main" id="{97F08915-07FF-4920-9BB3-06CCCDD86E07}"/>
                </a:ext>
              </a:extLst>
            </p:cNvPr>
            <p:cNvSpPr>
              <a:spLocks noChangeArrowheads="1"/>
            </p:cNvSpPr>
            <p:nvPr/>
          </p:nvSpPr>
          <p:spPr bwMode="auto">
            <a:xfrm>
              <a:off x="2988" y="1522"/>
              <a:ext cx="34" cy="77"/>
            </a:xfrm>
            <a:prstGeom prst="rect">
              <a:avLst/>
            </a:prstGeom>
            <a:grpFill/>
            <a:ln w="19050" cap="rnd">
              <a:solidFill>
                <a:schemeClr val="tx2"/>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31" name="Freeform 26">
              <a:extLst>
                <a:ext uri="{FF2B5EF4-FFF2-40B4-BE49-F238E27FC236}">
                  <a16:creationId xmlns:a16="http://schemas.microsoft.com/office/drawing/2014/main" id="{6F93E8EE-EAB4-47FA-95CF-2D8152983066}"/>
                </a:ext>
              </a:extLst>
            </p:cNvPr>
            <p:cNvSpPr>
              <a:spLocks/>
            </p:cNvSpPr>
            <p:nvPr/>
          </p:nvSpPr>
          <p:spPr bwMode="auto">
            <a:xfrm>
              <a:off x="2822" y="1637"/>
              <a:ext cx="82" cy="39"/>
            </a:xfrm>
            <a:custGeom>
              <a:avLst/>
              <a:gdLst>
                <a:gd name="T0" fmla="*/ 0 w 39"/>
                <a:gd name="T1" fmla="*/ 0 h 19"/>
                <a:gd name="T2" fmla="*/ 20 w 39"/>
                <a:gd name="T3" fmla="*/ 19 h 19"/>
                <a:gd name="T4" fmla="*/ 39 w 39"/>
                <a:gd name="T5" fmla="*/ 0 h 19"/>
              </a:gdLst>
              <a:ahLst/>
              <a:cxnLst>
                <a:cxn ang="0">
                  <a:pos x="T0" y="T1"/>
                </a:cxn>
                <a:cxn ang="0">
                  <a:pos x="T2" y="T3"/>
                </a:cxn>
                <a:cxn ang="0">
                  <a:pos x="T4" y="T5"/>
                </a:cxn>
              </a:cxnLst>
              <a:rect l="0" t="0" r="r" b="b"/>
              <a:pathLst>
                <a:path w="39" h="19">
                  <a:moveTo>
                    <a:pt x="0" y="0"/>
                  </a:moveTo>
                  <a:cubicBezTo>
                    <a:pt x="0" y="10"/>
                    <a:pt x="9" y="19"/>
                    <a:pt x="20" y="19"/>
                  </a:cubicBezTo>
                  <a:cubicBezTo>
                    <a:pt x="30" y="19"/>
                    <a:pt x="39" y="10"/>
                    <a:pt x="39" y="0"/>
                  </a:cubicBezTo>
                </a:path>
              </a:pathLst>
            </a:custGeom>
            <a:grpFill/>
            <a:ln w="19050" cap="rnd">
              <a:solidFill>
                <a:schemeClr val="tx2"/>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32" name="Freeform 27">
              <a:extLst>
                <a:ext uri="{FF2B5EF4-FFF2-40B4-BE49-F238E27FC236}">
                  <a16:creationId xmlns:a16="http://schemas.microsoft.com/office/drawing/2014/main" id="{8CD0A316-32EC-4272-9868-125E3E253BB0}"/>
                </a:ext>
              </a:extLst>
            </p:cNvPr>
            <p:cNvSpPr>
              <a:spLocks/>
            </p:cNvSpPr>
            <p:nvPr/>
          </p:nvSpPr>
          <p:spPr bwMode="auto">
            <a:xfrm>
              <a:off x="2820" y="1676"/>
              <a:ext cx="44" cy="78"/>
            </a:xfrm>
            <a:custGeom>
              <a:avLst/>
              <a:gdLst>
                <a:gd name="T0" fmla="*/ 44 w 44"/>
                <a:gd name="T1" fmla="*/ 0 h 78"/>
                <a:gd name="T2" fmla="*/ 44 w 44"/>
                <a:gd name="T3" fmla="*/ 34 h 78"/>
                <a:gd name="T4" fmla="*/ 0 w 44"/>
                <a:gd name="T5" fmla="*/ 78 h 78"/>
              </a:gdLst>
              <a:ahLst/>
              <a:cxnLst>
                <a:cxn ang="0">
                  <a:pos x="T0" y="T1"/>
                </a:cxn>
                <a:cxn ang="0">
                  <a:pos x="T2" y="T3"/>
                </a:cxn>
                <a:cxn ang="0">
                  <a:pos x="T4" y="T5"/>
                </a:cxn>
              </a:cxnLst>
              <a:rect l="0" t="0" r="r" b="b"/>
              <a:pathLst>
                <a:path w="44" h="78">
                  <a:moveTo>
                    <a:pt x="44" y="0"/>
                  </a:moveTo>
                  <a:lnTo>
                    <a:pt x="44" y="34"/>
                  </a:lnTo>
                  <a:lnTo>
                    <a:pt x="0" y="78"/>
                  </a:lnTo>
                </a:path>
              </a:pathLst>
            </a:custGeom>
            <a:grpFill/>
            <a:ln w="19050" cap="rnd">
              <a:solidFill>
                <a:schemeClr val="tx2"/>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grpSp>
      <p:grpSp>
        <p:nvGrpSpPr>
          <p:cNvPr id="33" name="Group 4">
            <a:extLst>
              <a:ext uri="{FF2B5EF4-FFF2-40B4-BE49-F238E27FC236}">
                <a16:creationId xmlns:a16="http://schemas.microsoft.com/office/drawing/2014/main" id="{98B8AB4F-0844-44DE-A8CE-9996E27FB1E8}"/>
              </a:ext>
            </a:extLst>
          </p:cNvPr>
          <p:cNvGrpSpPr>
            <a:grpSpLocks noChangeAspect="1"/>
          </p:cNvGrpSpPr>
          <p:nvPr/>
        </p:nvGrpSpPr>
        <p:grpSpPr bwMode="auto">
          <a:xfrm>
            <a:off x="2837334" y="3271127"/>
            <a:ext cx="469174" cy="338615"/>
            <a:chOff x="2302" y="905"/>
            <a:chExt cx="2131" cy="1538"/>
          </a:xfrm>
          <a:noFill/>
        </p:grpSpPr>
        <p:sp>
          <p:nvSpPr>
            <p:cNvPr id="34" name="Oval 5">
              <a:extLst>
                <a:ext uri="{FF2B5EF4-FFF2-40B4-BE49-F238E27FC236}">
                  <a16:creationId xmlns:a16="http://schemas.microsoft.com/office/drawing/2014/main" id="{828E0E5E-5CE2-452E-8F5D-5AA175D0372F}"/>
                </a:ext>
              </a:extLst>
            </p:cNvPr>
            <p:cNvSpPr>
              <a:spLocks noChangeArrowheads="1"/>
            </p:cNvSpPr>
            <p:nvPr/>
          </p:nvSpPr>
          <p:spPr bwMode="auto">
            <a:xfrm>
              <a:off x="3026" y="1446"/>
              <a:ext cx="683" cy="685"/>
            </a:xfrm>
            <a:prstGeom prst="ellipse">
              <a:avLst/>
            </a:prstGeom>
            <a:grpFill/>
            <a:ln w="19050" cap="rnd">
              <a:solidFill>
                <a:schemeClr val="tx2"/>
              </a:solidFill>
              <a:prstDash val="solid"/>
              <a:round/>
            </a:ln>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35" name="Freeform 6">
              <a:extLst>
                <a:ext uri="{FF2B5EF4-FFF2-40B4-BE49-F238E27FC236}">
                  <a16:creationId xmlns:a16="http://schemas.microsoft.com/office/drawing/2014/main" id="{DD7079A2-ED3A-47E0-B4F3-6E6506AF39E0}"/>
                </a:ext>
              </a:extLst>
            </p:cNvPr>
            <p:cNvSpPr>
              <a:spLocks noEditPoints="1"/>
            </p:cNvSpPr>
            <p:nvPr/>
          </p:nvSpPr>
          <p:spPr bwMode="auto">
            <a:xfrm>
              <a:off x="2302" y="905"/>
              <a:ext cx="2131" cy="1538"/>
            </a:xfrm>
            <a:custGeom>
              <a:avLst/>
              <a:gdLst>
                <a:gd name="T0" fmla="*/ 1363 w 1566"/>
                <a:gd name="T1" fmla="*/ 164 h 1129"/>
                <a:gd name="T2" fmla="*/ 1100 w 1566"/>
                <a:gd name="T3" fmla="*/ 164 h 1129"/>
                <a:gd name="T4" fmla="*/ 940 w 1566"/>
                <a:gd name="T5" fmla="*/ 0 h 1129"/>
                <a:gd name="T6" fmla="*/ 626 w 1566"/>
                <a:gd name="T7" fmla="*/ 0 h 1129"/>
                <a:gd name="T8" fmla="*/ 466 w 1566"/>
                <a:gd name="T9" fmla="*/ 164 h 1129"/>
                <a:gd name="T10" fmla="*/ 204 w 1566"/>
                <a:gd name="T11" fmla="*/ 164 h 1129"/>
                <a:gd name="T12" fmla="*/ 0 w 1566"/>
                <a:gd name="T13" fmla="*/ 368 h 1129"/>
                <a:gd name="T14" fmla="*/ 0 w 1566"/>
                <a:gd name="T15" fmla="*/ 925 h 1129"/>
                <a:gd name="T16" fmla="*/ 204 w 1566"/>
                <a:gd name="T17" fmla="*/ 1129 h 1129"/>
                <a:gd name="T18" fmla="*/ 1363 w 1566"/>
                <a:gd name="T19" fmla="*/ 1129 h 1129"/>
                <a:gd name="T20" fmla="*/ 1566 w 1566"/>
                <a:gd name="T21" fmla="*/ 925 h 1129"/>
                <a:gd name="T22" fmla="*/ 1566 w 1566"/>
                <a:gd name="T23" fmla="*/ 368 h 1129"/>
                <a:gd name="T24" fmla="*/ 1363 w 1566"/>
                <a:gd name="T25" fmla="*/ 164 h 1129"/>
                <a:gd name="T26" fmla="*/ 783 w 1566"/>
                <a:gd name="T27" fmla="*/ 1007 h 1129"/>
                <a:gd name="T28" fmla="*/ 423 w 1566"/>
                <a:gd name="T29" fmla="*/ 647 h 1129"/>
                <a:gd name="T30" fmla="*/ 783 w 1566"/>
                <a:gd name="T31" fmla="*/ 286 h 1129"/>
                <a:gd name="T32" fmla="*/ 1143 w 1566"/>
                <a:gd name="T33" fmla="*/ 647 h 1129"/>
                <a:gd name="T34" fmla="*/ 783 w 1566"/>
                <a:gd name="T35" fmla="*/ 1007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6" h="1129">
                  <a:moveTo>
                    <a:pt x="1363" y="164"/>
                  </a:moveTo>
                  <a:cubicBezTo>
                    <a:pt x="1100" y="164"/>
                    <a:pt x="1100" y="164"/>
                    <a:pt x="1100" y="164"/>
                  </a:cubicBezTo>
                  <a:cubicBezTo>
                    <a:pt x="1100" y="74"/>
                    <a:pt x="1030" y="0"/>
                    <a:pt x="940" y="0"/>
                  </a:cubicBezTo>
                  <a:cubicBezTo>
                    <a:pt x="626" y="0"/>
                    <a:pt x="626" y="0"/>
                    <a:pt x="626" y="0"/>
                  </a:cubicBezTo>
                  <a:cubicBezTo>
                    <a:pt x="536" y="0"/>
                    <a:pt x="466" y="74"/>
                    <a:pt x="466" y="164"/>
                  </a:cubicBezTo>
                  <a:cubicBezTo>
                    <a:pt x="204" y="164"/>
                    <a:pt x="204" y="164"/>
                    <a:pt x="204" y="164"/>
                  </a:cubicBezTo>
                  <a:cubicBezTo>
                    <a:pt x="90" y="164"/>
                    <a:pt x="0" y="255"/>
                    <a:pt x="0" y="368"/>
                  </a:cubicBezTo>
                  <a:cubicBezTo>
                    <a:pt x="0" y="925"/>
                    <a:pt x="0" y="925"/>
                    <a:pt x="0" y="925"/>
                  </a:cubicBezTo>
                  <a:cubicBezTo>
                    <a:pt x="0" y="1035"/>
                    <a:pt x="90" y="1129"/>
                    <a:pt x="204" y="1129"/>
                  </a:cubicBezTo>
                  <a:cubicBezTo>
                    <a:pt x="1363" y="1129"/>
                    <a:pt x="1363" y="1129"/>
                    <a:pt x="1363" y="1129"/>
                  </a:cubicBezTo>
                  <a:cubicBezTo>
                    <a:pt x="1476" y="1129"/>
                    <a:pt x="1566" y="1035"/>
                    <a:pt x="1566" y="925"/>
                  </a:cubicBezTo>
                  <a:cubicBezTo>
                    <a:pt x="1566" y="368"/>
                    <a:pt x="1566" y="368"/>
                    <a:pt x="1566" y="368"/>
                  </a:cubicBezTo>
                  <a:cubicBezTo>
                    <a:pt x="1566" y="255"/>
                    <a:pt x="1476" y="164"/>
                    <a:pt x="1363" y="164"/>
                  </a:cubicBezTo>
                  <a:close/>
                  <a:moveTo>
                    <a:pt x="783" y="1007"/>
                  </a:moveTo>
                  <a:cubicBezTo>
                    <a:pt x="583" y="1007"/>
                    <a:pt x="423" y="843"/>
                    <a:pt x="423" y="647"/>
                  </a:cubicBezTo>
                  <a:cubicBezTo>
                    <a:pt x="423" y="447"/>
                    <a:pt x="583" y="286"/>
                    <a:pt x="783" y="286"/>
                  </a:cubicBezTo>
                  <a:cubicBezTo>
                    <a:pt x="983" y="286"/>
                    <a:pt x="1143" y="447"/>
                    <a:pt x="1143" y="647"/>
                  </a:cubicBezTo>
                  <a:cubicBezTo>
                    <a:pt x="1143" y="843"/>
                    <a:pt x="983" y="1007"/>
                    <a:pt x="783" y="1007"/>
                  </a:cubicBezTo>
                  <a:close/>
                </a:path>
              </a:pathLst>
            </a:custGeom>
            <a:solidFill>
              <a:schemeClr val="bg1"/>
            </a:solidFill>
            <a:ln w="19050" cap="rnd">
              <a:solidFill>
                <a:schemeClr val="tx2"/>
              </a:solidFill>
              <a:prstDash val="solid"/>
              <a:round/>
            </a:ln>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grpSp>
      <p:grpSp>
        <p:nvGrpSpPr>
          <p:cNvPr id="36" name="Group 17">
            <a:extLst>
              <a:ext uri="{FF2B5EF4-FFF2-40B4-BE49-F238E27FC236}">
                <a16:creationId xmlns:a16="http://schemas.microsoft.com/office/drawing/2014/main" id="{FEE92351-CEDF-41EC-A754-8C804AA30D6A}"/>
              </a:ext>
            </a:extLst>
          </p:cNvPr>
          <p:cNvGrpSpPr>
            <a:grpSpLocks noChangeAspect="1"/>
          </p:cNvGrpSpPr>
          <p:nvPr/>
        </p:nvGrpSpPr>
        <p:grpSpPr bwMode="auto">
          <a:xfrm>
            <a:off x="2720615" y="3854738"/>
            <a:ext cx="471360" cy="286078"/>
            <a:chOff x="2721" y="1512"/>
            <a:chExt cx="318" cy="193"/>
          </a:xfrm>
        </p:grpSpPr>
        <p:sp>
          <p:nvSpPr>
            <p:cNvPr id="37" name="Freeform 18">
              <a:extLst>
                <a:ext uri="{FF2B5EF4-FFF2-40B4-BE49-F238E27FC236}">
                  <a16:creationId xmlns:a16="http://schemas.microsoft.com/office/drawing/2014/main" id="{635C2750-8F9F-4DE4-94F9-1DFC952850CE}"/>
                </a:ext>
              </a:extLst>
            </p:cNvPr>
            <p:cNvSpPr>
              <a:spLocks/>
            </p:cNvSpPr>
            <p:nvPr/>
          </p:nvSpPr>
          <p:spPr bwMode="auto">
            <a:xfrm>
              <a:off x="2826" y="1675"/>
              <a:ext cx="108" cy="30"/>
            </a:xfrm>
            <a:custGeom>
              <a:avLst/>
              <a:gdLst>
                <a:gd name="T0" fmla="*/ 52 w 52"/>
                <a:gd name="T1" fmla="*/ 14 h 14"/>
                <a:gd name="T2" fmla="*/ 0 w 52"/>
                <a:gd name="T3" fmla="*/ 14 h 14"/>
              </a:gdLst>
              <a:ahLst/>
              <a:cxnLst>
                <a:cxn ang="0">
                  <a:pos x="T0" y="T1"/>
                </a:cxn>
                <a:cxn ang="0">
                  <a:pos x="T2" y="T3"/>
                </a:cxn>
              </a:cxnLst>
              <a:rect l="0" t="0" r="r" b="b"/>
              <a:pathLst>
                <a:path w="52" h="14">
                  <a:moveTo>
                    <a:pt x="52" y="14"/>
                  </a:moveTo>
                  <a:cubicBezTo>
                    <a:pt x="37" y="0"/>
                    <a:pt x="14" y="0"/>
                    <a:pt x="0" y="14"/>
                  </a:cubicBezTo>
                </a:path>
              </a:pathLst>
            </a:custGeom>
            <a:noFill/>
            <a:ln w="19050" cap="rnd">
              <a:solidFill>
                <a:schemeClr val="tx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38" name="Freeform 19">
              <a:extLst>
                <a:ext uri="{FF2B5EF4-FFF2-40B4-BE49-F238E27FC236}">
                  <a16:creationId xmlns:a16="http://schemas.microsoft.com/office/drawing/2014/main" id="{76358E7C-3CED-4834-A897-7637636022F7}"/>
                </a:ext>
              </a:extLst>
            </p:cNvPr>
            <p:cNvSpPr>
              <a:spLocks/>
            </p:cNvSpPr>
            <p:nvPr/>
          </p:nvSpPr>
          <p:spPr bwMode="auto">
            <a:xfrm>
              <a:off x="2773" y="1595"/>
              <a:ext cx="211" cy="59"/>
            </a:xfrm>
            <a:custGeom>
              <a:avLst/>
              <a:gdLst>
                <a:gd name="T0" fmla="*/ 101 w 101"/>
                <a:gd name="T1" fmla="*/ 28 h 28"/>
                <a:gd name="T2" fmla="*/ 0 w 101"/>
                <a:gd name="T3" fmla="*/ 28 h 28"/>
              </a:gdLst>
              <a:ahLst/>
              <a:cxnLst>
                <a:cxn ang="0">
                  <a:pos x="T0" y="T1"/>
                </a:cxn>
                <a:cxn ang="0">
                  <a:pos x="T2" y="T3"/>
                </a:cxn>
              </a:cxnLst>
              <a:rect l="0" t="0" r="r" b="b"/>
              <a:pathLst>
                <a:path w="101" h="28">
                  <a:moveTo>
                    <a:pt x="101" y="28"/>
                  </a:moveTo>
                  <a:cubicBezTo>
                    <a:pt x="73" y="0"/>
                    <a:pt x="28" y="0"/>
                    <a:pt x="0" y="28"/>
                  </a:cubicBezTo>
                </a:path>
              </a:pathLst>
            </a:custGeom>
            <a:noFill/>
            <a:ln w="19050" cap="rnd">
              <a:solidFill>
                <a:schemeClr val="tx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39" name="Freeform 20">
              <a:extLst>
                <a:ext uri="{FF2B5EF4-FFF2-40B4-BE49-F238E27FC236}">
                  <a16:creationId xmlns:a16="http://schemas.microsoft.com/office/drawing/2014/main" id="{B244B189-119F-4170-812F-E5366815E7A2}"/>
                </a:ext>
              </a:extLst>
            </p:cNvPr>
            <p:cNvSpPr>
              <a:spLocks/>
            </p:cNvSpPr>
            <p:nvPr/>
          </p:nvSpPr>
          <p:spPr bwMode="auto">
            <a:xfrm>
              <a:off x="2721" y="1512"/>
              <a:ext cx="318" cy="89"/>
            </a:xfrm>
            <a:custGeom>
              <a:avLst/>
              <a:gdLst>
                <a:gd name="T0" fmla="*/ 152 w 152"/>
                <a:gd name="T1" fmla="*/ 42 h 42"/>
                <a:gd name="T2" fmla="*/ 0 w 152"/>
                <a:gd name="T3" fmla="*/ 42 h 42"/>
              </a:gdLst>
              <a:ahLst/>
              <a:cxnLst>
                <a:cxn ang="0">
                  <a:pos x="T0" y="T1"/>
                </a:cxn>
                <a:cxn ang="0">
                  <a:pos x="T2" y="T3"/>
                </a:cxn>
              </a:cxnLst>
              <a:rect l="0" t="0" r="r" b="b"/>
              <a:pathLst>
                <a:path w="152" h="42">
                  <a:moveTo>
                    <a:pt x="152" y="42"/>
                  </a:moveTo>
                  <a:cubicBezTo>
                    <a:pt x="110" y="0"/>
                    <a:pt x="42" y="0"/>
                    <a:pt x="0" y="42"/>
                  </a:cubicBezTo>
                </a:path>
              </a:pathLst>
            </a:custGeom>
            <a:noFill/>
            <a:ln w="19050" cap="rnd">
              <a:solidFill>
                <a:schemeClr val="tx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grpSp>
      <p:sp>
        <p:nvSpPr>
          <p:cNvPr id="40" name="Freeform 5">
            <a:extLst>
              <a:ext uri="{FF2B5EF4-FFF2-40B4-BE49-F238E27FC236}">
                <a16:creationId xmlns:a16="http://schemas.microsoft.com/office/drawing/2014/main" id="{3F91DB9A-91D6-4093-9F43-B162C117913C}"/>
              </a:ext>
            </a:extLst>
          </p:cNvPr>
          <p:cNvSpPr>
            <a:spLocks noChangeAspect="1"/>
          </p:cNvSpPr>
          <p:nvPr/>
        </p:nvSpPr>
        <p:spPr bwMode="auto">
          <a:xfrm>
            <a:off x="3448664" y="3937868"/>
            <a:ext cx="201373" cy="397519"/>
          </a:xfrm>
          <a:custGeom>
            <a:avLst/>
            <a:gdLst>
              <a:gd name="T0" fmla="*/ 53 w 54"/>
              <a:gd name="T1" fmla="*/ 58 h 110"/>
              <a:gd name="T2" fmla="*/ 33 w 54"/>
              <a:gd name="T3" fmla="*/ 58 h 110"/>
              <a:gd name="T4" fmla="*/ 33 w 54"/>
              <a:gd name="T5" fmla="*/ 110 h 110"/>
              <a:gd name="T6" fmla="*/ 14 w 54"/>
              <a:gd name="T7" fmla="*/ 110 h 110"/>
              <a:gd name="T8" fmla="*/ 14 w 54"/>
              <a:gd name="T9" fmla="*/ 58 h 110"/>
              <a:gd name="T10" fmla="*/ 0 w 54"/>
              <a:gd name="T11" fmla="*/ 58 h 110"/>
              <a:gd name="T12" fmla="*/ 0 w 54"/>
              <a:gd name="T13" fmla="*/ 40 h 110"/>
              <a:gd name="T14" fmla="*/ 14 w 54"/>
              <a:gd name="T15" fmla="*/ 40 h 110"/>
              <a:gd name="T16" fmla="*/ 14 w 54"/>
              <a:gd name="T17" fmla="*/ 24 h 110"/>
              <a:gd name="T18" fmla="*/ 40 w 54"/>
              <a:gd name="T19" fmla="*/ 0 h 110"/>
              <a:gd name="T20" fmla="*/ 53 w 54"/>
              <a:gd name="T21" fmla="*/ 1 h 110"/>
              <a:gd name="T22" fmla="*/ 53 w 54"/>
              <a:gd name="T23" fmla="*/ 18 h 110"/>
              <a:gd name="T24" fmla="*/ 41 w 54"/>
              <a:gd name="T25" fmla="*/ 18 h 110"/>
              <a:gd name="T26" fmla="*/ 33 w 54"/>
              <a:gd name="T27" fmla="*/ 26 h 110"/>
              <a:gd name="T28" fmla="*/ 33 w 54"/>
              <a:gd name="T29" fmla="*/ 27 h 110"/>
              <a:gd name="T30" fmla="*/ 33 w 54"/>
              <a:gd name="T31" fmla="*/ 40 h 110"/>
              <a:gd name="T32" fmla="*/ 54 w 54"/>
              <a:gd name="T33" fmla="*/ 40 h 110"/>
              <a:gd name="T34" fmla="*/ 53 w 54"/>
              <a:gd name="T35" fmla="*/ 58 h 110"/>
              <a:gd name="T36" fmla="*/ 53 w 54"/>
              <a:gd name="T37" fmla="*/ 5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110">
                <a:moveTo>
                  <a:pt x="53" y="58"/>
                </a:moveTo>
                <a:cubicBezTo>
                  <a:pt x="33" y="58"/>
                  <a:pt x="33" y="58"/>
                  <a:pt x="33" y="58"/>
                </a:cubicBezTo>
                <a:cubicBezTo>
                  <a:pt x="33" y="110"/>
                  <a:pt x="33" y="110"/>
                  <a:pt x="33" y="110"/>
                </a:cubicBezTo>
                <a:cubicBezTo>
                  <a:pt x="14" y="110"/>
                  <a:pt x="14" y="110"/>
                  <a:pt x="14" y="110"/>
                </a:cubicBezTo>
                <a:cubicBezTo>
                  <a:pt x="14" y="58"/>
                  <a:pt x="14" y="58"/>
                  <a:pt x="14" y="58"/>
                </a:cubicBezTo>
                <a:cubicBezTo>
                  <a:pt x="0" y="58"/>
                  <a:pt x="0" y="58"/>
                  <a:pt x="0" y="58"/>
                </a:cubicBezTo>
                <a:cubicBezTo>
                  <a:pt x="0" y="40"/>
                  <a:pt x="0" y="40"/>
                  <a:pt x="0" y="40"/>
                </a:cubicBezTo>
                <a:cubicBezTo>
                  <a:pt x="14" y="40"/>
                  <a:pt x="14" y="40"/>
                  <a:pt x="14" y="40"/>
                </a:cubicBezTo>
                <a:cubicBezTo>
                  <a:pt x="14" y="40"/>
                  <a:pt x="14" y="32"/>
                  <a:pt x="14" y="24"/>
                </a:cubicBezTo>
                <a:cubicBezTo>
                  <a:pt x="14" y="12"/>
                  <a:pt x="22" y="0"/>
                  <a:pt x="40" y="0"/>
                </a:cubicBezTo>
                <a:cubicBezTo>
                  <a:pt x="48" y="0"/>
                  <a:pt x="53" y="1"/>
                  <a:pt x="53" y="1"/>
                </a:cubicBezTo>
                <a:cubicBezTo>
                  <a:pt x="53" y="18"/>
                  <a:pt x="53" y="18"/>
                  <a:pt x="53" y="18"/>
                </a:cubicBezTo>
                <a:cubicBezTo>
                  <a:pt x="53" y="18"/>
                  <a:pt x="47" y="18"/>
                  <a:pt x="41" y="18"/>
                </a:cubicBezTo>
                <a:cubicBezTo>
                  <a:pt x="35" y="18"/>
                  <a:pt x="33" y="21"/>
                  <a:pt x="33" y="26"/>
                </a:cubicBezTo>
                <a:cubicBezTo>
                  <a:pt x="33" y="27"/>
                  <a:pt x="33" y="27"/>
                  <a:pt x="33" y="27"/>
                </a:cubicBezTo>
                <a:cubicBezTo>
                  <a:pt x="33" y="29"/>
                  <a:pt x="33" y="32"/>
                  <a:pt x="33" y="40"/>
                </a:cubicBezTo>
                <a:cubicBezTo>
                  <a:pt x="54" y="40"/>
                  <a:pt x="54" y="40"/>
                  <a:pt x="54" y="40"/>
                </a:cubicBezTo>
                <a:cubicBezTo>
                  <a:pt x="53" y="58"/>
                  <a:pt x="53" y="58"/>
                  <a:pt x="53" y="58"/>
                </a:cubicBezTo>
                <a:cubicBezTo>
                  <a:pt x="53" y="58"/>
                  <a:pt x="53" y="58"/>
                  <a:pt x="53" y="5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nvGrpSpPr>
          <p:cNvPr id="41" name="Group 40">
            <a:extLst>
              <a:ext uri="{FF2B5EF4-FFF2-40B4-BE49-F238E27FC236}">
                <a16:creationId xmlns:a16="http://schemas.microsoft.com/office/drawing/2014/main" id="{8B5D8FD7-A0D3-496C-A5BF-D3F85A316F94}"/>
              </a:ext>
            </a:extLst>
          </p:cNvPr>
          <p:cNvGrpSpPr/>
          <p:nvPr/>
        </p:nvGrpSpPr>
        <p:grpSpPr>
          <a:xfrm>
            <a:off x="1797116" y="3951036"/>
            <a:ext cx="538675" cy="341781"/>
            <a:chOff x="2270690" y="2749138"/>
            <a:chExt cx="690563" cy="438150"/>
          </a:xfrm>
        </p:grpSpPr>
        <p:sp>
          <p:nvSpPr>
            <p:cNvPr id="42" name="Freeform 151">
              <a:extLst>
                <a:ext uri="{FF2B5EF4-FFF2-40B4-BE49-F238E27FC236}">
                  <a16:creationId xmlns:a16="http://schemas.microsoft.com/office/drawing/2014/main" id="{4BC8F06D-0357-4A0D-9D8F-51343E1D73F0}"/>
                </a:ext>
              </a:extLst>
            </p:cNvPr>
            <p:cNvSpPr>
              <a:spLocks/>
            </p:cNvSpPr>
            <p:nvPr/>
          </p:nvSpPr>
          <p:spPr bwMode="auto">
            <a:xfrm>
              <a:off x="2270690" y="2749138"/>
              <a:ext cx="690563" cy="438150"/>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1"/>
            </a:solidFill>
            <a:ln w="19050" cap="rnd">
              <a:solidFill>
                <a:schemeClr val="tx1"/>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43" name="Freeform 150">
              <a:extLst>
                <a:ext uri="{FF2B5EF4-FFF2-40B4-BE49-F238E27FC236}">
                  <a16:creationId xmlns:a16="http://schemas.microsoft.com/office/drawing/2014/main" id="{1B8CB97C-3C1B-4344-BC98-D689EE1447CA}"/>
                </a:ext>
              </a:extLst>
            </p:cNvPr>
            <p:cNvSpPr>
              <a:spLocks/>
            </p:cNvSpPr>
            <p:nvPr/>
          </p:nvSpPr>
          <p:spPr bwMode="auto">
            <a:xfrm>
              <a:off x="2270690" y="2838037"/>
              <a:ext cx="493713" cy="349251"/>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1"/>
            </a:solid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44" name="Freeform 152">
              <a:extLst>
                <a:ext uri="{FF2B5EF4-FFF2-40B4-BE49-F238E27FC236}">
                  <a16:creationId xmlns:a16="http://schemas.microsoft.com/office/drawing/2014/main" id="{C97E519B-447D-49F0-8578-D9107F25ECFF}"/>
                </a:ext>
              </a:extLst>
            </p:cNvPr>
            <p:cNvSpPr>
              <a:spLocks/>
            </p:cNvSpPr>
            <p:nvPr/>
          </p:nvSpPr>
          <p:spPr bwMode="auto">
            <a:xfrm>
              <a:off x="2270690" y="2842800"/>
              <a:ext cx="690563"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45" name="Freeform 153">
              <a:extLst>
                <a:ext uri="{FF2B5EF4-FFF2-40B4-BE49-F238E27FC236}">
                  <a16:creationId xmlns:a16="http://schemas.microsoft.com/office/drawing/2014/main" id="{7204EA08-5DE2-4638-9AC0-AF8C5F28445A}"/>
                </a:ext>
              </a:extLst>
            </p:cNvPr>
            <p:cNvSpPr>
              <a:spLocks/>
            </p:cNvSpPr>
            <p:nvPr/>
          </p:nvSpPr>
          <p:spPr bwMode="auto">
            <a:xfrm>
              <a:off x="2270690" y="2838038"/>
              <a:ext cx="690563"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9050" cap="rnd">
              <a:solidFill>
                <a:schemeClr val="tx1"/>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46" name="Freeform 154">
              <a:extLst>
                <a:ext uri="{FF2B5EF4-FFF2-40B4-BE49-F238E27FC236}">
                  <a16:creationId xmlns:a16="http://schemas.microsoft.com/office/drawing/2014/main" id="{F0CD3DE5-31E1-4196-83FA-2E6351F9BCBF}"/>
                </a:ext>
              </a:extLst>
            </p:cNvPr>
            <p:cNvSpPr>
              <a:spLocks/>
            </p:cNvSpPr>
            <p:nvPr/>
          </p:nvSpPr>
          <p:spPr bwMode="auto">
            <a:xfrm>
              <a:off x="2305615" y="2777713"/>
              <a:ext cx="30163" cy="28575"/>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9050" cap="rnd">
              <a:noFill/>
              <a:prstDash val="solid"/>
              <a:round/>
            </a:ln>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47" name="Freeform 155">
              <a:extLst>
                <a:ext uri="{FF2B5EF4-FFF2-40B4-BE49-F238E27FC236}">
                  <a16:creationId xmlns:a16="http://schemas.microsoft.com/office/drawing/2014/main" id="{D4BC29D0-A83C-41BA-9938-7E6AFE98A96E}"/>
                </a:ext>
              </a:extLst>
            </p:cNvPr>
            <p:cNvSpPr>
              <a:spLocks/>
            </p:cNvSpPr>
            <p:nvPr/>
          </p:nvSpPr>
          <p:spPr bwMode="auto">
            <a:xfrm>
              <a:off x="2359590" y="2777713"/>
              <a:ext cx="30163" cy="28575"/>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9050" cap="rnd">
              <a:noFill/>
              <a:prstDash val="solid"/>
              <a:round/>
            </a:ln>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48" name="Freeform 156">
              <a:extLst>
                <a:ext uri="{FF2B5EF4-FFF2-40B4-BE49-F238E27FC236}">
                  <a16:creationId xmlns:a16="http://schemas.microsoft.com/office/drawing/2014/main" id="{78F73E37-711E-4A1F-AF42-439F31E8FB46}"/>
                </a:ext>
              </a:extLst>
            </p:cNvPr>
            <p:cNvSpPr>
              <a:spLocks/>
            </p:cNvSpPr>
            <p:nvPr/>
          </p:nvSpPr>
          <p:spPr bwMode="auto">
            <a:xfrm>
              <a:off x="2413565" y="2777713"/>
              <a:ext cx="30163" cy="28575"/>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9050" cap="rnd">
              <a:noFill/>
              <a:prstDash val="solid"/>
              <a:round/>
            </a:ln>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49" name="Freeform 159">
              <a:extLst>
                <a:ext uri="{FF2B5EF4-FFF2-40B4-BE49-F238E27FC236}">
                  <a16:creationId xmlns:a16="http://schemas.microsoft.com/office/drawing/2014/main" id="{F13B9E17-F26A-47FB-8BF1-997FCDA49CBC}"/>
                </a:ext>
              </a:extLst>
            </p:cNvPr>
            <p:cNvSpPr>
              <a:spLocks/>
            </p:cNvSpPr>
            <p:nvPr/>
          </p:nvSpPr>
          <p:spPr bwMode="auto">
            <a:xfrm>
              <a:off x="2321490" y="2907888"/>
              <a:ext cx="395288"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9050" cap="rnd">
              <a:solidFill>
                <a:schemeClr val="tx1"/>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50" name="Freeform 160">
              <a:extLst>
                <a:ext uri="{FF2B5EF4-FFF2-40B4-BE49-F238E27FC236}">
                  <a16:creationId xmlns:a16="http://schemas.microsoft.com/office/drawing/2014/main" id="{C0C48F1E-995B-41E5-A809-4C912B2C3F97}"/>
                </a:ext>
              </a:extLst>
            </p:cNvPr>
            <p:cNvSpPr>
              <a:spLocks/>
            </p:cNvSpPr>
            <p:nvPr/>
          </p:nvSpPr>
          <p:spPr bwMode="auto">
            <a:xfrm>
              <a:off x="2321490" y="3107913"/>
              <a:ext cx="347663"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9050" cap="rnd">
              <a:solidFill>
                <a:schemeClr val="tx1"/>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51" name="Freeform 162">
              <a:extLst>
                <a:ext uri="{FF2B5EF4-FFF2-40B4-BE49-F238E27FC236}">
                  <a16:creationId xmlns:a16="http://schemas.microsoft.com/office/drawing/2014/main" id="{B698ABB0-B000-426F-962F-80BE606DC44A}"/>
                </a:ext>
              </a:extLst>
            </p:cNvPr>
            <p:cNvSpPr>
              <a:spLocks/>
            </p:cNvSpPr>
            <p:nvPr/>
          </p:nvSpPr>
          <p:spPr bwMode="auto">
            <a:xfrm>
              <a:off x="2321490" y="2958688"/>
              <a:ext cx="155575"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9050" cap="rnd">
              <a:solidFill>
                <a:schemeClr val="tx1"/>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52" name="Freeform 163">
              <a:extLst>
                <a:ext uri="{FF2B5EF4-FFF2-40B4-BE49-F238E27FC236}">
                  <a16:creationId xmlns:a16="http://schemas.microsoft.com/office/drawing/2014/main" id="{08F705FE-0637-4FD1-A845-E6D6DC804EEA}"/>
                </a:ext>
              </a:extLst>
            </p:cNvPr>
            <p:cNvSpPr>
              <a:spLocks/>
            </p:cNvSpPr>
            <p:nvPr/>
          </p:nvSpPr>
          <p:spPr bwMode="auto">
            <a:xfrm>
              <a:off x="2321490" y="3007900"/>
              <a:ext cx="277813"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9050" cap="rnd">
              <a:solidFill>
                <a:schemeClr val="tx1"/>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53" name="Freeform 164">
              <a:extLst>
                <a:ext uri="{FF2B5EF4-FFF2-40B4-BE49-F238E27FC236}">
                  <a16:creationId xmlns:a16="http://schemas.microsoft.com/office/drawing/2014/main" id="{66B40EE3-4975-464B-96FE-76EAEF2040E2}"/>
                </a:ext>
              </a:extLst>
            </p:cNvPr>
            <p:cNvSpPr>
              <a:spLocks/>
            </p:cNvSpPr>
            <p:nvPr/>
          </p:nvSpPr>
          <p:spPr bwMode="auto">
            <a:xfrm>
              <a:off x="2800915" y="2907888"/>
              <a:ext cx="57150"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9050" cap="rnd">
              <a:solidFill>
                <a:schemeClr val="tx1"/>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55" name="Freeform 165">
              <a:extLst>
                <a:ext uri="{FF2B5EF4-FFF2-40B4-BE49-F238E27FC236}">
                  <a16:creationId xmlns:a16="http://schemas.microsoft.com/office/drawing/2014/main" id="{5A0CC1AC-F013-4A42-8B86-BE89CE259CF8}"/>
                </a:ext>
              </a:extLst>
            </p:cNvPr>
            <p:cNvSpPr>
              <a:spLocks/>
            </p:cNvSpPr>
            <p:nvPr/>
          </p:nvSpPr>
          <p:spPr bwMode="auto">
            <a:xfrm>
              <a:off x="2800915" y="2958688"/>
              <a:ext cx="123825"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9050" cap="rnd">
              <a:solidFill>
                <a:schemeClr val="tx1"/>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56" name="Freeform 166">
              <a:extLst>
                <a:ext uri="{FF2B5EF4-FFF2-40B4-BE49-F238E27FC236}">
                  <a16:creationId xmlns:a16="http://schemas.microsoft.com/office/drawing/2014/main" id="{0AA2E2C6-7639-4705-A9B2-2AD6278B0897}"/>
                </a:ext>
              </a:extLst>
            </p:cNvPr>
            <p:cNvSpPr>
              <a:spLocks/>
            </p:cNvSpPr>
            <p:nvPr/>
          </p:nvSpPr>
          <p:spPr bwMode="auto">
            <a:xfrm>
              <a:off x="2800915" y="3007900"/>
              <a:ext cx="101600"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9050" cap="rnd">
              <a:solidFill>
                <a:schemeClr val="tx1"/>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57" name="Freeform 162">
              <a:extLst>
                <a:ext uri="{FF2B5EF4-FFF2-40B4-BE49-F238E27FC236}">
                  <a16:creationId xmlns:a16="http://schemas.microsoft.com/office/drawing/2014/main" id="{AFB128DD-F755-4DD4-85D1-F3A62E5497EF}"/>
                </a:ext>
              </a:extLst>
            </p:cNvPr>
            <p:cNvSpPr>
              <a:spLocks/>
            </p:cNvSpPr>
            <p:nvPr/>
          </p:nvSpPr>
          <p:spPr bwMode="auto">
            <a:xfrm>
              <a:off x="2321490" y="3063463"/>
              <a:ext cx="155575"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9050" cap="rnd">
              <a:solidFill>
                <a:schemeClr val="tx1"/>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grpSp>
      <p:pic>
        <p:nvPicPr>
          <p:cNvPr id="58" name="Picture 57">
            <a:extLst>
              <a:ext uri="{FF2B5EF4-FFF2-40B4-BE49-F238E27FC236}">
                <a16:creationId xmlns:a16="http://schemas.microsoft.com/office/drawing/2014/main" id="{45052525-7B3B-45D1-BC16-C65FF994BEAA}"/>
              </a:ext>
            </a:extLst>
          </p:cNvPr>
          <p:cNvPicPr>
            <a:picLocks noChangeAspect="1"/>
          </p:cNvPicPr>
          <p:nvPr/>
        </p:nvPicPr>
        <p:blipFill>
          <a:blip r:embed="rId4"/>
          <a:stretch>
            <a:fillRect/>
          </a:stretch>
        </p:blipFill>
        <p:spPr>
          <a:xfrm>
            <a:off x="4196872" y="3142450"/>
            <a:ext cx="386193" cy="386193"/>
          </a:xfrm>
          <a:prstGeom prst="rect">
            <a:avLst/>
          </a:prstGeom>
          <a:solidFill>
            <a:schemeClr val="bg1"/>
          </a:solidFill>
        </p:spPr>
      </p:pic>
      <p:grpSp>
        <p:nvGrpSpPr>
          <p:cNvPr id="59" name="Group 58">
            <a:extLst>
              <a:ext uri="{FF2B5EF4-FFF2-40B4-BE49-F238E27FC236}">
                <a16:creationId xmlns:a16="http://schemas.microsoft.com/office/drawing/2014/main" id="{5AFC3716-9CC7-42C8-A505-4C244B143C4F}"/>
              </a:ext>
            </a:extLst>
          </p:cNvPr>
          <p:cNvGrpSpPr/>
          <p:nvPr/>
        </p:nvGrpSpPr>
        <p:grpSpPr>
          <a:xfrm>
            <a:off x="3943174" y="3811194"/>
            <a:ext cx="502402" cy="440324"/>
            <a:chOff x="5235503" y="4054802"/>
            <a:chExt cx="413511" cy="362417"/>
          </a:xfrm>
        </p:grpSpPr>
        <p:sp>
          <p:nvSpPr>
            <p:cNvPr id="60" name="Freeform 6">
              <a:extLst>
                <a:ext uri="{FF2B5EF4-FFF2-40B4-BE49-F238E27FC236}">
                  <a16:creationId xmlns:a16="http://schemas.microsoft.com/office/drawing/2014/main" id="{D297E6A2-1E3C-4043-AF5A-1F0563A3A1F2}"/>
                </a:ext>
              </a:extLst>
            </p:cNvPr>
            <p:cNvSpPr>
              <a:spLocks/>
            </p:cNvSpPr>
            <p:nvPr/>
          </p:nvSpPr>
          <p:spPr bwMode="auto">
            <a:xfrm>
              <a:off x="5369775" y="4179093"/>
              <a:ext cx="279239" cy="238126"/>
            </a:xfrm>
            <a:custGeom>
              <a:avLst/>
              <a:gdLst>
                <a:gd name="T0" fmla="*/ 44 w 863"/>
                <a:gd name="T1" fmla="*/ 0 h 736"/>
                <a:gd name="T2" fmla="*/ 818 w 863"/>
                <a:gd name="T3" fmla="*/ 0 h 736"/>
                <a:gd name="T4" fmla="*/ 863 w 863"/>
                <a:gd name="T5" fmla="*/ 45 h 736"/>
                <a:gd name="T6" fmla="*/ 863 w 863"/>
                <a:gd name="T7" fmla="*/ 490 h 736"/>
                <a:gd name="T8" fmla="*/ 818 w 863"/>
                <a:gd name="T9" fmla="*/ 534 h 736"/>
                <a:gd name="T10" fmla="*/ 695 w 863"/>
                <a:gd name="T11" fmla="*/ 534 h 736"/>
                <a:gd name="T12" fmla="*/ 715 w 863"/>
                <a:gd name="T13" fmla="*/ 722 h 736"/>
                <a:gd name="T14" fmla="*/ 704 w 863"/>
                <a:gd name="T15" fmla="*/ 726 h 736"/>
                <a:gd name="T16" fmla="*/ 522 w 863"/>
                <a:gd name="T17" fmla="*/ 534 h 736"/>
                <a:gd name="T18" fmla="*/ 44 w 863"/>
                <a:gd name="T19" fmla="*/ 534 h 736"/>
                <a:gd name="T20" fmla="*/ 0 w 863"/>
                <a:gd name="T21" fmla="*/ 490 h 736"/>
                <a:gd name="T22" fmla="*/ 0 w 863"/>
                <a:gd name="T23" fmla="*/ 45 h 736"/>
                <a:gd name="T24" fmla="*/ 44 w 863"/>
                <a:gd name="T25"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3" h="736">
                  <a:moveTo>
                    <a:pt x="44" y="0"/>
                  </a:moveTo>
                  <a:cubicBezTo>
                    <a:pt x="818" y="0"/>
                    <a:pt x="818" y="0"/>
                    <a:pt x="818" y="0"/>
                  </a:cubicBezTo>
                  <a:cubicBezTo>
                    <a:pt x="842" y="0"/>
                    <a:pt x="863" y="20"/>
                    <a:pt x="863" y="45"/>
                  </a:cubicBezTo>
                  <a:cubicBezTo>
                    <a:pt x="863" y="490"/>
                    <a:pt x="863" y="490"/>
                    <a:pt x="863" y="490"/>
                  </a:cubicBezTo>
                  <a:cubicBezTo>
                    <a:pt x="863" y="514"/>
                    <a:pt x="842" y="534"/>
                    <a:pt x="818" y="534"/>
                  </a:cubicBezTo>
                  <a:cubicBezTo>
                    <a:pt x="695" y="534"/>
                    <a:pt x="695" y="534"/>
                    <a:pt x="695" y="534"/>
                  </a:cubicBezTo>
                  <a:cubicBezTo>
                    <a:pt x="715" y="722"/>
                    <a:pt x="715" y="722"/>
                    <a:pt x="715" y="722"/>
                  </a:cubicBezTo>
                  <a:cubicBezTo>
                    <a:pt x="715" y="722"/>
                    <a:pt x="715" y="736"/>
                    <a:pt x="704" y="726"/>
                  </a:cubicBezTo>
                  <a:cubicBezTo>
                    <a:pt x="694" y="717"/>
                    <a:pt x="563" y="578"/>
                    <a:pt x="522" y="534"/>
                  </a:cubicBezTo>
                  <a:cubicBezTo>
                    <a:pt x="44" y="534"/>
                    <a:pt x="44" y="534"/>
                    <a:pt x="44" y="534"/>
                  </a:cubicBezTo>
                  <a:cubicBezTo>
                    <a:pt x="20" y="534"/>
                    <a:pt x="0" y="514"/>
                    <a:pt x="0" y="490"/>
                  </a:cubicBezTo>
                  <a:cubicBezTo>
                    <a:pt x="0" y="45"/>
                    <a:pt x="0" y="45"/>
                    <a:pt x="0" y="45"/>
                  </a:cubicBezTo>
                  <a:cubicBezTo>
                    <a:pt x="0" y="20"/>
                    <a:pt x="20" y="0"/>
                    <a:pt x="44" y="0"/>
                  </a:cubicBezTo>
                  <a:close/>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61" name="Freeform 5">
              <a:extLst>
                <a:ext uri="{FF2B5EF4-FFF2-40B4-BE49-F238E27FC236}">
                  <a16:creationId xmlns:a16="http://schemas.microsoft.com/office/drawing/2014/main" id="{A2867126-71F1-4C44-BD7E-5D2AA1AAF8D8}"/>
                </a:ext>
              </a:extLst>
            </p:cNvPr>
            <p:cNvSpPr>
              <a:spLocks/>
            </p:cNvSpPr>
            <p:nvPr/>
          </p:nvSpPr>
          <p:spPr bwMode="auto">
            <a:xfrm>
              <a:off x="5235503" y="4054802"/>
              <a:ext cx="374061" cy="318927"/>
            </a:xfrm>
            <a:custGeom>
              <a:avLst/>
              <a:gdLst>
                <a:gd name="T0" fmla="*/ 1096 w 1156"/>
                <a:gd name="T1" fmla="*/ 0 h 986"/>
                <a:gd name="T2" fmla="*/ 60 w 1156"/>
                <a:gd name="T3" fmla="*/ 0 h 986"/>
                <a:gd name="T4" fmla="*/ 0 w 1156"/>
                <a:gd name="T5" fmla="*/ 60 h 986"/>
                <a:gd name="T6" fmla="*/ 0 w 1156"/>
                <a:gd name="T7" fmla="*/ 656 h 986"/>
                <a:gd name="T8" fmla="*/ 60 w 1156"/>
                <a:gd name="T9" fmla="*/ 716 h 986"/>
                <a:gd name="T10" fmla="*/ 224 w 1156"/>
                <a:gd name="T11" fmla="*/ 716 h 986"/>
                <a:gd name="T12" fmla="*/ 198 w 1156"/>
                <a:gd name="T13" fmla="*/ 967 h 986"/>
                <a:gd name="T14" fmla="*/ 212 w 1156"/>
                <a:gd name="T15" fmla="*/ 972 h 986"/>
                <a:gd name="T16" fmla="*/ 457 w 1156"/>
                <a:gd name="T17" fmla="*/ 716 h 986"/>
                <a:gd name="T18" fmla="*/ 1096 w 1156"/>
                <a:gd name="T19" fmla="*/ 716 h 986"/>
                <a:gd name="T20" fmla="*/ 1156 w 1156"/>
                <a:gd name="T21" fmla="*/ 656 h 986"/>
                <a:gd name="T22" fmla="*/ 1156 w 1156"/>
                <a:gd name="T23" fmla="*/ 60 h 986"/>
                <a:gd name="T24" fmla="*/ 1096 w 1156"/>
                <a:gd name="T25"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6" h="986">
                  <a:moveTo>
                    <a:pt x="1096" y="0"/>
                  </a:moveTo>
                  <a:cubicBezTo>
                    <a:pt x="60" y="0"/>
                    <a:pt x="60" y="0"/>
                    <a:pt x="60" y="0"/>
                  </a:cubicBezTo>
                  <a:cubicBezTo>
                    <a:pt x="27" y="0"/>
                    <a:pt x="0" y="27"/>
                    <a:pt x="0" y="60"/>
                  </a:cubicBezTo>
                  <a:cubicBezTo>
                    <a:pt x="0" y="656"/>
                    <a:pt x="0" y="656"/>
                    <a:pt x="0" y="656"/>
                  </a:cubicBezTo>
                  <a:cubicBezTo>
                    <a:pt x="0" y="689"/>
                    <a:pt x="27" y="716"/>
                    <a:pt x="60" y="716"/>
                  </a:cubicBezTo>
                  <a:cubicBezTo>
                    <a:pt x="224" y="716"/>
                    <a:pt x="224" y="716"/>
                    <a:pt x="224" y="716"/>
                  </a:cubicBezTo>
                  <a:cubicBezTo>
                    <a:pt x="198" y="967"/>
                    <a:pt x="198" y="967"/>
                    <a:pt x="198" y="967"/>
                  </a:cubicBezTo>
                  <a:cubicBezTo>
                    <a:pt x="198" y="967"/>
                    <a:pt x="197" y="986"/>
                    <a:pt x="212" y="972"/>
                  </a:cubicBezTo>
                  <a:cubicBezTo>
                    <a:pt x="225" y="960"/>
                    <a:pt x="402" y="774"/>
                    <a:pt x="457" y="716"/>
                  </a:cubicBezTo>
                  <a:cubicBezTo>
                    <a:pt x="1096" y="716"/>
                    <a:pt x="1096" y="716"/>
                    <a:pt x="1096" y="716"/>
                  </a:cubicBezTo>
                  <a:cubicBezTo>
                    <a:pt x="1129" y="716"/>
                    <a:pt x="1156" y="689"/>
                    <a:pt x="1156" y="656"/>
                  </a:cubicBezTo>
                  <a:cubicBezTo>
                    <a:pt x="1156" y="60"/>
                    <a:pt x="1156" y="60"/>
                    <a:pt x="1156" y="60"/>
                  </a:cubicBezTo>
                  <a:cubicBezTo>
                    <a:pt x="1156" y="27"/>
                    <a:pt x="1129" y="0"/>
                    <a:pt x="1096" y="0"/>
                  </a:cubicBezTo>
                  <a:close/>
                </a:path>
              </a:pathLst>
            </a:custGeom>
            <a:solidFill>
              <a:schemeClr val="bg1"/>
            </a:solid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 name="Oval 7">
              <a:extLst>
                <a:ext uri="{FF2B5EF4-FFF2-40B4-BE49-F238E27FC236}">
                  <a16:creationId xmlns:a16="http://schemas.microsoft.com/office/drawing/2014/main" id="{7C228DEB-7C12-4C39-B79B-04C0942A1DF6}"/>
                </a:ext>
              </a:extLst>
            </p:cNvPr>
            <p:cNvSpPr>
              <a:spLocks noChangeArrowheads="1"/>
            </p:cNvSpPr>
            <p:nvPr/>
          </p:nvSpPr>
          <p:spPr bwMode="auto">
            <a:xfrm>
              <a:off x="5324384" y="4147010"/>
              <a:ext cx="38262" cy="3849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8">
              <a:extLst>
                <a:ext uri="{FF2B5EF4-FFF2-40B4-BE49-F238E27FC236}">
                  <a16:creationId xmlns:a16="http://schemas.microsoft.com/office/drawing/2014/main" id="{279F4077-AE27-459B-9AAC-3BBA978AD2BE}"/>
                </a:ext>
              </a:extLst>
            </p:cNvPr>
            <p:cNvSpPr>
              <a:spLocks noChangeArrowheads="1"/>
            </p:cNvSpPr>
            <p:nvPr/>
          </p:nvSpPr>
          <p:spPr bwMode="auto">
            <a:xfrm>
              <a:off x="5414453" y="4147010"/>
              <a:ext cx="38499" cy="3849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9">
              <a:extLst>
                <a:ext uri="{FF2B5EF4-FFF2-40B4-BE49-F238E27FC236}">
                  <a16:creationId xmlns:a16="http://schemas.microsoft.com/office/drawing/2014/main" id="{6C9E4BDC-2D61-405E-849A-7CC85D0C280B}"/>
                </a:ext>
              </a:extLst>
            </p:cNvPr>
            <p:cNvSpPr>
              <a:spLocks noChangeArrowheads="1"/>
            </p:cNvSpPr>
            <p:nvPr/>
          </p:nvSpPr>
          <p:spPr bwMode="auto">
            <a:xfrm>
              <a:off x="5503097" y="4147010"/>
              <a:ext cx="38262" cy="3849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AE74BCFC-A3AC-4762-9B43-E6E3930926B5}"/>
              </a:ext>
            </a:extLst>
          </p:cNvPr>
          <p:cNvGrpSpPr/>
          <p:nvPr/>
        </p:nvGrpSpPr>
        <p:grpSpPr>
          <a:xfrm>
            <a:off x="877443" y="4149367"/>
            <a:ext cx="421025" cy="263481"/>
            <a:chOff x="4787584" y="3748090"/>
            <a:chExt cx="389464" cy="243730"/>
          </a:xfrm>
        </p:grpSpPr>
        <p:sp>
          <p:nvSpPr>
            <p:cNvPr id="66" name="Freeform 353">
              <a:extLst>
                <a:ext uri="{FF2B5EF4-FFF2-40B4-BE49-F238E27FC236}">
                  <a16:creationId xmlns:a16="http://schemas.microsoft.com/office/drawing/2014/main" id="{9F87318D-3EB5-4517-AF8E-DD8CEB03C6F6}"/>
                </a:ext>
              </a:extLst>
            </p:cNvPr>
            <p:cNvSpPr>
              <a:spLocks/>
            </p:cNvSpPr>
            <p:nvPr/>
          </p:nvSpPr>
          <p:spPr bwMode="auto">
            <a:xfrm>
              <a:off x="4787584" y="3748090"/>
              <a:ext cx="389464" cy="243730"/>
            </a:xfrm>
            <a:custGeom>
              <a:avLst/>
              <a:gdLst>
                <a:gd name="T0" fmla="*/ 155 w 155"/>
                <a:gd name="T1" fmla="*/ 49 h 97"/>
                <a:gd name="T2" fmla="*/ 155 w 155"/>
                <a:gd name="T3" fmla="*/ 97 h 97"/>
                <a:gd name="T4" fmla="*/ 0 w 155"/>
                <a:gd name="T5" fmla="*/ 97 h 97"/>
                <a:gd name="T6" fmla="*/ 0 w 155"/>
                <a:gd name="T7" fmla="*/ 0 h 97"/>
                <a:gd name="T8" fmla="*/ 155 w 155"/>
                <a:gd name="T9" fmla="*/ 0 h 97"/>
                <a:gd name="T10" fmla="*/ 155 w 155"/>
                <a:gd name="T11" fmla="*/ 49 h 97"/>
              </a:gdLst>
              <a:ahLst/>
              <a:cxnLst>
                <a:cxn ang="0">
                  <a:pos x="T0" y="T1"/>
                </a:cxn>
                <a:cxn ang="0">
                  <a:pos x="T2" y="T3"/>
                </a:cxn>
                <a:cxn ang="0">
                  <a:pos x="T4" y="T5"/>
                </a:cxn>
                <a:cxn ang="0">
                  <a:pos x="T6" y="T7"/>
                </a:cxn>
                <a:cxn ang="0">
                  <a:pos x="T8" y="T9"/>
                </a:cxn>
                <a:cxn ang="0">
                  <a:pos x="T10" y="T11"/>
                </a:cxn>
              </a:cxnLst>
              <a:rect l="0" t="0" r="r" b="b"/>
              <a:pathLst>
                <a:path w="155" h="97">
                  <a:moveTo>
                    <a:pt x="155" y="49"/>
                  </a:moveTo>
                  <a:lnTo>
                    <a:pt x="155" y="97"/>
                  </a:lnTo>
                  <a:lnTo>
                    <a:pt x="0" y="97"/>
                  </a:lnTo>
                  <a:lnTo>
                    <a:pt x="0" y="0"/>
                  </a:lnTo>
                  <a:lnTo>
                    <a:pt x="155" y="0"/>
                  </a:lnTo>
                  <a:lnTo>
                    <a:pt x="155" y="49"/>
                  </a:lnTo>
                </a:path>
              </a:pathLst>
            </a:custGeom>
            <a:solidFill>
              <a:srgbClr val="FFFFFF"/>
            </a:solid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67" name="Freeform 354">
              <a:extLst>
                <a:ext uri="{FF2B5EF4-FFF2-40B4-BE49-F238E27FC236}">
                  <a16:creationId xmlns:a16="http://schemas.microsoft.com/office/drawing/2014/main" id="{6F5A0760-634C-40AD-831F-C347A7485862}"/>
                </a:ext>
              </a:extLst>
            </p:cNvPr>
            <p:cNvSpPr>
              <a:spLocks/>
            </p:cNvSpPr>
            <p:nvPr/>
          </p:nvSpPr>
          <p:spPr bwMode="auto">
            <a:xfrm>
              <a:off x="4787584" y="3748090"/>
              <a:ext cx="389464" cy="118096"/>
            </a:xfrm>
            <a:custGeom>
              <a:avLst/>
              <a:gdLst>
                <a:gd name="T0" fmla="*/ 0 w 155"/>
                <a:gd name="T1" fmla="*/ 0 h 47"/>
                <a:gd name="T2" fmla="*/ 78 w 155"/>
                <a:gd name="T3" fmla="*/ 47 h 47"/>
                <a:gd name="T4" fmla="*/ 155 w 155"/>
                <a:gd name="T5" fmla="*/ 0 h 47"/>
              </a:gdLst>
              <a:ahLst/>
              <a:cxnLst>
                <a:cxn ang="0">
                  <a:pos x="T0" y="T1"/>
                </a:cxn>
                <a:cxn ang="0">
                  <a:pos x="T2" y="T3"/>
                </a:cxn>
                <a:cxn ang="0">
                  <a:pos x="T4" y="T5"/>
                </a:cxn>
              </a:cxnLst>
              <a:rect l="0" t="0" r="r" b="b"/>
              <a:pathLst>
                <a:path w="155" h="47">
                  <a:moveTo>
                    <a:pt x="0" y="0"/>
                  </a:moveTo>
                  <a:lnTo>
                    <a:pt x="78" y="47"/>
                  </a:lnTo>
                  <a:lnTo>
                    <a:pt x="155" y="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6890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50"/>
                                        <p:tgtEl>
                                          <p:spTgt spid="12"/>
                                        </p:tgtEl>
                                      </p:cBhvr>
                                    </p:animEffect>
                                  </p:childTnLst>
                                </p:cTn>
                              </p:par>
                              <p:par>
                                <p:cTn id="11" presetID="63" presetClass="path" presetSubtype="0" decel="100000" fill="hold" grpId="1" nodeType="withEffect">
                                  <p:stCondLst>
                                    <p:cond delay="500"/>
                                  </p:stCondLst>
                                  <p:childTnLst>
                                    <p:animMotion origin="layout" path="M 3.33333E-6 4.32099E-6 L 0.04757 4.32099E-6 " pathEditMode="relative" rAng="0" ptsTypes="AA">
                                      <p:cBhvr>
                                        <p:cTn id="12" dur="500" spd="-100000" fill="hold"/>
                                        <p:tgtEl>
                                          <p:spTgt spid="12"/>
                                        </p:tgtEl>
                                        <p:attrNameLst>
                                          <p:attrName>ppt_x</p:attrName>
                                          <p:attrName>ppt_y</p:attrName>
                                        </p:attrNameLst>
                                      </p:cBhvr>
                                      <p:rCtr x="2378" y="0"/>
                                    </p:animMotion>
                                  </p:childTnLst>
                                </p:cTn>
                              </p:par>
                              <p:par>
                                <p:cTn id="13" presetID="2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4" fill="hold" nodeType="withEffect">
                                  <p:stCondLst>
                                    <p:cond delay="25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350"/>
                                        <p:tgtEl>
                                          <p:spTgt spid="65"/>
                                        </p:tgtEl>
                                      </p:cBhvr>
                                    </p:animEffect>
                                  </p:childTnLst>
                                </p:cTn>
                              </p:par>
                              <p:par>
                                <p:cTn id="22" presetID="42" presetClass="path" presetSubtype="0" decel="100000" fill="hold" nodeType="withEffect">
                                  <p:stCondLst>
                                    <p:cond delay="0"/>
                                  </p:stCondLst>
                                  <p:childTnLst>
                                    <p:animMotion origin="layout" path="M -1.66667E-6 -1.7284E-6 L -1.66667E-6 0.07315 " pathEditMode="relative" rAng="0" ptsTypes="AA">
                                      <p:cBhvr>
                                        <p:cTn id="23" dur="500" spd="-100000" fill="hold"/>
                                        <p:tgtEl>
                                          <p:spTgt spid="65"/>
                                        </p:tgtEl>
                                        <p:attrNameLst>
                                          <p:attrName>ppt_x</p:attrName>
                                          <p:attrName>ppt_y</p:attrName>
                                        </p:attrNameLst>
                                      </p:cBhvr>
                                      <p:rCtr x="0" y="3642"/>
                                    </p:animMotion>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350"/>
                                        <p:tgtEl>
                                          <p:spTgt spid="41"/>
                                        </p:tgtEl>
                                      </p:cBhvr>
                                    </p:animEffect>
                                  </p:childTnLst>
                                </p:cTn>
                              </p:par>
                              <p:par>
                                <p:cTn id="27" presetID="42" presetClass="path" presetSubtype="0" decel="100000" fill="hold" nodeType="withEffect">
                                  <p:stCondLst>
                                    <p:cond delay="0"/>
                                  </p:stCondLst>
                                  <p:childTnLst>
                                    <p:animMotion origin="layout" path="M 2.5E-6 4.93827E-6 L 2.5E-6 0.07314 " pathEditMode="relative" rAng="0" ptsTypes="AA">
                                      <p:cBhvr>
                                        <p:cTn id="28" dur="500" spd="-100000" fill="hold"/>
                                        <p:tgtEl>
                                          <p:spTgt spid="41"/>
                                        </p:tgtEl>
                                        <p:attrNameLst>
                                          <p:attrName>ppt_x</p:attrName>
                                          <p:attrName>ppt_y</p:attrName>
                                        </p:attrNameLst>
                                      </p:cBhvr>
                                      <p:rCtr x="0" y="3642"/>
                                    </p:animMotion>
                                  </p:childTnLst>
                                </p:cTn>
                              </p:par>
                              <p:par>
                                <p:cTn id="29" presetID="10"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350"/>
                                        <p:tgtEl>
                                          <p:spTgt spid="36"/>
                                        </p:tgtEl>
                                      </p:cBhvr>
                                    </p:animEffect>
                                  </p:childTnLst>
                                </p:cTn>
                              </p:par>
                              <p:par>
                                <p:cTn id="32" presetID="42" presetClass="path" presetSubtype="0" decel="100000" fill="hold" nodeType="withEffect">
                                  <p:stCondLst>
                                    <p:cond delay="0"/>
                                  </p:stCondLst>
                                  <p:childTnLst>
                                    <p:animMotion origin="layout" path="M 2.5E-6 4.93827E-6 L 2.5E-6 0.07314 " pathEditMode="relative" rAng="0" ptsTypes="AA">
                                      <p:cBhvr>
                                        <p:cTn id="33" dur="500" spd="-100000" fill="hold"/>
                                        <p:tgtEl>
                                          <p:spTgt spid="36"/>
                                        </p:tgtEl>
                                        <p:attrNameLst>
                                          <p:attrName>ppt_x</p:attrName>
                                          <p:attrName>ppt_y</p:attrName>
                                        </p:attrNameLst>
                                      </p:cBhvr>
                                      <p:rCtr x="0" y="3642"/>
                                    </p:animMotion>
                                  </p:childTnLst>
                                </p:cTn>
                              </p:par>
                              <p:par>
                                <p:cTn id="34" presetID="10" presetClass="entr" presetSubtype="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350"/>
                                        <p:tgtEl>
                                          <p:spTgt spid="40"/>
                                        </p:tgtEl>
                                      </p:cBhvr>
                                    </p:animEffect>
                                  </p:childTnLst>
                                </p:cTn>
                              </p:par>
                              <p:par>
                                <p:cTn id="37" presetID="42" presetClass="path" presetSubtype="0" decel="100000" fill="hold" grpId="1" nodeType="withEffect">
                                  <p:stCondLst>
                                    <p:cond delay="0"/>
                                  </p:stCondLst>
                                  <p:childTnLst>
                                    <p:animMotion origin="layout" path="M 2.5E-6 4.93827E-6 L 2.5E-6 0.07314 " pathEditMode="relative" rAng="0" ptsTypes="AA">
                                      <p:cBhvr>
                                        <p:cTn id="38" dur="500" spd="-100000" fill="hold"/>
                                        <p:tgtEl>
                                          <p:spTgt spid="40"/>
                                        </p:tgtEl>
                                        <p:attrNameLst>
                                          <p:attrName>ppt_x</p:attrName>
                                          <p:attrName>ppt_y</p:attrName>
                                        </p:attrNameLst>
                                      </p:cBhvr>
                                      <p:rCtr x="0" y="3642"/>
                                    </p:animMotion>
                                  </p:childTnLst>
                                </p:cTn>
                              </p:par>
                              <p:par>
                                <p:cTn id="39" presetID="10"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350"/>
                                        <p:tgtEl>
                                          <p:spTgt spid="59"/>
                                        </p:tgtEl>
                                      </p:cBhvr>
                                    </p:animEffect>
                                  </p:childTnLst>
                                </p:cTn>
                              </p:par>
                              <p:par>
                                <p:cTn id="42" presetID="42" presetClass="path" presetSubtype="0" decel="100000" fill="hold" nodeType="withEffect">
                                  <p:stCondLst>
                                    <p:cond delay="0"/>
                                  </p:stCondLst>
                                  <p:childTnLst>
                                    <p:animMotion origin="layout" path="M 2.5E-6 4.93827E-6 L 2.5E-6 0.07314 " pathEditMode="relative" rAng="0" ptsTypes="AA">
                                      <p:cBhvr>
                                        <p:cTn id="43" dur="500" spd="-100000" fill="hold"/>
                                        <p:tgtEl>
                                          <p:spTgt spid="59"/>
                                        </p:tgtEl>
                                        <p:attrNameLst>
                                          <p:attrName>ppt_x</p:attrName>
                                          <p:attrName>ppt_y</p:attrName>
                                        </p:attrNameLst>
                                      </p:cBhvr>
                                      <p:rCtr x="0" y="3642"/>
                                    </p:animMotion>
                                  </p:childTnLst>
                                </p:cTn>
                              </p:par>
                              <p:par>
                                <p:cTn id="44" presetID="10" presetClass="entr" presetSubtype="0" fill="hold" nodeType="withEffect">
                                  <p:stCondLst>
                                    <p:cond delay="15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350"/>
                                        <p:tgtEl>
                                          <p:spTgt spid="58"/>
                                        </p:tgtEl>
                                      </p:cBhvr>
                                    </p:animEffect>
                                  </p:childTnLst>
                                </p:cTn>
                              </p:par>
                              <p:par>
                                <p:cTn id="47" presetID="42" presetClass="path" presetSubtype="0" decel="100000" fill="hold" nodeType="withEffect">
                                  <p:stCondLst>
                                    <p:cond delay="150"/>
                                  </p:stCondLst>
                                  <p:childTnLst>
                                    <p:animMotion origin="layout" path="M 2.5E-6 4.93827E-6 L 2.5E-6 0.07314 " pathEditMode="relative" rAng="0" ptsTypes="AA">
                                      <p:cBhvr>
                                        <p:cTn id="48" dur="500" spd="-100000" fill="hold"/>
                                        <p:tgtEl>
                                          <p:spTgt spid="58"/>
                                        </p:tgtEl>
                                        <p:attrNameLst>
                                          <p:attrName>ppt_x</p:attrName>
                                          <p:attrName>ppt_y</p:attrName>
                                        </p:attrNameLst>
                                      </p:cBhvr>
                                      <p:rCtr x="0" y="3642"/>
                                    </p:animMotion>
                                  </p:childTnLst>
                                </p:cTn>
                              </p:par>
                              <p:par>
                                <p:cTn id="49" presetID="10" presetClass="entr" presetSubtype="0" fill="hold" nodeType="withEffect">
                                  <p:stCondLst>
                                    <p:cond delay="15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350"/>
                                        <p:tgtEl>
                                          <p:spTgt spid="28"/>
                                        </p:tgtEl>
                                      </p:cBhvr>
                                    </p:animEffect>
                                  </p:childTnLst>
                                </p:cTn>
                              </p:par>
                              <p:par>
                                <p:cTn id="52" presetID="42" presetClass="path" presetSubtype="0" decel="100000" fill="hold" nodeType="withEffect">
                                  <p:stCondLst>
                                    <p:cond delay="150"/>
                                  </p:stCondLst>
                                  <p:childTnLst>
                                    <p:animMotion origin="layout" path="M 2.5E-6 4.93827E-6 L 2.5E-6 0.07314 " pathEditMode="relative" rAng="0" ptsTypes="AA">
                                      <p:cBhvr>
                                        <p:cTn id="53" dur="500" spd="-100000" fill="hold"/>
                                        <p:tgtEl>
                                          <p:spTgt spid="28"/>
                                        </p:tgtEl>
                                        <p:attrNameLst>
                                          <p:attrName>ppt_x</p:attrName>
                                          <p:attrName>ppt_y</p:attrName>
                                        </p:attrNameLst>
                                      </p:cBhvr>
                                      <p:rCtr x="0" y="3642"/>
                                    </p:animMotion>
                                  </p:childTnLst>
                                </p:cTn>
                              </p:par>
                              <p:par>
                                <p:cTn id="54" presetID="10" presetClass="entr" presetSubtype="0" fill="hold" nodeType="withEffect">
                                  <p:stCondLst>
                                    <p:cond delay="15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350"/>
                                        <p:tgtEl>
                                          <p:spTgt spid="33"/>
                                        </p:tgtEl>
                                      </p:cBhvr>
                                    </p:animEffect>
                                  </p:childTnLst>
                                </p:cTn>
                              </p:par>
                              <p:par>
                                <p:cTn id="57" presetID="42" presetClass="path" presetSubtype="0" decel="100000" fill="hold" nodeType="withEffect">
                                  <p:stCondLst>
                                    <p:cond delay="150"/>
                                  </p:stCondLst>
                                  <p:childTnLst>
                                    <p:animMotion origin="layout" path="M 2.5E-6 4.93827E-6 L 2.5E-6 0.07314 " pathEditMode="relative" rAng="0" ptsTypes="AA">
                                      <p:cBhvr>
                                        <p:cTn id="58" dur="500" spd="-100000" fill="hold"/>
                                        <p:tgtEl>
                                          <p:spTgt spid="33"/>
                                        </p:tgtEl>
                                        <p:attrNameLst>
                                          <p:attrName>ppt_x</p:attrName>
                                          <p:attrName>ppt_y</p:attrName>
                                        </p:attrNameLst>
                                      </p:cBhvr>
                                      <p:rCtr x="0" y="3642"/>
                                    </p:animMotion>
                                  </p:childTnLst>
                                </p:cTn>
                              </p:par>
                              <p:par>
                                <p:cTn id="59" presetID="10" presetClass="entr" presetSubtype="0" fill="hold" nodeType="withEffect">
                                  <p:stCondLst>
                                    <p:cond delay="15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350"/>
                                        <p:tgtEl>
                                          <p:spTgt spid="7"/>
                                        </p:tgtEl>
                                      </p:cBhvr>
                                    </p:animEffect>
                                  </p:childTnLst>
                                </p:cTn>
                              </p:par>
                              <p:par>
                                <p:cTn id="62" presetID="42" presetClass="path" presetSubtype="0" decel="100000" fill="hold" nodeType="withEffect">
                                  <p:stCondLst>
                                    <p:cond delay="150"/>
                                  </p:stCondLst>
                                  <p:childTnLst>
                                    <p:animMotion origin="layout" path="M 2.5E-6 4.93827E-6 L 2.5E-6 0.07314 " pathEditMode="relative" rAng="0" ptsTypes="AA">
                                      <p:cBhvr>
                                        <p:cTn id="63" dur="500" spd="-100000" fill="hold"/>
                                        <p:tgtEl>
                                          <p:spTgt spid="7"/>
                                        </p:tgtEl>
                                        <p:attrNameLst>
                                          <p:attrName>ppt_x</p:attrName>
                                          <p:attrName>ppt_y</p:attrName>
                                        </p:attrNameLst>
                                      </p:cBhvr>
                                      <p:rCtr x="0" y="3642"/>
                                    </p:animMotion>
                                  </p:childTnLst>
                                </p:cTn>
                              </p:par>
                              <p:par>
                                <p:cTn id="64" presetID="10" presetClass="entr" presetSubtype="0" fill="hold" nodeType="withEffect">
                                  <p:stCondLst>
                                    <p:cond delay="30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350"/>
                                        <p:tgtEl>
                                          <p:spTgt spid="15"/>
                                        </p:tgtEl>
                                      </p:cBhvr>
                                    </p:animEffect>
                                  </p:childTnLst>
                                </p:cTn>
                              </p:par>
                              <p:par>
                                <p:cTn id="67" presetID="42" presetClass="path" presetSubtype="0" decel="100000" fill="hold" nodeType="withEffect">
                                  <p:stCondLst>
                                    <p:cond delay="300"/>
                                  </p:stCondLst>
                                  <p:childTnLst>
                                    <p:animMotion origin="layout" path="M 2.5E-6 4.93827E-6 L 2.5E-6 0.07314 " pathEditMode="relative" rAng="0" ptsTypes="AA">
                                      <p:cBhvr>
                                        <p:cTn id="68" dur="500" spd="-100000" fill="hold"/>
                                        <p:tgtEl>
                                          <p:spTgt spid="15"/>
                                        </p:tgtEl>
                                        <p:attrNameLst>
                                          <p:attrName>ppt_x</p:attrName>
                                          <p:attrName>ppt_y</p:attrName>
                                        </p:attrNameLst>
                                      </p:cBhvr>
                                      <p:rCtr x="0" y="3642"/>
                                    </p:animMotion>
                                  </p:childTnLst>
                                </p:cTn>
                              </p:par>
                              <p:par>
                                <p:cTn id="69" presetID="10" presetClass="entr" presetSubtype="0" fill="hold" grpId="0" nodeType="withEffect">
                                  <p:stCondLst>
                                    <p:cond delay="30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350"/>
                                        <p:tgtEl>
                                          <p:spTgt spid="14"/>
                                        </p:tgtEl>
                                      </p:cBhvr>
                                    </p:animEffect>
                                  </p:childTnLst>
                                </p:cTn>
                              </p:par>
                              <p:par>
                                <p:cTn id="72" presetID="42" presetClass="path" presetSubtype="0" decel="100000" fill="hold" grpId="1" nodeType="withEffect">
                                  <p:stCondLst>
                                    <p:cond delay="300"/>
                                  </p:stCondLst>
                                  <p:childTnLst>
                                    <p:animMotion origin="layout" path="M 2.5E-6 4.93827E-6 L 2.5E-6 0.07314 " pathEditMode="relative" rAng="0" ptsTypes="AA">
                                      <p:cBhvr>
                                        <p:cTn id="73" dur="500" spd="-100000" fill="hold"/>
                                        <p:tgtEl>
                                          <p:spTgt spid="14"/>
                                        </p:tgtEl>
                                        <p:attrNameLst>
                                          <p:attrName>ppt_x</p:attrName>
                                          <p:attrName>ppt_y</p:attrName>
                                        </p:attrNameLst>
                                      </p:cBhvr>
                                      <p:rCtr x="0" y="3642"/>
                                    </p:animMotion>
                                  </p:childTnLst>
                                </p:cTn>
                              </p:par>
                              <p:par>
                                <p:cTn id="74" presetID="10" presetClass="entr" presetSubtype="0" fill="hold" nodeType="withEffect">
                                  <p:stCondLst>
                                    <p:cond delay="3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350"/>
                                        <p:tgtEl>
                                          <p:spTgt spid="21"/>
                                        </p:tgtEl>
                                      </p:cBhvr>
                                    </p:animEffect>
                                  </p:childTnLst>
                                </p:cTn>
                              </p:par>
                              <p:par>
                                <p:cTn id="77" presetID="42" presetClass="path" presetSubtype="0" decel="100000" fill="hold" nodeType="withEffect">
                                  <p:stCondLst>
                                    <p:cond delay="300"/>
                                  </p:stCondLst>
                                  <p:childTnLst>
                                    <p:animMotion origin="layout" path="M 2.5E-6 4.93827E-6 L 2.5E-6 0.07314 " pathEditMode="relative" rAng="0" ptsTypes="AA">
                                      <p:cBhvr>
                                        <p:cTn id="78" dur="500" spd="-100000" fill="hold"/>
                                        <p:tgtEl>
                                          <p:spTgt spid="21"/>
                                        </p:tgtEl>
                                        <p:attrNameLst>
                                          <p:attrName>ppt_x</p:attrName>
                                          <p:attrName>ppt_y</p:attrName>
                                        </p:attrNameLst>
                                      </p:cBhvr>
                                      <p:rCtr x="0" y="3642"/>
                                    </p:animMotion>
                                  </p:childTnLst>
                                </p:cTn>
                              </p:par>
                              <p:par>
                                <p:cTn id="79" presetID="10" presetClass="entr" presetSubtype="0" fill="hold" nodeType="withEffect">
                                  <p:stCondLst>
                                    <p:cond delay="45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350"/>
                                        <p:tgtEl>
                                          <p:spTgt spid="24"/>
                                        </p:tgtEl>
                                      </p:cBhvr>
                                    </p:animEffect>
                                  </p:childTnLst>
                                </p:cTn>
                              </p:par>
                              <p:par>
                                <p:cTn id="82" presetID="42" presetClass="path" presetSubtype="0" decel="100000" fill="hold" nodeType="withEffect">
                                  <p:stCondLst>
                                    <p:cond delay="450"/>
                                  </p:stCondLst>
                                  <p:childTnLst>
                                    <p:animMotion origin="layout" path="M 2.5E-6 4.93827E-6 L 2.5E-6 0.07314 " pathEditMode="relative" rAng="0" ptsTypes="AA">
                                      <p:cBhvr>
                                        <p:cTn id="83" dur="500" spd="-100000" fill="hold"/>
                                        <p:tgtEl>
                                          <p:spTgt spid="24"/>
                                        </p:tgtEl>
                                        <p:attrNameLst>
                                          <p:attrName>ppt_x</p:attrName>
                                          <p:attrName>ppt_y</p:attrName>
                                        </p:attrNameLst>
                                      </p:cBhvr>
                                      <p:rCtr x="0" y="36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Graphic spid="6" grpId="0">
        <p:bldAsOne/>
      </p:bldGraphic>
      <p:bldP spid="14" grpId="0" animBg="1"/>
      <p:bldP spid="14" grpId="1" animBg="1"/>
      <p:bldP spid="40" grpId="0" animBg="1"/>
      <p:bldP spid="40"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Designed for I/O Reduction</a:t>
            </a:r>
          </a:p>
        </p:txBody>
      </p:sp>
      <p:sp>
        <p:nvSpPr>
          <p:cNvPr id="2" name="Content Placeholder 1"/>
          <p:cNvSpPr>
            <a:spLocks noGrp="1"/>
          </p:cNvSpPr>
          <p:nvPr>
            <p:ph idx="1"/>
          </p:nvPr>
        </p:nvSpPr>
        <p:spPr>
          <a:xfrm>
            <a:off x="592669" y="858172"/>
            <a:ext cx="8284879" cy="3558601"/>
          </a:xfrm>
        </p:spPr>
        <p:txBody>
          <a:bodyPr>
            <a:normAutofit/>
          </a:bodyPr>
          <a:lstStyle/>
          <a:p>
            <a:pPr lvl="0">
              <a:lnSpc>
                <a:spcPct val="90000"/>
              </a:lnSpc>
              <a:buSzPct val="90000"/>
            </a:pPr>
            <a:r>
              <a:rPr lang="en-US" sz="2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Columnar storage</a:t>
            </a:r>
          </a:p>
          <a:p>
            <a:pPr lvl="0">
              <a:lnSpc>
                <a:spcPct val="90000"/>
              </a:lnSpc>
              <a:buSzPct val="90000"/>
            </a:pPr>
            <a:endPar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a:p>
            <a:pPr lvl="0">
              <a:lnSpc>
                <a:spcPct val="90000"/>
              </a:lnSpc>
              <a:buSzPct val="90000"/>
            </a:pPr>
            <a:r>
              <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Data compression</a:t>
            </a:r>
          </a:p>
          <a:p>
            <a:pPr lvl="0">
              <a:lnSpc>
                <a:spcPct val="90000"/>
              </a:lnSpc>
              <a:buSzPct val="90000"/>
            </a:pPr>
            <a:endPar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a:p>
            <a:pPr lvl="0">
              <a:lnSpc>
                <a:spcPct val="90000"/>
              </a:lnSpc>
              <a:buSzPct val="90000"/>
            </a:pPr>
            <a:r>
              <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Zone maps</a:t>
            </a:r>
          </a:p>
          <a:p>
            <a:pPr lvl="0">
              <a:lnSpc>
                <a:spcPct val="90000"/>
              </a:lnSpc>
              <a:buSzPct val="90000"/>
            </a:pPr>
            <a:endPar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a:p>
            <a:pPr lvl="0">
              <a:lnSpc>
                <a:spcPct val="90000"/>
              </a:lnSpc>
              <a:buSzPct val="90000"/>
            </a:pPr>
            <a:endPar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7" name="Group 6"/>
          <p:cNvGrpSpPr/>
          <p:nvPr/>
        </p:nvGrpSpPr>
        <p:grpSpPr>
          <a:xfrm>
            <a:off x="481700" y="3208188"/>
            <a:ext cx="3570327" cy="1721724"/>
            <a:chOff x="3654814" y="3218687"/>
            <a:chExt cx="624578" cy="1721724"/>
          </a:xfrm>
        </p:grpSpPr>
        <p:sp>
          <p:nvSpPr>
            <p:cNvPr id="8" name="Rectangle 7"/>
            <p:cNvSpPr/>
            <p:nvPr/>
          </p:nvSpPr>
          <p:spPr>
            <a:xfrm>
              <a:off x="3654814" y="3657600"/>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ectangle 8"/>
            <p:cNvSpPr/>
            <p:nvPr/>
          </p:nvSpPr>
          <p:spPr>
            <a:xfrm>
              <a:off x="3876126" y="3657600"/>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ectangle 9"/>
            <p:cNvSpPr/>
            <p:nvPr/>
          </p:nvSpPr>
          <p:spPr>
            <a:xfrm>
              <a:off x="3654814" y="3877056"/>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ectangle 10"/>
            <p:cNvSpPr/>
            <p:nvPr/>
          </p:nvSpPr>
          <p:spPr>
            <a:xfrm>
              <a:off x="3876126" y="3877056"/>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ectangle 13"/>
            <p:cNvSpPr/>
            <p:nvPr/>
          </p:nvSpPr>
          <p:spPr>
            <a:xfrm>
              <a:off x="3654814" y="4096512"/>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ectangle 14"/>
            <p:cNvSpPr/>
            <p:nvPr/>
          </p:nvSpPr>
          <p:spPr>
            <a:xfrm>
              <a:off x="3876126" y="4096512"/>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Rectangle 16"/>
            <p:cNvSpPr/>
            <p:nvPr/>
          </p:nvSpPr>
          <p:spPr>
            <a:xfrm>
              <a:off x="3654814" y="4315968"/>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ectangle 17"/>
            <p:cNvSpPr/>
            <p:nvPr/>
          </p:nvSpPr>
          <p:spPr>
            <a:xfrm>
              <a:off x="3876126" y="4315968"/>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Rectangle 18"/>
            <p:cNvSpPr/>
            <p:nvPr/>
          </p:nvSpPr>
          <p:spPr>
            <a:xfrm>
              <a:off x="3654814" y="4535424"/>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Rectangle 19"/>
            <p:cNvSpPr/>
            <p:nvPr/>
          </p:nvSpPr>
          <p:spPr>
            <a:xfrm>
              <a:off x="3876126" y="4535424"/>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ectangle 20"/>
            <p:cNvSpPr/>
            <p:nvPr/>
          </p:nvSpPr>
          <p:spPr>
            <a:xfrm>
              <a:off x="3654814" y="4754880"/>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Rectangle 21"/>
            <p:cNvSpPr/>
            <p:nvPr/>
          </p:nvSpPr>
          <p:spPr>
            <a:xfrm>
              <a:off x="3876126" y="4754880"/>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Rectangle 22"/>
            <p:cNvSpPr/>
            <p:nvPr/>
          </p:nvSpPr>
          <p:spPr>
            <a:xfrm>
              <a:off x="4096358" y="3657599"/>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p:cNvSpPr/>
            <p:nvPr/>
          </p:nvSpPr>
          <p:spPr>
            <a:xfrm>
              <a:off x="4096512" y="3877055"/>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Rectangle 26"/>
            <p:cNvSpPr/>
            <p:nvPr/>
          </p:nvSpPr>
          <p:spPr>
            <a:xfrm>
              <a:off x="4096512" y="4096511"/>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Rectangle 28"/>
            <p:cNvSpPr/>
            <p:nvPr/>
          </p:nvSpPr>
          <p:spPr>
            <a:xfrm>
              <a:off x="4096512" y="4315567"/>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Rectangle 30"/>
            <p:cNvSpPr/>
            <p:nvPr/>
          </p:nvSpPr>
          <p:spPr>
            <a:xfrm>
              <a:off x="4096512" y="4534623"/>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Rectangle 32"/>
            <p:cNvSpPr/>
            <p:nvPr/>
          </p:nvSpPr>
          <p:spPr>
            <a:xfrm>
              <a:off x="4096512" y="4753679"/>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3" name="Rectangle 82"/>
            <p:cNvSpPr/>
            <p:nvPr/>
          </p:nvSpPr>
          <p:spPr>
            <a:xfrm>
              <a:off x="3654814" y="3218688"/>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a:ln w="0"/>
                  <a:solidFill>
                    <a:schemeClr val="tx1">
                      <a:lumMod val="50000"/>
                    </a:schemeClr>
                  </a:solidFill>
                  <a:effectLst>
                    <a:outerShdw blurRad="38100" dist="19050" dir="2700000" algn="tl" rotWithShape="0">
                      <a:srgbClr val="474746">
                        <a:alpha val="40000"/>
                      </a:srgbClr>
                    </a:outerShdw>
                  </a:effectLst>
                  <a:latin typeface="Amazon Ember" panose="020B0603020204020204" pitchFamily="34" charset="0"/>
                  <a:ea typeface="Amazon Ember" panose="020B0603020204020204" pitchFamily="34" charset="0"/>
                  <a:cs typeface="Amazon Ember" panose="020B0603020204020204" pitchFamily="34" charset="0"/>
                </a:rPr>
                <a:t>aid</a:t>
              </a:r>
            </a:p>
          </p:txBody>
        </p:sp>
        <p:sp>
          <p:nvSpPr>
            <p:cNvPr id="84" name="Rectangle 83"/>
            <p:cNvSpPr/>
            <p:nvPr/>
          </p:nvSpPr>
          <p:spPr>
            <a:xfrm>
              <a:off x="3876126" y="3218688"/>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a:ln w="0"/>
                  <a:solidFill>
                    <a:schemeClr val="tx1">
                      <a:lumMod val="50000"/>
                    </a:schemeClr>
                  </a:solidFill>
                  <a:effectLst>
                    <a:outerShdw blurRad="38100" dist="19050" dir="2700000" algn="tl" rotWithShape="0">
                      <a:srgbClr val="474746">
                        <a:alpha val="40000"/>
                      </a:srgbClr>
                    </a:outerShdw>
                  </a:effectLst>
                  <a:latin typeface="Amazon Ember" panose="020B0603020204020204" pitchFamily="34" charset="0"/>
                  <a:ea typeface="Amazon Ember" panose="020B0603020204020204" pitchFamily="34" charset="0"/>
                  <a:cs typeface="Amazon Ember" panose="020B0603020204020204" pitchFamily="34" charset="0"/>
                </a:rPr>
                <a:t>loc</a:t>
              </a:r>
            </a:p>
          </p:txBody>
        </p:sp>
        <p:sp>
          <p:nvSpPr>
            <p:cNvPr id="85" name="Rectangle 84"/>
            <p:cNvSpPr/>
            <p:nvPr/>
          </p:nvSpPr>
          <p:spPr>
            <a:xfrm>
              <a:off x="3654814" y="3438144"/>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6" name="Rectangle 85"/>
            <p:cNvSpPr/>
            <p:nvPr/>
          </p:nvSpPr>
          <p:spPr>
            <a:xfrm>
              <a:off x="3876126" y="3438144"/>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Rectangle 86"/>
            <p:cNvSpPr/>
            <p:nvPr/>
          </p:nvSpPr>
          <p:spPr>
            <a:xfrm>
              <a:off x="4096358" y="3218687"/>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a:ln w="0"/>
                  <a:solidFill>
                    <a:schemeClr val="tx1">
                      <a:lumMod val="50000"/>
                    </a:schemeClr>
                  </a:solidFill>
                  <a:effectLst>
                    <a:outerShdw blurRad="38100" dist="19050" dir="2700000" algn="tl" rotWithShape="0">
                      <a:srgbClr val="474746">
                        <a:alpha val="40000"/>
                      </a:srgbClr>
                    </a:outerShdw>
                  </a:effectLst>
                  <a:latin typeface="Amazon Ember" panose="020B0603020204020204" pitchFamily="34" charset="0"/>
                  <a:ea typeface="Amazon Ember" panose="020B0603020204020204" pitchFamily="34" charset="0"/>
                  <a:cs typeface="Amazon Ember" panose="020B0603020204020204" pitchFamily="34" charset="0"/>
                </a:rPr>
                <a:t>dt</a:t>
              </a:r>
            </a:p>
          </p:txBody>
        </p:sp>
        <p:sp>
          <p:nvSpPr>
            <p:cNvPr id="89" name="Rectangle 88"/>
            <p:cNvSpPr/>
            <p:nvPr/>
          </p:nvSpPr>
          <p:spPr>
            <a:xfrm>
              <a:off x="4096512" y="3438143"/>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40" name="Content Placeholder 2"/>
          <p:cNvSpPr txBox="1">
            <a:spLocks/>
          </p:cNvSpPr>
          <p:nvPr/>
        </p:nvSpPr>
        <p:spPr>
          <a:xfrm>
            <a:off x="4735108" y="720698"/>
            <a:ext cx="3614530" cy="969638"/>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CREATE TABLE</a:t>
            </a: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deep_dive (</a:t>
            </a:r>
          </a:p>
          <a:p>
            <a:pPr marL="0" indent="0" defTabSz="914400">
              <a:spcBef>
                <a:spcPts val="0"/>
              </a:spcBef>
              <a:buFontTx/>
              <a:buNone/>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aid 	INT 	--audience_id</a:t>
            </a:r>
          </a:p>
          <a:p>
            <a:pPr marL="0" indent="0" defTabSz="914400">
              <a:spcBef>
                <a:spcPts val="0"/>
              </a:spcBef>
              <a:buFontTx/>
              <a:buNone/>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,loc 	CHAR(3) 	--location</a:t>
            </a:r>
          </a:p>
          <a:p>
            <a:pPr marL="0" indent="0" defTabSz="914400">
              <a:spcBef>
                <a:spcPts val="0"/>
              </a:spcBef>
              <a:buFontTx/>
              <a:buNone/>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,dt 	DATE	--date</a:t>
            </a:r>
          </a:p>
          <a:p>
            <a:pPr marL="0" indent="0" defTabSz="914400">
              <a:spcBef>
                <a:spcPts val="0"/>
              </a:spcBef>
              <a:buFont typeface="Arial"/>
              <a:buNone/>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t>
            </a:r>
            <a:endParaRPr lang="en-US" sz="105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Rectangle 34"/>
          <p:cNvSpPr/>
          <p:nvPr/>
        </p:nvSpPr>
        <p:spPr>
          <a:xfrm>
            <a:off x="4519067" y="3540677"/>
            <a:ext cx="4572000" cy="830997"/>
          </a:xfrm>
          <a:prstGeom prst="rect">
            <a:avLst/>
          </a:prstGeom>
          <a:noFill/>
          <a:ln>
            <a:noFill/>
          </a:ln>
        </p:spPr>
        <p:txBody>
          <a:bodyPr>
            <a:spAutoFit/>
          </a:bodyPr>
          <a:lstStyle/>
          <a:p>
            <a:pPr marL="285750" indent="-285750" defTabSz="457189">
              <a:buFont typeface="Arial" charset="0"/>
              <a:buChar char="•"/>
            </a:pP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Accessing </a:t>
            </a:r>
            <a:r>
              <a:rPr lang="en-US" sz="16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dt</a:t>
            </a: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with row storage:</a:t>
            </a:r>
          </a:p>
          <a:p>
            <a:pPr marL="742950" lvl="1" indent="-285750" defTabSz="457189">
              <a:buFont typeface="Courier New" charset="0"/>
              <a:buChar char="o"/>
            </a:pP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Need to read everything</a:t>
            </a:r>
          </a:p>
          <a:p>
            <a:pPr marL="742950" lvl="1" indent="-285750" defTabSz="457189">
              <a:buFont typeface="Courier New" charset="0"/>
              <a:buChar char="o"/>
            </a:pP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Unnecessary I/O</a:t>
            </a:r>
          </a:p>
        </p:txBody>
      </p:sp>
      <p:sp>
        <p:nvSpPr>
          <p:cNvPr id="4" name="Rounded Rectangle 3">
            <a:extLst>
              <a:ext uri="{FF2B5EF4-FFF2-40B4-BE49-F238E27FC236}">
                <a16:creationId xmlns:a16="http://schemas.microsoft.com/office/drawing/2014/main" id="{717D1D84-C4C0-234A-B69A-ECF74BB2891D}"/>
              </a:ext>
            </a:extLst>
          </p:cNvPr>
          <p:cNvSpPr/>
          <p:nvPr/>
        </p:nvSpPr>
        <p:spPr>
          <a:xfrm>
            <a:off x="4935437" y="1300363"/>
            <a:ext cx="2270234" cy="232571"/>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aphicFrame>
        <p:nvGraphicFramePr>
          <p:cNvPr id="36" name="Content Placeholder 3">
            <a:extLst>
              <a:ext uri="{FF2B5EF4-FFF2-40B4-BE49-F238E27FC236}">
                <a16:creationId xmlns:a16="http://schemas.microsoft.com/office/drawing/2014/main" id="{EB87856D-B5D5-ED4F-9284-594C5D637F2B}"/>
              </a:ext>
            </a:extLst>
          </p:cNvPr>
          <p:cNvGraphicFramePr>
            <a:graphicFrameLocks/>
          </p:cNvGraphicFramePr>
          <p:nvPr>
            <p:extLst>
              <p:ext uri="{D42A27DB-BD31-4B8C-83A1-F6EECF244321}">
                <p14:modId xmlns:p14="http://schemas.microsoft.com/office/powerpoint/2010/main" val="2120057959"/>
              </p:ext>
            </p:extLst>
          </p:nvPr>
        </p:nvGraphicFramePr>
        <p:xfrm>
          <a:off x="5621772" y="1848747"/>
          <a:ext cx="2446464" cy="1409700"/>
        </p:xfrm>
        <a:graphic>
          <a:graphicData uri="http://schemas.openxmlformats.org/drawingml/2006/table">
            <a:tbl>
              <a:tblPr firstRow="1">
                <a:tableStyleId>{08FB837D-C827-4EFA-A057-4D05807E0F7C}</a:tableStyleId>
              </a:tblPr>
              <a:tblGrid>
                <a:gridCol w="536669">
                  <a:extLst>
                    <a:ext uri="{9D8B030D-6E8A-4147-A177-3AD203B41FA5}">
                      <a16:colId xmlns:a16="http://schemas.microsoft.com/office/drawing/2014/main" val="20000"/>
                    </a:ext>
                  </a:extLst>
                </a:gridCol>
                <a:gridCol w="604423">
                  <a:extLst>
                    <a:ext uri="{9D8B030D-6E8A-4147-A177-3AD203B41FA5}">
                      <a16:colId xmlns:a16="http://schemas.microsoft.com/office/drawing/2014/main" val="20001"/>
                    </a:ext>
                  </a:extLst>
                </a:gridCol>
                <a:gridCol w="1305372">
                  <a:extLst>
                    <a:ext uri="{9D8B030D-6E8A-4147-A177-3AD203B41FA5}">
                      <a16:colId xmlns:a16="http://schemas.microsoft.com/office/drawing/2014/main" val="20002"/>
                    </a:ext>
                  </a:extLst>
                </a:gridCol>
              </a:tblGrid>
              <a:tr h="244883">
                <a:tc>
                  <a:txBody>
                    <a:bodyPr/>
                    <a:lstStyle/>
                    <a:p>
                      <a:pPr algn="ctr"/>
                      <a:r>
                        <a:rPr lang="en-US" sz="1400" dirty="0">
                          <a:solidFill>
                            <a:schemeClr val="tx1"/>
                          </a:solidFill>
                          <a:latin typeface="+mn-lt"/>
                        </a:rPr>
                        <a:t>aid</a:t>
                      </a:r>
                    </a:p>
                  </a:txBody>
                  <a:tcPr marL="68598" marR="68598"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1"/>
                          </a:solidFill>
                          <a:latin typeface="+mn-lt"/>
                        </a:rPr>
                        <a:t>loc</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1"/>
                          </a:solidFill>
                          <a:latin typeface="+mn-lt"/>
                        </a:rPr>
                        <a:t>dt</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640">
                <a:tc>
                  <a:txBody>
                    <a:bodyPr/>
                    <a:lstStyle/>
                    <a:p>
                      <a:r>
                        <a:rPr lang="en-US" sz="1400" dirty="0">
                          <a:solidFill>
                            <a:schemeClr val="tx1"/>
                          </a:solidFill>
                          <a:latin typeface="+mn-lt"/>
                        </a:rPr>
                        <a:t>1</a:t>
                      </a: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1"/>
                          </a:solidFill>
                          <a:latin typeface="+mn-lt"/>
                        </a:rPr>
                        <a:t>SYD</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1"/>
                          </a:solidFill>
                          <a:latin typeface="+mn-lt"/>
                        </a:rPr>
                        <a:t>2018-09-01</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640">
                <a:tc>
                  <a:txBody>
                    <a:bodyPr/>
                    <a:lstStyle/>
                    <a:p>
                      <a:r>
                        <a:rPr lang="en-US" sz="1400" dirty="0">
                          <a:solidFill>
                            <a:schemeClr val="tx1"/>
                          </a:solidFill>
                          <a:latin typeface="+mn-lt"/>
                        </a:rPr>
                        <a:t>2</a:t>
                      </a: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1"/>
                          </a:solidFill>
                          <a:latin typeface="+mn-lt"/>
                        </a:rPr>
                        <a:t>MEL</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1"/>
                          </a:solidFill>
                          <a:latin typeface="+mn-lt"/>
                          <a:ea typeface="Consolas" charset="0"/>
                          <a:cs typeface="Consolas" charset="0"/>
                        </a:rPr>
                        <a:t>2018-09-14</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640">
                <a:tc>
                  <a:txBody>
                    <a:bodyPr/>
                    <a:lstStyle/>
                    <a:p>
                      <a:r>
                        <a:rPr lang="en-US" sz="1400" dirty="0">
                          <a:solidFill>
                            <a:schemeClr val="tx1"/>
                          </a:solidFill>
                          <a:latin typeface="+mn-lt"/>
                        </a:rPr>
                        <a:t>3</a:t>
                      </a: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1"/>
                          </a:solidFill>
                          <a:latin typeface="+mn-lt"/>
                        </a:rPr>
                        <a:t>SYD</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1"/>
                          </a:solidFill>
                          <a:latin typeface="+mn-lt"/>
                        </a:rPr>
                        <a:t>2018-04-01</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640">
                <a:tc>
                  <a:txBody>
                    <a:bodyPr/>
                    <a:lstStyle/>
                    <a:p>
                      <a:r>
                        <a:rPr lang="en-US" sz="1400" dirty="0">
                          <a:solidFill>
                            <a:schemeClr val="tx1"/>
                          </a:solidFill>
                          <a:latin typeface="+mn-lt"/>
                        </a:rPr>
                        <a:t>4</a:t>
                      </a: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a:solidFill>
                            <a:schemeClr val="tx1"/>
                          </a:solidFill>
                          <a:latin typeface="+mn-lt"/>
                        </a:rPr>
                        <a:t>MEL</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a:solidFill>
                            <a:schemeClr val="tx1"/>
                          </a:solidFill>
                          <a:latin typeface="+mn-lt"/>
                        </a:rPr>
                        <a:t>2018-05-14</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38" name="Content Placeholder 2">
            <a:extLst>
              <a:ext uri="{FF2B5EF4-FFF2-40B4-BE49-F238E27FC236}">
                <a16:creationId xmlns:a16="http://schemas.microsoft.com/office/drawing/2014/main" id="{2D6D0EC1-6FA8-7F4A-9FEF-EBFCF0CE3294}"/>
              </a:ext>
            </a:extLst>
          </p:cNvPr>
          <p:cNvSpPr txBox="1">
            <a:spLocks/>
          </p:cNvSpPr>
          <p:nvPr/>
        </p:nvSpPr>
        <p:spPr>
          <a:xfrm>
            <a:off x="3215369" y="2553597"/>
            <a:ext cx="1519739" cy="457433"/>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b="0" i="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b="0" i="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b="0" i="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b="0" i="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b="0" i="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SELECT</a:t>
            </a: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count(dt)</a:t>
            </a:r>
          </a:p>
          <a:p>
            <a:pPr marL="0" indent="0" defTabSz="914400">
              <a:spcBef>
                <a:spcPts val="0"/>
              </a:spcBef>
              <a:buFontTx/>
              <a:buNone/>
            </a:pP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FROM</a:t>
            </a: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deep_dive;</a:t>
            </a:r>
          </a:p>
        </p:txBody>
      </p:sp>
    </p:spTree>
    <p:extLst>
      <p:ext uri="{BB962C8B-B14F-4D97-AF65-F5344CB8AC3E}">
        <p14:creationId xmlns:p14="http://schemas.microsoft.com/office/powerpoint/2010/main" val="56586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 grpId="0" animBg="1"/>
      <p:bldP spid="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Designed for I/O Reduction</a:t>
            </a:r>
          </a:p>
        </p:txBody>
      </p:sp>
      <p:sp>
        <p:nvSpPr>
          <p:cNvPr id="38" name="Content Placeholder 1"/>
          <p:cNvSpPr>
            <a:spLocks noGrp="1"/>
          </p:cNvSpPr>
          <p:nvPr>
            <p:ph idx="1"/>
          </p:nvPr>
        </p:nvSpPr>
        <p:spPr>
          <a:xfrm>
            <a:off x="592669" y="858172"/>
            <a:ext cx="8284879" cy="3558601"/>
          </a:xfrm>
        </p:spPr>
        <p:txBody>
          <a:bodyPr>
            <a:normAutofit/>
          </a:bodyPr>
          <a:lstStyle/>
          <a:p>
            <a:pPr lvl="0">
              <a:lnSpc>
                <a:spcPct val="90000"/>
              </a:lnSpc>
              <a:buSzPct val="90000"/>
            </a:pPr>
            <a:r>
              <a:rPr lang="en-US" sz="2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Columnar storage</a:t>
            </a:r>
          </a:p>
          <a:p>
            <a:pPr lvl="0">
              <a:lnSpc>
                <a:spcPct val="90000"/>
              </a:lnSpc>
              <a:buSzPct val="90000"/>
            </a:pPr>
            <a:endPar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a:p>
            <a:pPr lvl="0">
              <a:lnSpc>
                <a:spcPct val="90000"/>
              </a:lnSpc>
              <a:buSzPct val="90000"/>
            </a:pPr>
            <a:r>
              <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Data compression</a:t>
            </a:r>
          </a:p>
          <a:p>
            <a:pPr lvl="0">
              <a:lnSpc>
                <a:spcPct val="90000"/>
              </a:lnSpc>
              <a:buSzPct val="90000"/>
            </a:pPr>
            <a:endPar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a:p>
            <a:pPr lvl="0">
              <a:lnSpc>
                <a:spcPct val="90000"/>
              </a:lnSpc>
              <a:buSzPct val="90000"/>
            </a:pPr>
            <a:r>
              <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Zone maps</a:t>
            </a:r>
          </a:p>
          <a:p>
            <a:pPr lvl="0">
              <a:lnSpc>
                <a:spcPct val="90000"/>
              </a:lnSpc>
              <a:buSzPct val="90000"/>
            </a:pPr>
            <a:endPar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a:p>
            <a:pPr lvl="0">
              <a:lnSpc>
                <a:spcPct val="90000"/>
              </a:lnSpc>
              <a:buSzPct val="90000"/>
            </a:pPr>
            <a:endPar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7" name="Group 6"/>
          <p:cNvGrpSpPr/>
          <p:nvPr/>
        </p:nvGrpSpPr>
        <p:grpSpPr>
          <a:xfrm>
            <a:off x="481700" y="3208188"/>
            <a:ext cx="3570327" cy="1721724"/>
            <a:chOff x="3654814" y="3218687"/>
            <a:chExt cx="624578" cy="1721724"/>
          </a:xfrm>
        </p:grpSpPr>
        <p:sp>
          <p:nvSpPr>
            <p:cNvPr id="8" name="Rectangle 7"/>
            <p:cNvSpPr/>
            <p:nvPr/>
          </p:nvSpPr>
          <p:spPr>
            <a:xfrm>
              <a:off x="3654814" y="3657600"/>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ectangle 8"/>
            <p:cNvSpPr/>
            <p:nvPr/>
          </p:nvSpPr>
          <p:spPr>
            <a:xfrm>
              <a:off x="3876126" y="3657600"/>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ectangle 9"/>
            <p:cNvSpPr/>
            <p:nvPr/>
          </p:nvSpPr>
          <p:spPr>
            <a:xfrm>
              <a:off x="3654814" y="3877056"/>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ectangle 10"/>
            <p:cNvSpPr/>
            <p:nvPr/>
          </p:nvSpPr>
          <p:spPr>
            <a:xfrm>
              <a:off x="3876126" y="3877056"/>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ectangle 13"/>
            <p:cNvSpPr/>
            <p:nvPr/>
          </p:nvSpPr>
          <p:spPr>
            <a:xfrm>
              <a:off x="3654814" y="4096512"/>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ectangle 14"/>
            <p:cNvSpPr/>
            <p:nvPr/>
          </p:nvSpPr>
          <p:spPr>
            <a:xfrm>
              <a:off x="3876126" y="4096512"/>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Rectangle 16"/>
            <p:cNvSpPr/>
            <p:nvPr/>
          </p:nvSpPr>
          <p:spPr>
            <a:xfrm>
              <a:off x="3654814" y="4315968"/>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ectangle 17"/>
            <p:cNvSpPr/>
            <p:nvPr/>
          </p:nvSpPr>
          <p:spPr>
            <a:xfrm>
              <a:off x="3876126" y="4315968"/>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Rectangle 18"/>
            <p:cNvSpPr/>
            <p:nvPr/>
          </p:nvSpPr>
          <p:spPr>
            <a:xfrm>
              <a:off x="3654814" y="4535424"/>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Rectangle 19"/>
            <p:cNvSpPr/>
            <p:nvPr/>
          </p:nvSpPr>
          <p:spPr>
            <a:xfrm>
              <a:off x="3876126" y="4535424"/>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ectangle 20"/>
            <p:cNvSpPr/>
            <p:nvPr/>
          </p:nvSpPr>
          <p:spPr>
            <a:xfrm>
              <a:off x="3654814" y="4754880"/>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Rectangle 21"/>
            <p:cNvSpPr/>
            <p:nvPr/>
          </p:nvSpPr>
          <p:spPr>
            <a:xfrm>
              <a:off x="3876126" y="4754880"/>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Rectangle 22"/>
            <p:cNvSpPr/>
            <p:nvPr/>
          </p:nvSpPr>
          <p:spPr>
            <a:xfrm>
              <a:off x="4096358" y="3657599"/>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p:cNvSpPr/>
            <p:nvPr/>
          </p:nvSpPr>
          <p:spPr>
            <a:xfrm>
              <a:off x="4096512" y="3877055"/>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Rectangle 26"/>
            <p:cNvSpPr/>
            <p:nvPr/>
          </p:nvSpPr>
          <p:spPr>
            <a:xfrm>
              <a:off x="4096512" y="4096511"/>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Rectangle 28"/>
            <p:cNvSpPr/>
            <p:nvPr/>
          </p:nvSpPr>
          <p:spPr>
            <a:xfrm>
              <a:off x="4096512" y="4315567"/>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Rectangle 30"/>
            <p:cNvSpPr/>
            <p:nvPr/>
          </p:nvSpPr>
          <p:spPr>
            <a:xfrm>
              <a:off x="4096512" y="4534623"/>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Rectangle 32"/>
            <p:cNvSpPr/>
            <p:nvPr/>
          </p:nvSpPr>
          <p:spPr>
            <a:xfrm>
              <a:off x="4096512" y="4753679"/>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3" name="Rectangle 82"/>
            <p:cNvSpPr/>
            <p:nvPr/>
          </p:nvSpPr>
          <p:spPr>
            <a:xfrm>
              <a:off x="3654814" y="3218688"/>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a:ln w="0"/>
                  <a:solidFill>
                    <a:schemeClr val="tx1">
                      <a:lumMod val="50000"/>
                    </a:schemeClr>
                  </a:solidFill>
                  <a:effectLst>
                    <a:outerShdw blurRad="38100" dist="19050" dir="2700000" algn="tl" rotWithShape="0">
                      <a:srgbClr val="474746">
                        <a:alpha val="40000"/>
                      </a:srgbClr>
                    </a:outerShdw>
                  </a:effectLst>
                  <a:latin typeface="Amazon Ember" panose="020B0603020204020204" pitchFamily="34" charset="0"/>
                  <a:ea typeface="Amazon Ember" panose="020B0603020204020204" pitchFamily="34" charset="0"/>
                  <a:cs typeface="Amazon Ember" panose="020B0603020204020204" pitchFamily="34" charset="0"/>
                </a:rPr>
                <a:t>aid</a:t>
              </a:r>
            </a:p>
          </p:txBody>
        </p:sp>
        <p:sp>
          <p:nvSpPr>
            <p:cNvPr id="84" name="Rectangle 83"/>
            <p:cNvSpPr/>
            <p:nvPr/>
          </p:nvSpPr>
          <p:spPr>
            <a:xfrm>
              <a:off x="3876126" y="3218688"/>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a:ln w="0"/>
                  <a:solidFill>
                    <a:schemeClr val="tx1">
                      <a:lumMod val="50000"/>
                    </a:schemeClr>
                  </a:solidFill>
                  <a:effectLst>
                    <a:outerShdw blurRad="38100" dist="19050" dir="2700000" algn="tl" rotWithShape="0">
                      <a:srgbClr val="474746">
                        <a:alpha val="40000"/>
                      </a:srgbClr>
                    </a:outerShdw>
                  </a:effectLst>
                  <a:latin typeface="Amazon Ember" panose="020B0603020204020204" pitchFamily="34" charset="0"/>
                  <a:ea typeface="Amazon Ember" panose="020B0603020204020204" pitchFamily="34" charset="0"/>
                  <a:cs typeface="Amazon Ember" panose="020B0603020204020204" pitchFamily="34" charset="0"/>
                </a:rPr>
                <a:t>loc</a:t>
              </a:r>
            </a:p>
          </p:txBody>
        </p:sp>
        <p:sp>
          <p:nvSpPr>
            <p:cNvPr id="85" name="Rectangle 84"/>
            <p:cNvSpPr/>
            <p:nvPr/>
          </p:nvSpPr>
          <p:spPr>
            <a:xfrm>
              <a:off x="3654814" y="3438144"/>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6" name="Rectangle 85"/>
            <p:cNvSpPr/>
            <p:nvPr/>
          </p:nvSpPr>
          <p:spPr>
            <a:xfrm>
              <a:off x="3876126" y="3438144"/>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Rectangle 86"/>
            <p:cNvSpPr/>
            <p:nvPr/>
          </p:nvSpPr>
          <p:spPr>
            <a:xfrm>
              <a:off x="4096358" y="3218687"/>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a:ln w="0"/>
                  <a:solidFill>
                    <a:schemeClr val="tx1">
                      <a:lumMod val="50000"/>
                    </a:schemeClr>
                  </a:solidFill>
                  <a:effectLst>
                    <a:outerShdw blurRad="38100" dist="19050" dir="2700000" algn="tl" rotWithShape="0">
                      <a:srgbClr val="474746">
                        <a:alpha val="40000"/>
                      </a:srgbClr>
                    </a:outerShdw>
                  </a:effectLst>
                  <a:latin typeface="Amazon Ember" panose="020B0603020204020204" pitchFamily="34" charset="0"/>
                  <a:ea typeface="Amazon Ember" panose="020B0603020204020204" pitchFamily="34" charset="0"/>
                  <a:cs typeface="Amazon Ember" panose="020B0603020204020204" pitchFamily="34" charset="0"/>
                </a:rPr>
                <a:t>dt</a:t>
              </a:r>
            </a:p>
          </p:txBody>
        </p:sp>
        <p:sp>
          <p:nvSpPr>
            <p:cNvPr id="89" name="Rectangle 88"/>
            <p:cNvSpPr/>
            <p:nvPr/>
          </p:nvSpPr>
          <p:spPr>
            <a:xfrm>
              <a:off x="4096512" y="3438143"/>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42" name="Content Placeholder 2"/>
          <p:cNvSpPr txBox="1">
            <a:spLocks/>
          </p:cNvSpPr>
          <p:nvPr/>
        </p:nvSpPr>
        <p:spPr>
          <a:xfrm>
            <a:off x="4735108" y="720698"/>
            <a:ext cx="3614530" cy="969638"/>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CREATE TABLE</a:t>
            </a: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deep_dive (</a:t>
            </a:r>
          </a:p>
          <a:p>
            <a:pPr marL="0" indent="0" defTabSz="914400">
              <a:spcBef>
                <a:spcPts val="0"/>
              </a:spcBef>
              <a:buFontTx/>
              <a:buNone/>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aid 	INT 	--audience_id</a:t>
            </a:r>
          </a:p>
          <a:p>
            <a:pPr marL="0" indent="0" defTabSz="914400">
              <a:spcBef>
                <a:spcPts val="0"/>
              </a:spcBef>
              <a:buFontTx/>
              <a:buNone/>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,loc 	CHAR(3) 	--location</a:t>
            </a:r>
          </a:p>
          <a:p>
            <a:pPr marL="0" indent="0" defTabSz="914400">
              <a:spcBef>
                <a:spcPts val="0"/>
              </a:spcBef>
              <a:buFontTx/>
              <a:buNone/>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,dt 	DATE	--date</a:t>
            </a:r>
          </a:p>
          <a:p>
            <a:pPr marL="0" indent="0" defTabSz="914400">
              <a:spcBef>
                <a:spcPts val="0"/>
              </a:spcBef>
              <a:buFont typeface="Arial"/>
              <a:buNone/>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t>
            </a:r>
            <a:endParaRPr lang="en-US" sz="105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7" name="Rectangle 46"/>
          <p:cNvSpPr/>
          <p:nvPr/>
        </p:nvSpPr>
        <p:spPr>
          <a:xfrm>
            <a:off x="4519067" y="3540677"/>
            <a:ext cx="4572000" cy="861774"/>
          </a:xfrm>
          <a:prstGeom prst="rect">
            <a:avLst/>
          </a:prstGeom>
        </p:spPr>
        <p:txBody>
          <a:bodyPr>
            <a:spAutoFit/>
          </a:bodyPr>
          <a:lstStyle/>
          <a:p>
            <a:pPr marL="285750" indent="-285750" defTabSz="457189">
              <a:buFont typeface="Arial" charset="0"/>
              <a:buChar char="•"/>
            </a:pP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Accessing </a:t>
            </a:r>
            <a:r>
              <a:rPr lang="en-US" sz="16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dt</a:t>
            </a: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with columnar storage</a:t>
            </a:r>
          </a:p>
          <a:p>
            <a:pPr marL="742950" lvl="2" indent="-285750" defTabSz="457189">
              <a:buFont typeface="Courier New" charset="0"/>
              <a:buChar char="o"/>
            </a:pP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Only scan blocks for relevant column</a:t>
            </a:r>
          </a:p>
          <a:p>
            <a:pP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aphicFrame>
        <p:nvGraphicFramePr>
          <p:cNvPr id="34" name="Content Placeholder 3">
            <a:extLst>
              <a:ext uri="{FF2B5EF4-FFF2-40B4-BE49-F238E27FC236}">
                <a16:creationId xmlns:a16="http://schemas.microsoft.com/office/drawing/2014/main" id="{5555BA07-2D84-AB47-ACE7-9E1ACAC23649}"/>
              </a:ext>
            </a:extLst>
          </p:cNvPr>
          <p:cNvGraphicFramePr>
            <a:graphicFrameLocks/>
          </p:cNvGraphicFramePr>
          <p:nvPr>
            <p:extLst>
              <p:ext uri="{D42A27DB-BD31-4B8C-83A1-F6EECF244321}">
                <p14:modId xmlns:p14="http://schemas.microsoft.com/office/powerpoint/2010/main" val="354553150"/>
              </p:ext>
            </p:extLst>
          </p:nvPr>
        </p:nvGraphicFramePr>
        <p:xfrm>
          <a:off x="5621772" y="1848747"/>
          <a:ext cx="2446464" cy="1409700"/>
        </p:xfrm>
        <a:graphic>
          <a:graphicData uri="http://schemas.openxmlformats.org/drawingml/2006/table">
            <a:tbl>
              <a:tblPr firstRow="1">
                <a:tableStyleId>{08FB837D-C827-4EFA-A057-4D05807E0F7C}</a:tableStyleId>
              </a:tblPr>
              <a:tblGrid>
                <a:gridCol w="536669">
                  <a:extLst>
                    <a:ext uri="{9D8B030D-6E8A-4147-A177-3AD203B41FA5}">
                      <a16:colId xmlns:a16="http://schemas.microsoft.com/office/drawing/2014/main" val="20000"/>
                    </a:ext>
                  </a:extLst>
                </a:gridCol>
                <a:gridCol w="604423">
                  <a:extLst>
                    <a:ext uri="{9D8B030D-6E8A-4147-A177-3AD203B41FA5}">
                      <a16:colId xmlns:a16="http://schemas.microsoft.com/office/drawing/2014/main" val="20001"/>
                    </a:ext>
                  </a:extLst>
                </a:gridCol>
                <a:gridCol w="1305372">
                  <a:extLst>
                    <a:ext uri="{9D8B030D-6E8A-4147-A177-3AD203B41FA5}">
                      <a16:colId xmlns:a16="http://schemas.microsoft.com/office/drawing/2014/main" val="20002"/>
                    </a:ext>
                  </a:extLst>
                </a:gridCol>
              </a:tblGrid>
              <a:tr h="244883">
                <a:tc>
                  <a:txBody>
                    <a:bodyPr/>
                    <a:lstStyle/>
                    <a:p>
                      <a:pPr algn="ctr"/>
                      <a:r>
                        <a:rPr lang="en-US" sz="1400" dirty="0">
                          <a:solidFill>
                            <a:schemeClr val="tx1"/>
                          </a:solidFill>
                          <a:latin typeface="+mn-lt"/>
                        </a:rPr>
                        <a:t>aid</a:t>
                      </a:r>
                    </a:p>
                  </a:txBody>
                  <a:tcPr marL="68598" marR="68598"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1"/>
                          </a:solidFill>
                          <a:latin typeface="+mn-lt"/>
                        </a:rPr>
                        <a:t>loc</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1"/>
                          </a:solidFill>
                          <a:latin typeface="+mn-lt"/>
                        </a:rPr>
                        <a:t>dt</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640">
                <a:tc>
                  <a:txBody>
                    <a:bodyPr/>
                    <a:lstStyle/>
                    <a:p>
                      <a:r>
                        <a:rPr lang="en-US" sz="1400" dirty="0">
                          <a:solidFill>
                            <a:schemeClr val="tx1"/>
                          </a:solidFill>
                          <a:latin typeface="+mn-lt"/>
                        </a:rPr>
                        <a:t>1</a:t>
                      </a: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1"/>
                          </a:solidFill>
                          <a:latin typeface="+mn-lt"/>
                        </a:rPr>
                        <a:t>SYD</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1"/>
                          </a:solidFill>
                          <a:latin typeface="+mn-lt"/>
                        </a:rPr>
                        <a:t>2018-09-01</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640">
                <a:tc>
                  <a:txBody>
                    <a:bodyPr/>
                    <a:lstStyle/>
                    <a:p>
                      <a:r>
                        <a:rPr lang="en-US" sz="1400" dirty="0">
                          <a:solidFill>
                            <a:schemeClr val="tx1"/>
                          </a:solidFill>
                          <a:latin typeface="+mn-lt"/>
                        </a:rPr>
                        <a:t>2</a:t>
                      </a: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1"/>
                          </a:solidFill>
                          <a:latin typeface="+mn-lt"/>
                        </a:rPr>
                        <a:t>MEL</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1"/>
                          </a:solidFill>
                          <a:latin typeface="+mn-lt"/>
                          <a:ea typeface="Consolas" charset="0"/>
                          <a:cs typeface="Consolas" charset="0"/>
                        </a:rPr>
                        <a:t>2018-09-14</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640">
                <a:tc>
                  <a:txBody>
                    <a:bodyPr/>
                    <a:lstStyle/>
                    <a:p>
                      <a:r>
                        <a:rPr lang="en-US" sz="1400" dirty="0">
                          <a:solidFill>
                            <a:schemeClr val="tx1"/>
                          </a:solidFill>
                          <a:latin typeface="+mn-lt"/>
                        </a:rPr>
                        <a:t>3</a:t>
                      </a: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1"/>
                          </a:solidFill>
                          <a:latin typeface="+mn-lt"/>
                        </a:rPr>
                        <a:t>SYD</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1"/>
                          </a:solidFill>
                          <a:latin typeface="+mn-lt"/>
                        </a:rPr>
                        <a:t>2018-04-01</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640">
                <a:tc>
                  <a:txBody>
                    <a:bodyPr/>
                    <a:lstStyle/>
                    <a:p>
                      <a:r>
                        <a:rPr lang="en-US" sz="1400" dirty="0">
                          <a:solidFill>
                            <a:schemeClr val="tx1"/>
                          </a:solidFill>
                          <a:latin typeface="+mn-lt"/>
                        </a:rPr>
                        <a:t>4</a:t>
                      </a: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a:solidFill>
                            <a:schemeClr val="tx1"/>
                          </a:solidFill>
                          <a:latin typeface="+mn-lt"/>
                        </a:rPr>
                        <a:t>MEL</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a:solidFill>
                            <a:schemeClr val="tx1"/>
                          </a:solidFill>
                          <a:latin typeface="+mn-lt"/>
                        </a:rPr>
                        <a:t>2018-05-14</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35" name="Content Placeholder 2">
            <a:extLst>
              <a:ext uri="{FF2B5EF4-FFF2-40B4-BE49-F238E27FC236}">
                <a16:creationId xmlns:a16="http://schemas.microsoft.com/office/drawing/2014/main" id="{90BF94EA-D494-4743-9F75-FD67D82D03EF}"/>
              </a:ext>
            </a:extLst>
          </p:cNvPr>
          <p:cNvSpPr txBox="1">
            <a:spLocks/>
          </p:cNvSpPr>
          <p:nvPr/>
        </p:nvSpPr>
        <p:spPr>
          <a:xfrm>
            <a:off x="3215369" y="2553597"/>
            <a:ext cx="1519739" cy="457433"/>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b="0" i="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b="0" i="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b="0" i="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b="0" i="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b="0" i="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SELECT</a:t>
            </a: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count(dt)</a:t>
            </a:r>
          </a:p>
          <a:p>
            <a:pPr marL="0" indent="0" defTabSz="914400">
              <a:spcBef>
                <a:spcPts val="0"/>
              </a:spcBef>
              <a:buFontTx/>
              <a:buNone/>
            </a:pP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FROM</a:t>
            </a: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deep_dive;</a:t>
            </a:r>
          </a:p>
        </p:txBody>
      </p:sp>
    </p:spTree>
    <p:extLst>
      <p:ext uri="{BB962C8B-B14F-4D97-AF65-F5344CB8AC3E}">
        <p14:creationId xmlns:p14="http://schemas.microsoft.com/office/powerpoint/2010/main" val="622595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Designed for I/O Reduction</a:t>
            </a:r>
          </a:p>
        </p:txBody>
      </p:sp>
      <p:sp>
        <p:nvSpPr>
          <p:cNvPr id="2" name="Content Placeholder 1"/>
          <p:cNvSpPr>
            <a:spLocks noGrp="1"/>
          </p:cNvSpPr>
          <p:nvPr>
            <p:ph idx="1"/>
          </p:nvPr>
        </p:nvSpPr>
        <p:spPr>
          <a:xfrm>
            <a:off x="592669" y="858172"/>
            <a:ext cx="8284879" cy="3558601"/>
          </a:xfrm>
        </p:spPr>
        <p:txBody>
          <a:bodyPr>
            <a:normAutofit/>
          </a:bodyPr>
          <a:lstStyle/>
          <a:p>
            <a:pPr lvl="0">
              <a:lnSpc>
                <a:spcPct val="90000"/>
              </a:lnSpc>
              <a:buSzPct val="90000"/>
            </a:pPr>
            <a:r>
              <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Columnar storage</a:t>
            </a:r>
          </a:p>
          <a:p>
            <a:pPr lvl="0">
              <a:lnSpc>
                <a:spcPct val="90000"/>
              </a:lnSpc>
              <a:buSzPct val="90000"/>
            </a:pPr>
            <a:endPar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a:p>
            <a:pPr lvl="0">
              <a:lnSpc>
                <a:spcPct val="90000"/>
              </a:lnSpc>
              <a:buSzPct val="90000"/>
            </a:pPr>
            <a:r>
              <a:rPr lang="en-US" sz="2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Data compression</a:t>
            </a:r>
          </a:p>
          <a:p>
            <a:pPr lvl="0">
              <a:lnSpc>
                <a:spcPct val="90000"/>
              </a:lnSpc>
              <a:buSzPct val="90000"/>
            </a:pPr>
            <a:endPar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a:p>
            <a:pPr lvl="0">
              <a:lnSpc>
                <a:spcPct val="90000"/>
              </a:lnSpc>
              <a:buSzPct val="90000"/>
            </a:pPr>
            <a:r>
              <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Zone maps</a:t>
            </a:r>
          </a:p>
          <a:p>
            <a:pPr lvl="0">
              <a:lnSpc>
                <a:spcPct val="90000"/>
              </a:lnSpc>
              <a:buSzPct val="90000"/>
            </a:pPr>
            <a:endPar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a:p>
            <a:pPr lvl="0">
              <a:lnSpc>
                <a:spcPct val="90000"/>
              </a:lnSpc>
              <a:buSzPct val="90000"/>
            </a:pPr>
            <a:endPar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7" name="Group 6"/>
          <p:cNvGrpSpPr/>
          <p:nvPr/>
        </p:nvGrpSpPr>
        <p:grpSpPr>
          <a:xfrm>
            <a:off x="481700" y="3208188"/>
            <a:ext cx="3570327" cy="1063355"/>
            <a:chOff x="3654814" y="3218687"/>
            <a:chExt cx="624578" cy="1063355"/>
          </a:xfrm>
        </p:grpSpPr>
        <p:sp>
          <p:nvSpPr>
            <p:cNvPr id="8" name="Rectangle 7"/>
            <p:cNvSpPr/>
            <p:nvPr/>
          </p:nvSpPr>
          <p:spPr>
            <a:xfrm>
              <a:off x="3654814" y="3657600"/>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ectangle 8"/>
            <p:cNvSpPr/>
            <p:nvPr/>
          </p:nvSpPr>
          <p:spPr>
            <a:xfrm>
              <a:off x="3876126" y="3657600"/>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ectangle 9"/>
            <p:cNvSpPr/>
            <p:nvPr/>
          </p:nvSpPr>
          <p:spPr>
            <a:xfrm>
              <a:off x="3654814" y="3877056"/>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Rectangle 22"/>
            <p:cNvSpPr/>
            <p:nvPr/>
          </p:nvSpPr>
          <p:spPr>
            <a:xfrm>
              <a:off x="4096358" y="3657599"/>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p:cNvSpPr/>
            <p:nvPr/>
          </p:nvSpPr>
          <p:spPr>
            <a:xfrm>
              <a:off x="4096512" y="3877055"/>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Rectangle 26"/>
            <p:cNvSpPr/>
            <p:nvPr/>
          </p:nvSpPr>
          <p:spPr>
            <a:xfrm>
              <a:off x="4096512" y="4096511"/>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3" name="Rectangle 82"/>
            <p:cNvSpPr/>
            <p:nvPr/>
          </p:nvSpPr>
          <p:spPr>
            <a:xfrm>
              <a:off x="3654814" y="3218688"/>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a:ln w="0"/>
                  <a:solidFill>
                    <a:schemeClr val="tx1">
                      <a:lumMod val="50000"/>
                    </a:schemeClr>
                  </a:solidFill>
                  <a:effectLst>
                    <a:outerShdw blurRad="38100" dist="19050" dir="2700000" algn="tl" rotWithShape="0">
                      <a:srgbClr val="474746">
                        <a:alpha val="40000"/>
                      </a:srgbClr>
                    </a:outerShdw>
                  </a:effectLst>
                  <a:latin typeface="Amazon Ember" panose="020B0603020204020204" pitchFamily="34" charset="0"/>
                  <a:ea typeface="Amazon Ember" panose="020B0603020204020204" pitchFamily="34" charset="0"/>
                  <a:cs typeface="Amazon Ember" panose="020B0603020204020204" pitchFamily="34" charset="0"/>
                </a:rPr>
                <a:t>aid</a:t>
              </a:r>
            </a:p>
          </p:txBody>
        </p:sp>
        <p:sp>
          <p:nvSpPr>
            <p:cNvPr id="84" name="Rectangle 83"/>
            <p:cNvSpPr/>
            <p:nvPr/>
          </p:nvSpPr>
          <p:spPr>
            <a:xfrm>
              <a:off x="3876126" y="3218688"/>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a:ln w="0"/>
                  <a:solidFill>
                    <a:schemeClr val="tx1">
                      <a:lumMod val="50000"/>
                    </a:schemeClr>
                  </a:solidFill>
                  <a:effectLst>
                    <a:outerShdw blurRad="38100" dist="19050" dir="2700000" algn="tl" rotWithShape="0">
                      <a:srgbClr val="474746">
                        <a:alpha val="40000"/>
                      </a:srgbClr>
                    </a:outerShdw>
                  </a:effectLst>
                  <a:latin typeface="Amazon Ember" panose="020B0603020204020204" pitchFamily="34" charset="0"/>
                  <a:ea typeface="Amazon Ember" panose="020B0603020204020204" pitchFamily="34" charset="0"/>
                  <a:cs typeface="Amazon Ember" panose="020B0603020204020204" pitchFamily="34" charset="0"/>
                </a:rPr>
                <a:t>loc</a:t>
              </a:r>
            </a:p>
          </p:txBody>
        </p:sp>
        <p:sp>
          <p:nvSpPr>
            <p:cNvPr id="85" name="Rectangle 84"/>
            <p:cNvSpPr/>
            <p:nvPr/>
          </p:nvSpPr>
          <p:spPr>
            <a:xfrm>
              <a:off x="3654814" y="3438144"/>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6" name="Rectangle 85"/>
            <p:cNvSpPr/>
            <p:nvPr/>
          </p:nvSpPr>
          <p:spPr>
            <a:xfrm>
              <a:off x="3876126" y="3438144"/>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Rectangle 86"/>
            <p:cNvSpPr/>
            <p:nvPr/>
          </p:nvSpPr>
          <p:spPr>
            <a:xfrm>
              <a:off x="4096358" y="3218687"/>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a:ln w="0"/>
                  <a:solidFill>
                    <a:schemeClr val="tx1">
                      <a:lumMod val="50000"/>
                    </a:schemeClr>
                  </a:solidFill>
                  <a:effectLst>
                    <a:outerShdw blurRad="38100" dist="19050" dir="2700000" algn="tl" rotWithShape="0">
                      <a:srgbClr val="474746">
                        <a:alpha val="40000"/>
                      </a:srgbClr>
                    </a:outerShdw>
                  </a:effectLst>
                  <a:latin typeface="Amazon Ember" panose="020B0603020204020204" pitchFamily="34" charset="0"/>
                  <a:ea typeface="Amazon Ember" panose="020B0603020204020204" pitchFamily="34" charset="0"/>
                  <a:cs typeface="Amazon Ember" panose="020B0603020204020204" pitchFamily="34" charset="0"/>
                </a:rPr>
                <a:t>dt</a:t>
              </a:r>
            </a:p>
          </p:txBody>
        </p:sp>
        <p:sp>
          <p:nvSpPr>
            <p:cNvPr id="89" name="Rectangle 88"/>
            <p:cNvSpPr/>
            <p:nvPr/>
          </p:nvSpPr>
          <p:spPr>
            <a:xfrm>
              <a:off x="4096512" y="3438143"/>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40" name="Content Placeholder 2"/>
          <p:cNvSpPr txBox="1">
            <a:spLocks/>
          </p:cNvSpPr>
          <p:nvPr/>
        </p:nvSpPr>
        <p:spPr>
          <a:xfrm>
            <a:off x="4735108" y="720698"/>
            <a:ext cx="3614530" cy="969638"/>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CREATE TABLE</a:t>
            </a: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deep_dive (</a:t>
            </a:r>
          </a:p>
          <a:p>
            <a:pPr marL="0" indent="0" defTabSz="914400">
              <a:spcBef>
                <a:spcPts val="0"/>
              </a:spcBef>
              <a:buFontTx/>
              <a:buNone/>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aid 	INT	</a:t>
            </a:r>
            <a:r>
              <a:rPr lang="en-US" sz="12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ENCODE LZO</a:t>
            </a:r>
          </a:p>
          <a:p>
            <a:pPr marL="0" indent="0" defTabSz="914400">
              <a:spcBef>
                <a:spcPts val="0"/>
              </a:spcBef>
              <a:buFontTx/>
              <a:buNone/>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,loc 	CHAR(3)	</a:t>
            </a:r>
            <a:r>
              <a:rPr lang="en-US" sz="12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ENCODE BYTEDICT</a:t>
            </a:r>
          </a:p>
          <a:p>
            <a:pPr marL="0" indent="0" defTabSz="914400">
              <a:spcBef>
                <a:spcPts val="0"/>
              </a:spcBef>
              <a:buFontTx/>
              <a:buNone/>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,dt 	DATE	</a:t>
            </a:r>
            <a:r>
              <a:rPr lang="en-US" sz="12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ENCODE RUNLENGTH</a:t>
            </a:r>
          </a:p>
          <a:p>
            <a:pPr marL="0" indent="0" defTabSz="914400">
              <a:spcBef>
                <a:spcPts val="0"/>
              </a:spcBef>
              <a:buFont typeface="Arial"/>
              <a:buNone/>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t>
            </a:r>
            <a:endParaRPr lang="en-US" sz="105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Rectangle 27"/>
          <p:cNvSpPr/>
          <p:nvPr/>
        </p:nvSpPr>
        <p:spPr>
          <a:xfrm>
            <a:off x="4519067" y="3540677"/>
            <a:ext cx="4572000" cy="830997"/>
          </a:xfrm>
          <a:prstGeom prst="rect">
            <a:avLst/>
          </a:prstGeom>
        </p:spPr>
        <p:txBody>
          <a:bodyPr>
            <a:spAutoFit/>
          </a:bodyPr>
          <a:lstStyle/>
          <a:p>
            <a:pPr marL="285750" indent="-285750" defTabSz="457189">
              <a:lnSpc>
                <a:spcPct val="100000"/>
              </a:lnSpc>
              <a:spcBef>
                <a:spcPts val="0"/>
              </a:spcBef>
              <a:spcAft>
                <a:spcPts val="0"/>
              </a:spcAft>
              <a:buFont typeface="Arial" charset="0"/>
              <a:buChar char="•"/>
            </a:pP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Columns grow and shrink independently</a:t>
            </a:r>
          </a:p>
          <a:p>
            <a:pPr marL="285750" indent="-285750" defTabSz="457189">
              <a:lnSpc>
                <a:spcPct val="100000"/>
              </a:lnSpc>
              <a:spcBef>
                <a:spcPts val="0"/>
              </a:spcBef>
              <a:spcAft>
                <a:spcPts val="0"/>
              </a:spcAft>
              <a:buFont typeface="Arial" charset="0"/>
              <a:buChar char="•"/>
            </a:pP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Reduces storage requirements</a:t>
            </a:r>
          </a:p>
          <a:p>
            <a:pPr marL="285750" indent="-285750" defTabSz="457189">
              <a:lnSpc>
                <a:spcPct val="100000"/>
              </a:lnSpc>
              <a:spcBef>
                <a:spcPts val="0"/>
              </a:spcBef>
              <a:spcAft>
                <a:spcPts val="0"/>
              </a:spcAft>
              <a:buFont typeface="Arial" charset="0"/>
              <a:buChar char="•"/>
            </a:pP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Reduces I/O </a:t>
            </a:r>
          </a:p>
        </p:txBody>
      </p:sp>
      <p:graphicFrame>
        <p:nvGraphicFramePr>
          <p:cNvPr id="21" name="Content Placeholder 3">
            <a:extLst>
              <a:ext uri="{FF2B5EF4-FFF2-40B4-BE49-F238E27FC236}">
                <a16:creationId xmlns:a16="http://schemas.microsoft.com/office/drawing/2014/main" id="{5D3127F1-FEF0-6342-8F07-C903EFFBC8F9}"/>
              </a:ext>
            </a:extLst>
          </p:cNvPr>
          <p:cNvGraphicFramePr>
            <a:graphicFrameLocks/>
          </p:cNvGraphicFramePr>
          <p:nvPr>
            <p:extLst>
              <p:ext uri="{D42A27DB-BD31-4B8C-83A1-F6EECF244321}">
                <p14:modId xmlns:p14="http://schemas.microsoft.com/office/powerpoint/2010/main" val="2120057959"/>
              </p:ext>
            </p:extLst>
          </p:nvPr>
        </p:nvGraphicFramePr>
        <p:xfrm>
          <a:off x="5621772" y="1848747"/>
          <a:ext cx="2446464" cy="1409700"/>
        </p:xfrm>
        <a:graphic>
          <a:graphicData uri="http://schemas.openxmlformats.org/drawingml/2006/table">
            <a:tbl>
              <a:tblPr firstRow="1">
                <a:tableStyleId>{08FB837D-C827-4EFA-A057-4D05807E0F7C}</a:tableStyleId>
              </a:tblPr>
              <a:tblGrid>
                <a:gridCol w="536669">
                  <a:extLst>
                    <a:ext uri="{9D8B030D-6E8A-4147-A177-3AD203B41FA5}">
                      <a16:colId xmlns:a16="http://schemas.microsoft.com/office/drawing/2014/main" val="20000"/>
                    </a:ext>
                  </a:extLst>
                </a:gridCol>
                <a:gridCol w="604423">
                  <a:extLst>
                    <a:ext uri="{9D8B030D-6E8A-4147-A177-3AD203B41FA5}">
                      <a16:colId xmlns:a16="http://schemas.microsoft.com/office/drawing/2014/main" val="20001"/>
                    </a:ext>
                  </a:extLst>
                </a:gridCol>
                <a:gridCol w="1305372">
                  <a:extLst>
                    <a:ext uri="{9D8B030D-6E8A-4147-A177-3AD203B41FA5}">
                      <a16:colId xmlns:a16="http://schemas.microsoft.com/office/drawing/2014/main" val="20002"/>
                    </a:ext>
                  </a:extLst>
                </a:gridCol>
              </a:tblGrid>
              <a:tr h="244883">
                <a:tc>
                  <a:txBody>
                    <a:bodyPr/>
                    <a:lstStyle/>
                    <a:p>
                      <a:pPr algn="ctr"/>
                      <a:r>
                        <a:rPr lang="en-US" sz="1400" dirty="0">
                          <a:solidFill>
                            <a:schemeClr val="tx1"/>
                          </a:solidFill>
                          <a:latin typeface="+mn-lt"/>
                        </a:rPr>
                        <a:t>aid</a:t>
                      </a:r>
                    </a:p>
                  </a:txBody>
                  <a:tcPr marL="68598" marR="68598"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1"/>
                          </a:solidFill>
                          <a:latin typeface="+mn-lt"/>
                        </a:rPr>
                        <a:t>loc</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1"/>
                          </a:solidFill>
                          <a:latin typeface="+mn-lt"/>
                        </a:rPr>
                        <a:t>dt</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640">
                <a:tc>
                  <a:txBody>
                    <a:bodyPr/>
                    <a:lstStyle/>
                    <a:p>
                      <a:r>
                        <a:rPr lang="en-US" sz="1400" dirty="0">
                          <a:solidFill>
                            <a:schemeClr val="tx1"/>
                          </a:solidFill>
                          <a:latin typeface="+mn-lt"/>
                        </a:rPr>
                        <a:t>1</a:t>
                      </a: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1"/>
                          </a:solidFill>
                          <a:latin typeface="+mn-lt"/>
                        </a:rPr>
                        <a:t>SYD</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1"/>
                          </a:solidFill>
                          <a:latin typeface="+mn-lt"/>
                        </a:rPr>
                        <a:t>2018-09-01</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640">
                <a:tc>
                  <a:txBody>
                    <a:bodyPr/>
                    <a:lstStyle/>
                    <a:p>
                      <a:r>
                        <a:rPr lang="en-US" sz="1400" dirty="0">
                          <a:solidFill>
                            <a:schemeClr val="tx1"/>
                          </a:solidFill>
                          <a:latin typeface="+mn-lt"/>
                        </a:rPr>
                        <a:t>2</a:t>
                      </a: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1"/>
                          </a:solidFill>
                          <a:latin typeface="+mn-lt"/>
                        </a:rPr>
                        <a:t>MEL</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1"/>
                          </a:solidFill>
                          <a:latin typeface="+mn-lt"/>
                          <a:ea typeface="Consolas" charset="0"/>
                          <a:cs typeface="Consolas" charset="0"/>
                        </a:rPr>
                        <a:t>2018-09-14</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640">
                <a:tc>
                  <a:txBody>
                    <a:bodyPr/>
                    <a:lstStyle/>
                    <a:p>
                      <a:r>
                        <a:rPr lang="en-US" sz="1400" dirty="0">
                          <a:solidFill>
                            <a:schemeClr val="tx1"/>
                          </a:solidFill>
                          <a:latin typeface="+mn-lt"/>
                        </a:rPr>
                        <a:t>3</a:t>
                      </a: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1"/>
                          </a:solidFill>
                          <a:latin typeface="+mn-lt"/>
                        </a:rPr>
                        <a:t>SYD</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1"/>
                          </a:solidFill>
                          <a:latin typeface="+mn-lt"/>
                        </a:rPr>
                        <a:t>2018-04-01</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640">
                <a:tc>
                  <a:txBody>
                    <a:bodyPr/>
                    <a:lstStyle/>
                    <a:p>
                      <a:r>
                        <a:rPr lang="en-US" sz="1400" dirty="0">
                          <a:solidFill>
                            <a:schemeClr val="tx1"/>
                          </a:solidFill>
                          <a:latin typeface="+mn-lt"/>
                        </a:rPr>
                        <a:t>4</a:t>
                      </a: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a:solidFill>
                            <a:schemeClr val="tx1"/>
                          </a:solidFill>
                          <a:latin typeface="+mn-lt"/>
                        </a:rPr>
                        <a:t>MEL</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a:solidFill>
                            <a:schemeClr val="tx1"/>
                          </a:solidFill>
                          <a:latin typeface="+mn-lt"/>
                        </a:rPr>
                        <a:t>2018-05-14</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40756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Designed for I/O Reduction</a:t>
            </a:r>
          </a:p>
        </p:txBody>
      </p:sp>
      <p:sp>
        <p:nvSpPr>
          <p:cNvPr id="2" name="Content Placeholder 1"/>
          <p:cNvSpPr>
            <a:spLocks noGrp="1"/>
          </p:cNvSpPr>
          <p:nvPr>
            <p:ph idx="1"/>
          </p:nvPr>
        </p:nvSpPr>
        <p:spPr>
          <a:xfrm>
            <a:off x="592669" y="858172"/>
            <a:ext cx="8284879" cy="3558601"/>
          </a:xfrm>
        </p:spPr>
        <p:txBody>
          <a:bodyPr>
            <a:normAutofit/>
          </a:bodyPr>
          <a:lstStyle/>
          <a:p>
            <a:pPr lvl="0">
              <a:lnSpc>
                <a:spcPct val="90000"/>
              </a:lnSpc>
              <a:buSzPct val="90000"/>
            </a:pPr>
            <a:r>
              <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Columnar storage</a:t>
            </a:r>
          </a:p>
          <a:p>
            <a:pPr lvl="0">
              <a:lnSpc>
                <a:spcPct val="90000"/>
              </a:lnSpc>
              <a:buSzPct val="90000"/>
            </a:pPr>
            <a:endPar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a:p>
            <a:pPr lvl="0">
              <a:lnSpc>
                <a:spcPct val="90000"/>
              </a:lnSpc>
              <a:buSzPct val="90000"/>
            </a:pPr>
            <a:r>
              <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Data compression</a:t>
            </a:r>
          </a:p>
          <a:p>
            <a:pPr lvl="0">
              <a:lnSpc>
                <a:spcPct val="90000"/>
              </a:lnSpc>
              <a:buSzPct val="90000"/>
            </a:pPr>
            <a:endPar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a:p>
            <a:pPr lvl="0">
              <a:lnSpc>
                <a:spcPct val="90000"/>
              </a:lnSpc>
              <a:buSzPct val="90000"/>
            </a:pPr>
            <a:r>
              <a:rPr lang="en-US" sz="2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Zone maps</a:t>
            </a:r>
          </a:p>
          <a:p>
            <a:pPr lvl="0">
              <a:lnSpc>
                <a:spcPct val="90000"/>
              </a:lnSpc>
              <a:buSzPct val="90000"/>
            </a:pPr>
            <a:endPar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a:p>
            <a:pPr lvl="0">
              <a:lnSpc>
                <a:spcPct val="90000"/>
              </a:lnSpc>
              <a:buSzPct val="90000"/>
            </a:pPr>
            <a:endPar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7" name="Group 6"/>
          <p:cNvGrpSpPr/>
          <p:nvPr/>
        </p:nvGrpSpPr>
        <p:grpSpPr>
          <a:xfrm>
            <a:off x="481700" y="3208188"/>
            <a:ext cx="3570327" cy="1063355"/>
            <a:chOff x="3654814" y="3218687"/>
            <a:chExt cx="624578" cy="1063355"/>
          </a:xfrm>
        </p:grpSpPr>
        <p:sp>
          <p:nvSpPr>
            <p:cNvPr id="8" name="Rectangle 7"/>
            <p:cNvSpPr/>
            <p:nvPr/>
          </p:nvSpPr>
          <p:spPr>
            <a:xfrm>
              <a:off x="3654814" y="3657600"/>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ectangle 8"/>
            <p:cNvSpPr/>
            <p:nvPr/>
          </p:nvSpPr>
          <p:spPr>
            <a:xfrm>
              <a:off x="3876126" y="3657600"/>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ectangle 9"/>
            <p:cNvSpPr/>
            <p:nvPr/>
          </p:nvSpPr>
          <p:spPr>
            <a:xfrm>
              <a:off x="3654814" y="3877056"/>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Rectangle 22"/>
            <p:cNvSpPr/>
            <p:nvPr/>
          </p:nvSpPr>
          <p:spPr>
            <a:xfrm>
              <a:off x="4096358" y="3657599"/>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p:cNvSpPr/>
            <p:nvPr/>
          </p:nvSpPr>
          <p:spPr>
            <a:xfrm>
              <a:off x="4096512" y="3877055"/>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Rectangle 26"/>
            <p:cNvSpPr/>
            <p:nvPr/>
          </p:nvSpPr>
          <p:spPr>
            <a:xfrm>
              <a:off x="4096512" y="4096511"/>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3" name="Rectangle 82"/>
            <p:cNvSpPr/>
            <p:nvPr/>
          </p:nvSpPr>
          <p:spPr>
            <a:xfrm>
              <a:off x="3654814" y="3218688"/>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a:ln w="0"/>
                  <a:solidFill>
                    <a:schemeClr val="tx1">
                      <a:lumMod val="50000"/>
                    </a:schemeClr>
                  </a:solidFill>
                  <a:effectLst>
                    <a:outerShdw blurRad="38100" dist="19050" dir="2700000" algn="tl" rotWithShape="0">
                      <a:srgbClr val="474746">
                        <a:alpha val="40000"/>
                      </a:srgbClr>
                    </a:outerShdw>
                  </a:effectLst>
                  <a:latin typeface="Amazon Ember" panose="020B0603020204020204" pitchFamily="34" charset="0"/>
                  <a:ea typeface="Amazon Ember" panose="020B0603020204020204" pitchFamily="34" charset="0"/>
                  <a:cs typeface="Amazon Ember" panose="020B0603020204020204" pitchFamily="34" charset="0"/>
                </a:rPr>
                <a:t>aid</a:t>
              </a:r>
            </a:p>
          </p:txBody>
        </p:sp>
        <p:sp>
          <p:nvSpPr>
            <p:cNvPr id="84" name="Rectangle 83"/>
            <p:cNvSpPr/>
            <p:nvPr/>
          </p:nvSpPr>
          <p:spPr>
            <a:xfrm>
              <a:off x="3876126" y="3218688"/>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a:ln w="0"/>
                  <a:solidFill>
                    <a:schemeClr val="tx1">
                      <a:lumMod val="50000"/>
                    </a:schemeClr>
                  </a:solidFill>
                  <a:effectLst>
                    <a:outerShdw blurRad="38100" dist="19050" dir="2700000" algn="tl" rotWithShape="0">
                      <a:srgbClr val="474746">
                        <a:alpha val="40000"/>
                      </a:srgbClr>
                    </a:outerShdw>
                  </a:effectLst>
                  <a:latin typeface="Amazon Ember" panose="020B0603020204020204" pitchFamily="34" charset="0"/>
                  <a:ea typeface="Amazon Ember" panose="020B0603020204020204" pitchFamily="34" charset="0"/>
                  <a:cs typeface="Amazon Ember" panose="020B0603020204020204" pitchFamily="34" charset="0"/>
                </a:rPr>
                <a:t>loc</a:t>
              </a:r>
            </a:p>
          </p:txBody>
        </p:sp>
        <p:sp>
          <p:nvSpPr>
            <p:cNvPr id="85" name="Rectangle 84"/>
            <p:cNvSpPr/>
            <p:nvPr/>
          </p:nvSpPr>
          <p:spPr>
            <a:xfrm>
              <a:off x="3654814" y="3438144"/>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6" name="Rectangle 85"/>
            <p:cNvSpPr/>
            <p:nvPr/>
          </p:nvSpPr>
          <p:spPr>
            <a:xfrm>
              <a:off x="3876126" y="3438144"/>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Rectangle 86"/>
            <p:cNvSpPr/>
            <p:nvPr/>
          </p:nvSpPr>
          <p:spPr>
            <a:xfrm>
              <a:off x="4096358" y="3218687"/>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a:ln w="0"/>
                  <a:solidFill>
                    <a:schemeClr val="tx1">
                      <a:lumMod val="50000"/>
                    </a:schemeClr>
                  </a:solidFill>
                  <a:effectLst>
                    <a:outerShdw blurRad="38100" dist="19050" dir="2700000" algn="tl" rotWithShape="0">
                      <a:srgbClr val="474746">
                        <a:alpha val="40000"/>
                      </a:srgbClr>
                    </a:outerShdw>
                  </a:effectLst>
                  <a:latin typeface="Amazon Ember" panose="020B0603020204020204" pitchFamily="34" charset="0"/>
                  <a:ea typeface="Amazon Ember" panose="020B0603020204020204" pitchFamily="34" charset="0"/>
                  <a:cs typeface="Amazon Ember" panose="020B0603020204020204" pitchFamily="34" charset="0"/>
                </a:rPr>
                <a:t>dt</a:t>
              </a:r>
            </a:p>
          </p:txBody>
        </p:sp>
        <p:sp>
          <p:nvSpPr>
            <p:cNvPr id="89" name="Rectangle 88"/>
            <p:cNvSpPr/>
            <p:nvPr/>
          </p:nvSpPr>
          <p:spPr>
            <a:xfrm>
              <a:off x="4096512" y="3438143"/>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40" name="Content Placeholder 2"/>
          <p:cNvSpPr txBox="1">
            <a:spLocks/>
          </p:cNvSpPr>
          <p:nvPr/>
        </p:nvSpPr>
        <p:spPr>
          <a:xfrm>
            <a:off x="4735108" y="720698"/>
            <a:ext cx="3614530" cy="969638"/>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CREATE TABLE</a:t>
            </a: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deep_dive (</a:t>
            </a:r>
          </a:p>
          <a:p>
            <a:pPr marL="0" indent="0" defTabSz="914400">
              <a:spcBef>
                <a:spcPts val="0"/>
              </a:spcBef>
              <a:buFontTx/>
              <a:buNone/>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aid 	INT 	--audience_id</a:t>
            </a:r>
          </a:p>
          <a:p>
            <a:pPr marL="0" indent="0" defTabSz="914400">
              <a:spcBef>
                <a:spcPts val="0"/>
              </a:spcBef>
              <a:buFontTx/>
              <a:buNone/>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,loc 	CHAR(3) 	--location</a:t>
            </a:r>
          </a:p>
          <a:p>
            <a:pPr marL="0" indent="0" defTabSz="914400">
              <a:spcBef>
                <a:spcPts val="0"/>
              </a:spcBef>
              <a:buFontTx/>
              <a:buNone/>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,dt 	DATE	--date</a:t>
            </a:r>
          </a:p>
          <a:p>
            <a:pPr marL="0" indent="0" defTabSz="914400">
              <a:spcBef>
                <a:spcPts val="0"/>
              </a:spcBef>
              <a:buFont typeface="Arial"/>
              <a:buNone/>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t>
            </a:r>
            <a:endParaRPr lang="en-US" sz="105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ectangle 20"/>
          <p:cNvSpPr/>
          <p:nvPr/>
        </p:nvSpPr>
        <p:spPr>
          <a:xfrm>
            <a:off x="4519067" y="3540677"/>
            <a:ext cx="4572000" cy="1323439"/>
          </a:xfrm>
          <a:prstGeom prst="rect">
            <a:avLst/>
          </a:prstGeom>
        </p:spPr>
        <p:txBody>
          <a:bodyPr>
            <a:spAutoFit/>
          </a:bodyPr>
          <a:lstStyle/>
          <a:p>
            <a:pPr marL="285743" indent="-285743" defTabSz="457189">
              <a:buFont typeface="Arial" charset="0"/>
              <a:buChar char="•"/>
            </a:pP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In-memory block metadata</a:t>
            </a:r>
          </a:p>
          <a:p>
            <a:pPr marL="285743" indent="-285743" defTabSz="457189">
              <a:buFont typeface="Arial" charset="0"/>
              <a:buChar char="•"/>
            </a:pP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Contains per-block MIN and MAX value</a:t>
            </a:r>
          </a:p>
          <a:p>
            <a:pPr marL="285743" indent="-285743" defTabSz="457189">
              <a:buFont typeface="Arial" charset="0"/>
              <a:buChar char="•"/>
            </a:pP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Effectively prunes blocks which cannot contain data for a given query</a:t>
            </a:r>
          </a:p>
          <a:p>
            <a:pPr marL="285743" indent="-285743" defTabSz="457189">
              <a:buFont typeface="Arial" charset="0"/>
              <a:buChar char="•"/>
            </a:pP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Eliminates unnecessary I/O</a:t>
            </a:r>
          </a:p>
        </p:txBody>
      </p:sp>
      <p:graphicFrame>
        <p:nvGraphicFramePr>
          <p:cNvPr id="22" name="Content Placeholder 3">
            <a:extLst>
              <a:ext uri="{FF2B5EF4-FFF2-40B4-BE49-F238E27FC236}">
                <a16:creationId xmlns:a16="http://schemas.microsoft.com/office/drawing/2014/main" id="{B762F7F4-EBE9-B141-91E5-651267F7CB48}"/>
              </a:ext>
            </a:extLst>
          </p:cNvPr>
          <p:cNvGraphicFramePr>
            <a:graphicFrameLocks/>
          </p:cNvGraphicFramePr>
          <p:nvPr>
            <p:extLst>
              <p:ext uri="{D42A27DB-BD31-4B8C-83A1-F6EECF244321}">
                <p14:modId xmlns:p14="http://schemas.microsoft.com/office/powerpoint/2010/main" val="2120057959"/>
              </p:ext>
            </p:extLst>
          </p:nvPr>
        </p:nvGraphicFramePr>
        <p:xfrm>
          <a:off x="5621772" y="1848747"/>
          <a:ext cx="2446464" cy="1409700"/>
        </p:xfrm>
        <a:graphic>
          <a:graphicData uri="http://schemas.openxmlformats.org/drawingml/2006/table">
            <a:tbl>
              <a:tblPr firstRow="1">
                <a:tableStyleId>{08FB837D-C827-4EFA-A057-4D05807E0F7C}</a:tableStyleId>
              </a:tblPr>
              <a:tblGrid>
                <a:gridCol w="536669">
                  <a:extLst>
                    <a:ext uri="{9D8B030D-6E8A-4147-A177-3AD203B41FA5}">
                      <a16:colId xmlns:a16="http://schemas.microsoft.com/office/drawing/2014/main" val="20000"/>
                    </a:ext>
                  </a:extLst>
                </a:gridCol>
                <a:gridCol w="604423">
                  <a:extLst>
                    <a:ext uri="{9D8B030D-6E8A-4147-A177-3AD203B41FA5}">
                      <a16:colId xmlns:a16="http://schemas.microsoft.com/office/drawing/2014/main" val="20001"/>
                    </a:ext>
                  </a:extLst>
                </a:gridCol>
                <a:gridCol w="1305372">
                  <a:extLst>
                    <a:ext uri="{9D8B030D-6E8A-4147-A177-3AD203B41FA5}">
                      <a16:colId xmlns:a16="http://schemas.microsoft.com/office/drawing/2014/main" val="20002"/>
                    </a:ext>
                  </a:extLst>
                </a:gridCol>
              </a:tblGrid>
              <a:tr h="244883">
                <a:tc>
                  <a:txBody>
                    <a:bodyPr/>
                    <a:lstStyle/>
                    <a:p>
                      <a:pPr algn="ctr"/>
                      <a:r>
                        <a:rPr lang="en-US" sz="1400" dirty="0">
                          <a:solidFill>
                            <a:schemeClr val="tx1"/>
                          </a:solidFill>
                          <a:latin typeface="+mn-lt"/>
                        </a:rPr>
                        <a:t>aid</a:t>
                      </a:r>
                    </a:p>
                  </a:txBody>
                  <a:tcPr marL="68598" marR="68598"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1"/>
                          </a:solidFill>
                          <a:latin typeface="+mn-lt"/>
                        </a:rPr>
                        <a:t>loc</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1"/>
                          </a:solidFill>
                          <a:latin typeface="+mn-lt"/>
                        </a:rPr>
                        <a:t>dt</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640">
                <a:tc>
                  <a:txBody>
                    <a:bodyPr/>
                    <a:lstStyle/>
                    <a:p>
                      <a:r>
                        <a:rPr lang="en-US" sz="1400" dirty="0">
                          <a:solidFill>
                            <a:schemeClr val="tx1"/>
                          </a:solidFill>
                          <a:latin typeface="+mn-lt"/>
                        </a:rPr>
                        <a:t>1</a:t>
                      </a: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1"/>
                          </a:solidFill>
                          <a:latin typeface="+mn-lt"/>
                        </a:rPr>
                        <a:t>SYD</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1"/>
                          </a:solidFill>
                          <a:latin typeface="+mn-lt"/>
                        </a:rPr>
                        <a:t>2018-09-01</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640">
                <a:tc>
                  <a:txBody>
                    <a:bodyPr/>
                    <a:lstStyle/>
                    <a:p>
                      <a:r>
                        <a:rPr lang="en-US" sz="1400" dirty="0">
                          <a:solidFill>
                            <a:schemeClr val="tx1"/>
                          </a:solidFill>
                          <a:latin typeface="+mn-lt"/>
                        </a:rPr>
                        <a:t>2</a:t>
                      </a: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1"/>
                          </a:solidFill>
                          <a:latin typeface="+mn-lt"/>
                        </a:rPr>
                        <a:t>MEL</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1"/>
                          </a:solidFill>
                          <a:latin typeface="+mn-lt"/>
                          <a:ea typeface="Consolas" charset="0"/>
                          <a:cs typeface="Consolas" charset="0"/>
                        </a:rPr>
                        <a:t>2018-09-14</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640">
                <a:tc>
                  <a:txBody>
                    <a:bodyPr/>
                    <a:lstStyle/>
                    <a:p>
                      <a:r>
                        <a:rPr lang="en-US" sz="1400" dirty="0">
                          <a:solidFill>
                            <a:schemeClr val="tx1"/>
                          </a:solidFill>
                          <a:latin typeface="+mn-lt"/>
                        </a:rPr>
                        <a:t>3</a:t>
                      </a: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1"/>
                          </a:solidFill>
                          <a:latin typeface="+mn-lt"/>
                        </a:rPr>
                        <a:t>SYD</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1"/>
                          </a:solidFill>
                          <a:latin typeface="+mn-lt"/>
                        </a:rPr>
                        <a:t>2018-04-01</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640">
                <a:tc>
                  <a:txBody>
                    <a:bodyPr/>
                    <a:lstStyle/>
                    <a:p>
                      <a:r>
                        <a:rPr lang="en-US" sz="1400" dirty="0">
                          <a:solidFill>
                            <a:schemeClr val="tx1"/>
                          </a:solidFill>
                          <a:latin typeface="+mn-lt"/>
                        </a:rPr>
                        <a:t>4</a:t>
                      </a: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a:solidFill>
                            <a:schemeClr val="tx1"/>
                          </a:solidFill>
                          <a:latin typeface="+mn-lt"/>
                        </a:rPr>
                        <a:t>MEL</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a:solidFill>
                            <a:schemeClr val="tx1"/>
                          </a:solidFill>
                          <a:latin typeface="+mn-lt"/>
                        </a:rPr>
                        <a:t>2018-05-14</a:t>
                      </a: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51564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875955"/>
            <a:ext cx="7377998" cy="393954"/>
          </a:xfrm>
          <a:prstGeom prst="rect">
            <a:avLst/>
          </a:prstGeom>
        </p:spPr>
        <p:txBody>
          <a:bodyPr wrap="square">
            <a:spAutoFit/>
          </a:bodyPr>
          <a:lstStyle/>
          <a:p>
            <a:pPr>
              <a:lnSpc>
                <a:spcPct val="130000"/>
              </a:lnSpc>
            </a:pPr>
            <a:r>
              <a:rPr lang="en-US" sz="1600" b="1"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SELECT</a:t>
            </a:r>
            <a:r>
              <a:rPr lang="en-US" sz="160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 COUNT(*) </a:t>
            </a:r>
            <a:r>
              <a:rPr lang="en-US" sz="1600" b="1"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FROM</a:t>
            </a:r>
            <a:r>
              <a:rPr lang="en-US" sz="160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 deep_dive </a:t>
            </a:r>
            <a:r>
              <a:rPr lang="en-US" sz="1600" b="1"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WHERE</a:t>
            </a:r>
            <a:r>
              <a:rPr lang="en-US" sz="160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 dt = </a:t>
            </a:r>
            <a:r>
              <a:rPr lang="uk-UA" sz="160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a:t>
            </a:r>
            <a:r>
              <a:rPr lang="en-US" sz="160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09-JUNE-2018</a:t>
            </a:r>
            <a:r>
              <a:rPr lang="uk-UA" sz="160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a:t>
            </a:r>
            <a:endParaRPr lang="en-US" sz="1600" dirty="0">
              <a:solidFill>
                <a:srgbClr val="0E2735"/>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6" name="Group 5"/>
          <p:cNvGrpSpPr/>
          <p:nvPr/>
        </p:nvGrpSpPr>
        <p:grpSpPr>
          <a:xfrm>
            <a:off x="1391327" y="1341482"/>
            <a:ext cx="3097420" cy="3429939"/>
            <a:chOff x="2768600" y="627762"/>
            <a:chExt cx="3097420" cy="3429939"/>
          </a:xfrm>
        </p:grpSpPr>
        <p:sp>
          <p:nvSpPr>
            <p:cNvPr id="2" name="Rectangle 1"/>
            <p:cNvSpPr/>
            <p:nvPr/>
          </p:nvSpPr>
          <p:spPr>
            <a:xfrm>
              <a:off x="2768600" y="1320800"/>
              <a:ext cx="1295400" cy="5207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ectangle 7"/>
            <p:cNvSpPr/>
            <p:nvPr/>
          </p:nvSpPr>
          <p:spPr>
            <a:xfrm>
              <a:off x="2768600" y="2091619"/>
              <a:ext cx="1295400" cy="4891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ectangle 9"/>
            <p:cNvSpPr/>
            <p:nvPr/>
          </p:nvSpPr>
          <p:spPr>
            <a:xfrm>
              <a:off x="2768600" y="2857611"/>
              <a:ext cx="1295400" cy="4951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ectangle 10"/>
            <p:cNvSpPr/>
            <p:nvPr/>
          </p:nvSpPr>
          <p:spPr>
            <a:xfrm>
              <a:off x="4064000" y="1287310"/>
              <a:ext cx="1794069" cy="572464"/>
            </a:xfrm>
            <a:prstGeom prst="rect">
              <a:avLst/>
            </a:prstGeom>
          </p:spPr>
          <p:txBody>
            <a:bodyPr wrap="square">
              <a:spAutoFit/>
            </a:bodyPr>
            <a:lstStyle/>
            <a:p>
              <a:pPr>
                <a:lnSpc>
                  <a:spcPct val="130000"/>
                </a:lnSpc>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MIN: 01-JUNE-2018</a:t>
              </a:r>
            </a:p>
            <a:p>
              <a:pPr>
                <a:lnSpc>
                  <a:spcPct val="130000"/>
                </a:lnSpc>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MAX: 20-JUNE-2018 </a:t>
              </a:r>
            </a:p>
          </p:txBody>
        </p:sp>
        <p:sp>
          <p:nvSpPr>
            <p:cNvPr id="12" name="Rectangle 11"/>
            <p:cNvSpPr/>
            <p:nvPr/>
          </p:nvSpPr>
          <p:spPr>
            <a:xfrm>
              <a:off x="4064000" y="1983726"/>
              <a:ext cx="1794069" cy="572464"/>
            </a:xfrm>
            <a:prstGeom prst="rect">
              <a:avLst/>
            </a:prstGeom>
          </p:spPr>
          <p:txBody>
            <a:bodyPr wrap="square">
              <a:spAutoFit/>
            </a:bodyPr>
            <a:lstStyle/>
            <a:p>
              <a:pPr>
                <a:lnSpc>
                  <a:spcPct val="130000"/>
                </a:lnSpc>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MIN: 08-JUNE-2018</a:t>
              </a:r>
            </a:p>
            <a:p>
              <a:pPr>
                <a:lnSpc>
                  <a:spcPct val="130000"/>
                </a:lnSpc>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MAX: 30-JUNE-2018 </a:t>
              </a:r>
            </a:p>
          </p:txBody>
        </p:sp>
        <p:sp>
          <p:nvSpPr>
            <p:cNvPr id="13" name="Rectangle 12"/>
            <p:cNvSpPr/>
            <p:nvPr/>
          </p:nvSpPr>
          <p:spPr>
            <a:xfrm>
              <a:off x="4071951" y="2741656"/>
              <a:ext cx="1794069" cy="572464"/>
            </a:xfrm>
            <a:prstGeom prst="rect">
              <a:avLst/>
            </a:prstGeom>
          </p:spPr>
          <p:txBody>
            <a:bodyPr wrap="square">
              <a:spAutoFit/>
            </a:bodyPr>
            <a:lstStyle/>
            <a:p>
              <a:pPr>
                <a:lnSpc>
                  <a:spcPct val="130000"/>
                </a:lnSpc>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MIN: 12-JUNE-2018</a:t>
              </a:r>
            </a:p>
            <a:p>
              <a:pPr>
                <a:lnSpc>
                  <a:spcPct val="130000"/>
                </a:lnSpc>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MAX: 20-JUNE-2018 </a:t>
              </a:r>
            </a:p>
          </p:txBody>
        </p:sp>
        <p:sp>
          <p:nvSpPr>
            <p:cNvPr id="14" name="Rectangle 13"/>
            <p:cNvSpPr/>
            <p:nvPr/>
          </p:nvSpPr>
          <p:spPr>
            <a:xfrm>
              <a:off x="2768600" y="3568589"/>
              <a:ext cx="1295400" cy="4891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Rectangle 15"/>
            <p:cNvSpPr/>
            <p:nvPr/>
          </p:nvSpPr>
          <p:spPr>
            <a:xfrm>
              <a:off x="4064000" y="3460696"/>
              <a:ext cx="1794069" cy="572464"/>
            </a:xfrm>
            <a:prstGeom prst="rect">
              <a:avLst/>
            </a:prstGeom>
          </p:spPr>
          <p:txBody>
            <a:bodyPr wrap="square">
              <a:spAutoFit/>
            </a:bodyPr>
            <a:lstStyle/>
            <a:p>
              <a:pPr>
                <a:lnSpc>
                  <a:spcPct val="130000"/>
                </a:lnSpc>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MIN: 02-JUNE-2018</a:t>
              </a:r>
            </a:p>
            <a:p>
              <a:pPr>
                <a:lnSpc>
                  <a:spcPct val="130000"/>
                </a:lnSpc>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MAX: 25-JUNE-2018 </a:t>
              </a:r>
            </a:p>
          </p:txBody>
        </p:sp>
        <p:sp>
          <p:nvSpPr>
            <p:cNvPr id="18" name="TextBox 17"/>
            <p:cNvSpPr txBox="1"/>
            <p:nvPr/>
          </p:nvSpPr>
          <p:spPr>
            <a:xfrm>
              <a:off x="2829849" y="627762"/>
              <a:ext cx="2606556" cy="461665"/>
            </a:xfrm>
            <a:prstGeom prst="rect">
              <a:avLst/>
            </a:prstGeom>
            <a:noFill/>
          </p:spPr>
          <p:txBody>
            <a:bodyPr wrap="square" rtlCol="0">
              <a:spAutoFit/>
            </a:bodyPr>
            <a:lstStyle/>
            <a:p>
              <a:r>
                <a:rPr lang="en-US" sz="24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Unsorted Table</a:t>
              </a:r>
            </a:p>
          </p:txBody>
        </p:sp>
      </p:grpSp>
      <p:grpSp>
        <p:nvGrpSpPr>
          <p:cNvPr id="30" name="Group 29"/>
          <p:cNvGrpSpPr/>
          <p:nvPr/>
        </p:nvGrpSpPr>
        <p:grpSpPr>
          <a:xfrm>
            <a:off x="5171125" y="1295895"/>
            <a:ext cx="3089469" cy="3437202"/>
            <a:chOff x="5998574" y="648444"/>
            <a:chExt cx="3089469" cy="3437202"/>
          </a:xfrm>
        </p:grpSpPr>
        <p:sp>
          <p:nvSpPr>
            <p:cNvPr id="19" name="Rectangle 18"/>
            <p:cNvSpPr/>
            <p:nvPr/>
          </p:nvSpPr>
          <p:spPr>
            <a:xfrm>
              <a:off x="5998574" y="1341482"/>
              <a:ext cx="1295400" cy="5207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Rectangle 19"/>
            <p:cNvSpPr/>
            <p:nvPr/>
          </p:nvSpPr>
          <p:spPr>
            <a:xfrm>
              <a:off x="5998574" y="2112301"/>
              <a:ext cx="1295400" cy="4891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ectangle 20"/>
            <p:cNvSpPr/>
            <p:nvPr/>
          </p:nvSpPr>
          <p:spPr>
            <a:xfrm>
              <a:off x="5998574" y="2878293"/>
              <a:ext cx="1295400" cy="4951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Rectangle 21"/>
            <p:cNvSpPr/>
            <p:nvPr/>
          </p:nvSpPr>
          <p:spPr>
            <a:xfrm>
              <a:off x="7293974" y="1230878"/>
              <a:ext cx="1794069" cy="572464"/>
            </a:xfrm>
            <a:prstGeom prst="rect">
              <a:avLst/>
            </a:prstGeom>
          </p:spPr>
          <p:txBody>
            <a:bodyPr wrap="square">
              <a:spAutoFit/>
            </a:bodyPr>
            <a:lstStyle/>
            <a:p>
              <a:pPr>
                <a:lnSpc>
                  <a:spcPct val="130000"/>
                </a:lnSpc>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MIN: 01-JUNE-2018</a:t>
              </a:r>
            </a:p>
            <a:p>
              <a:pPr>
                <a:lnSpc>
                  <a:spcPct val="130000"/>
                </a:lnSpc>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MAX: 06-JUNE-2018 </a:t>
              </a:r>
            </a:p>
          </p:txBody>
        </p:sp>
        <p:sp>
          <p:nvSpPr>
            <p:cNvPr id="23" name="Rectangle 22"/>
            <p:cNvSpPr/>
            <p:nvPr/>
          </p:nvSpPr>
          <p:spPr>
            <a:xfrm>
              <a:off x="7293974" y="2036212"/>
              <a:ext cx="1794069" cy="572464"/>
            </a:xfrm>
            <a:prstGeom prst="rect">
              <a:avLst/>
            </a:prstGeom>
          </p:spPr>
          <p:txBody>
            <a:bodyPr wrap="square">
              <a:spAutoFit/>
            </a:bodyPr>
            <a:lstStyle/>
            <a:p>
              <a:pPr>
                <a:lnSpc>
                  <a:spcPct val="130000"/>
                </a:lnSpc>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MIN: 07-JUNE-2018</a:t>
              </a:r>
            </a:p>
            <a:p>
              <a:pPr>
                <a:lnSpc>
                  <a:spcPct val="130000"/>
                </a:lnSpc>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MAX: 12-JUNE-2018 </a:t>
              </a:r>
            </a:p>
          </p:txBody>
        </p:sp>
        <p:sp>
          <p:nvSpPr>
            <p:cNvPr id="24" name="Rectangle 23"/>
            <p:cNvSpPr/>
            <p:nvPr/>
          </p:nvSpPr>
          <p:spPr>
            <a:xfrm>
              <a:off x="7293974" y="2802093"/>
              <a:ext cx="1794069" cy="572464"/>
            </a:xfrm>
            <a:prstGeom prst="rect">
              <a:avLst/>
            </a:prstGeom>
          </p:spPr>
          <p:txBody>
            <a:bodyPr wrap="square">
              <a:spAutoFit/>
            </a:bodyPr>
            <a:lstStyle/>
            <a:p>
              <a:pPr>
                <a:lnSpc>
                  <a:spcPct val="130000"/>
                </a:lnSpc>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MIN: 13-JUNE-2018</a:t>
              </a:r>
            </a:p>
            <a:p>
              <a:pPr>
                <a:lnSpc>
                  <a:spcPct val="130000"/>
                </a:lnSpc>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MAX: 18-JUNE-2018 </a:t>
              </a:r>
            </a:p>
          </p:txBody>
        </p:sp>
        <p:sp>
          <p:nvSpPr>
            <p:cNvPr id="25" name="Rectangle 24"/>
            <p:cNvSpPr/>
            <p:nvPr/>
          </p:nvSpPr>
          <p:spPr>
            <a:xfrm>
              <a:off x="5998574" y="3589271"/>
              <a:ext cx="1295400" cy="4891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Rectangle 26"/>
            <p:cNvSpPr/>
            <p:nvPr/>
          </p:nvSpPr>
          <p:spPr>
            <a:xfrm>
              <a:off x="7293974" y="3513182"/>
              <a:ext cx="1794069" cy="572464"/>
            </a:xfrm>
            <a:prstGeom prst="rect">
              <a:avLst/>
            </a:prstGeom>
          </p:spPr>
          <p:txBody>
            <a:bodyPr wrap="square">
              <a:spAutoFit/>
            </a:bodyPr>
            <a:lstStyle/>
            <a:p>
              <a:pPr>
                <a:lnSpc>
                  <a:spcPct val="130000"/>
                </a:lnSpc>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MIN: 19-JUNE-2018</a:t>
              </a:r>
            </a:p>
            <a:p>
              <a:pPr>
                <a:lnSpc>
                  <a:spcPct val="130000"/>
                </a:lnSpc>
              </a:pPr>
              <a:r>
                <a:rPr lang="en-US" sz="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MAX: 24-JUNE-2018 </a:t>
              </a:r>
            </a:p>
          </p:txBody>
        </p:sp>
        <p:sp>
          <p:nvSpPr>
            <p:cNvPr id="29" name="TextBox 28"/>
            <p:cNvSpPr txBox="1"/>
            <p:nvPr/>
          </p:nvSpPr>
          <p:spPr>
            <a:xfrm>
              <a:off x="6059823" y="648444"/>
              <a:ext cx="2606556" cy="461665"/>
            </a:xfrm>
            <a:prstGeom prst="rect">
              <a:avLst/>
            </a:prstGeom>
            <a:noFill/>
          </p:spPr>
          <p:txBody>
            <a:bodyPr wrap="square" rtlCol="0">
              <a:spAutoFit/>
            </a:bodyPr>
            <a:lstStyle/>
            <a:p>
              <a:r>
                <a:rPr lang="en-US" sz="24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Sorted By Date</a:t>
              </a: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5838" y="2390232"/>
            <a:ext cx="1027618" cy="10276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784" y="1884421"/>
            <a:ext cx="870333" cy="870333"/>
          </a:xfrm>
          <a:prstGeom prst="rect">
            <a:avLst/>
          </a:prstGeom>
        </p:spPr>
      </p:pic>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2228" y="2670048"/>
            <a:ext cx="870333" cy="870333"/>
          </a:xfrm>
          <a:prstGeom prst="rect">
            <a:avLst/>
          </a:prstGeom>
        </p:spPr>
      </p:pic>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6195" y="4167690"/>
            <a:ext cx="870333" cy="870333"/>
          </a:xfrm>
          <a:prstGeom prst="rect">
            <a:avLst/>
          </a:prstGeom>
        </p:spPr>
      </p:pic>
      <p:sp>
        <p:nvSpPr>
          <p:cNvPr id="5" name="Title 4"/>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Zone Maps</a:t>
            </a:r>
          </a:p>
        </p:txBody>
      </p:sp>
    </p:spTree>
    <p:extLst>
      <p:ext uri="{BB962C8B-B14F-4D97-AF65-F5344CB8AC3E}">
        <p14:creationId xmlns:p14="http://schemas.microsoft.com/office/powerpoint/2010/main" val="411016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EC03E-B7A4-D14C-8DA5-E8AC40C51220}"/>
              </a:ext>
            </a:extLst>
          </p:cNvPr>
          <p:cNvSpPr>
            <a:spLocks noGrp="1"/>
          </p:cNvSpPr>
          <p:nvPr>
            <p:ph type="title"/>
          </p:nvPr>
        </p:nvSpPr>
        <p:spPr>
          <a:xfrm>
            <a:off x="336789" y="114936"/>
            <a:ext cx="8205304" cy="545741"/>
          </a:xfrm>
        </p:spPr>
        <p:txBody>
          <a:bodyPr/>
          <a:lstStyle/>
          <a:p>
            <a:r>
              <a:rPr lang="en-US" dirty="0">
                <a:solidFill>
                  <a:srgbClr val="0E2735"/>
                </a:solidFill>
              </a:rPr>
              <a:t>Redshift Best Practices</a:t>
            </a:r>
          </a:p>
        </p:txBody>
      </p:sp>
      <p:sp>
        <p:nvSpPr>
          <p:cNvPr id="3" name="Content Placeholder 2">
            <a:extLst>
              <a:ext uri="{FF2B5EF4-FFF2-40B4-BE49-F238E27FC236}">
                <a16:creationId xmlns:a16="http://schemas.microsoft.com/office/drawing/2014/main" id="{741E4F57-16EA-134D-89B0-396B26B72535}"/>
              </a:ext>
            </a:extLst>
          </p:cNvPr>
          <p:cNvSpPr>
            <a:spLocks noGrp="1"/>
          </p:cNvSpPr>
          <p:nvPr>
            <p:ph idx="1"/>
          </p:nvPr>
        </p:nvSpPr>
        <p:spPr/>
        <p:txBody>
          <a:bodyPr/>
          <a:lstStyle/>
          <a:p>
            <a:r>
              <a:rPr lang="en-US" dirty="0"/>
              <a:t>Amazon Redshift Advisor</a:t>
            </a:r>
          </a:p>
          <a:p>
            <a:endParaRPr lang="en-US" dirty="0"/>
          </a:p>
          <a:p>
            <a:r>
              <a:rPr lang="en-US" dirty="0"/>
              <a:t>Best Practices for Designing Tables, Data and Query</a:t>
            </a:r>
            <a:endParaRPr lang="en-AU" dirty="0"/>
          </a:p>
          <a:p>
            <a:r>
              <a:rPr lang="en-AU" dirty="0">
                <a:hlinkClick r:id="rId2"/>
              </a:rPr>
              <a:t>https://docs.aws.amazon.com/redshift/latest/dg/best-practices.html</a:t>
            </a:r>
            <a:r>
              <a:rPr lang="en-AU" dirty="0"/>
              <a:t> </a:t>
            </a:r>
          </a:p>
          <a:p>
            <a:endParaRPr lang="en-US" dirty="0"/>
          </a:p>
        </p:txBody>
      </p:sp>
      <p:grpSp>
        <p:nvGrpSpPr>
          <p:cNvPr id="4" name="Internal Confidential">
            <a:extLst>
              <a:ext uri="{FF2B5EF4-FFF2-40B4-BE49-F238E27FC236}">
                <a16:creationId xmlns:a16="http://schemas.microsoft.com/office/drawing/2014/main" id="{59DC8ECD-39FC-7F44-BE2A-BDE1A816D09F}"/>
              </a:ext>
            </a:extLst>
          </p:cNvPr>
          <p:cNvGrpSpPr/>
          <p:nvPr/>
        </p:nvGrpSpPr>
        <p:grpSpPr>
          <a:xfrm>
            <a:off x="3863997" y="910662"/>
            <a:ext cx="575444" cy="307773"/>
            <a:chOff x="1243235" y="-50782"/>
            <a:chExt cx="222869" cy="307771"/>
          </a:xfrm>
        </p:grpSpPr>
        <p:sp>
          <p:nvSpPr>
            <p:cNvPr id="5" name="Rectangle">
              <a:extLst>
                <a:ext uri="{FF2B5EF4-FFF2-40B4-BE49-F238E27FC236}">
                  <a16:creationId xmlns:a16="http://schemas.microsoft.com/office/drawing/2014/main" id="{EC67AEBA-2F15-DB49-B033-FAFEA5EE3A1B}"/>
                </a:ext>
              </a:extLst>
            </p:cNvPr>
            <p:cNvSpPr/>
            <p:nvPr/>
          </p:nvSpPr>
          <p:spPr>
            <a:xfrm>
              <a:off x="1272891" y="-1"/>
              <a:ext cx="193213" cy="256990"/>
            </a:xfrm>
            <a:prstGeom prst="rect">
              <a:avLst/>
            </a:prstGeom>
            <a:solidFill>
              <a:schemeClr val="accent1"/>
            </a:solidFill>
            <a:ln w="12700" cap="flat">
              <a:noFill/>
              <a:miter lim="400000"/>
            </a:ln>
            <a:effectLst/>
          </p:spPr>
          <p:txBody>
            <a:bodyPr wrap="square" lIns="45718" tIns="45718" rIns="45718" bIns="45718" numCol="1" anchor="ctr">
              <a:noAutofit/>
            </a:bodyPr>
            <a:lstStyle/>
            <a:p>
              <a:pPr algn="ctr">
                <a:defRPr sz="1400">
                  <a:solidFill>
                    <a:srgbClr val="FFFFFF"/>
                  </a:solidFill>
                  <a:latin typeface="Amazon Ember"/>
                  <a:ea typeface="Amazon Ember"/>
                  <a:cs typeface="Amazon Ember"/>
                  <a:sym typeface="Amazon Ember"/>
                </a:defRPr>
              </a:pPr>
              <a:endParaRPr/>
            </a:p>
          </p:txBody>
        </p:sp>
        <p:sp>
          <p:nvSpPr>
            <p:cNvPr id="6" name="Internal Confidential">
              <a:extLst>
                <a:ext uri="{FF2B5EF4-FFF2-40B4-BE49-F238E27FC236}">
                  <a16:creationId xmlns:a16="http://schemas.microsoft.com/office/drawing/2014/main" id="{A5C3B829-4679-E64F-824B-12DA50931DB5}"/>
                </a:ext>
              </a:extLst>
            </p:cNvPr>
            <p:cNvSpPr txBox="1"/>
            <p:nvPr/>
          </p:nvSpPr>
          <p:spPr>
            <a:xfrm>
              <a:off x="1243235" y="-50782"/>
              <a:ext cx="222868" cy="3077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Amazon Ember"/>
                  <a:ea typeface="Amazon Ember"/>
                  <a:cs typeface="Amazon Ember"/>
                  <a:sym typeface="Amazon Ember"/>
                </a:defRPr>
              </a:lvl1pPr>
            </a:lstStyle>
            <a:p>
              <a:r>
                <a:rPr lang="en-US" dirty="0"/>
                <a:t> New!</a:t>
              </a:r>
              <a:endParaRPr dirty="0"/>
            </a:p>
          </p:txBody>
        </p:sp>
      </p:grpSp>
    </p:spTree>
    <p:extLst>
      <p:ext uri="{BB962C8B-B14F-4D97-AF65-F5344CB8AC3E}">
        <p14:creationId xmlns:p14="http://schemas.microsoft.com/office/powerpoint/2010/main" val="10745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800C-FD7F-7A4B-A470-FC64DE966D1B}"/>
              </a:ext>
            </a:extLst>
          </p:cNvPr>
          <p:cNvSpPr>
            <a:spLocks noGrp="1"/>
          </p:cNvSpPr>
          <p:nvPr>
            <p:ph type="title"/>
          </p:nvPr>
        </p:nvSpPr>
        <p:spPr/>
        <p:txBody>
          <a:bodyPr/>
          <a:lstStyle/>
          <a:p>
            <a:r>
              <a:rPr lang="en-US" dirty="0">
                <a:solidFill>
                  <a:schemeClr val="accent1"/>
                </a:solidFill>
              </a:rPr>
              <a:t>Hands on Lab</a:t>
            </a:r>
          </a:p>
        </p:txBody>
      </p:sp>
      <p:sp>
        <p:nvSpPr>
          <p:cNvPr id="3" name="Content Placeholder 2">
            <a:extLst>
              <a:ext uri="{FF2B5EF4-FFF2-40B4-BE49-F238E27FC236}">
                <a16:creationId xmlns:a16="http://schemas.microsoft.com/office/drawing/2014/main" id="{A7661891-DDEF-FB45-9B8E-9DC4AFFE7256}"/>
              </a:ext>
            </a:extLst>
          </p:cNvPr>
          <p:cNvSpPr>
            <a:spLocks noGrp="1"/>
          </p:cNvSpPr>
          <p:nvPr>
            <p:ph idx="1"/>
          </p:nvPr>
        </p:nvSpPr>
        <p:spPr/>
        <p:txBody>
          <a:bodyPr/>
          <a:lstStyle/>
          <a:p>
            <a:r>
              <a:rPr lang="en-US" dirty="0"/>
              <a:t>https://</a:t>
            </a:r>
            <a:r>
              <a:rPr lang="en-US" dirty="0" err="1"/>
              <a:t>github.com</a:t>
            </a:r>
            <a:r>
              <a:rPr lang="en-US" dirty="0"/>
              <a:t>/</a:t>
            </a:r>
            <a:r>
              <a:rPr lang="en-US" dirty="0" err="1"/>
              <a:t>saltysoup</a:t>
            </a:r>
            <a:r>
              <a:rPr lang="en-US" dirty="0"/>
              <a:t>/</a:t>
            </a:r>
            <a:r>
              <a:rPr lang="en-US" dirty="0" err="1"/>
              <a:t>pfizer</a:t>
            </a:r>
            <a:r>
              <a:rPr lang="en-US" dirty="0"/>
              <a:t>/tree/master/Module-2_IntroRedshift</a:t>
            </a:r>
          </a:p>
        </p:txBody>
      </p:sp>
    </p:spTree>
    <p:extLst>
      <p:ext uri="{BB962C8B-B14F-4D97-AF65-F5344CB8AC3E}">
        <p14:creationId xmlns:p14="http://schemas.microsoft.com/office/powerpoint/2010/main" val="3635957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640" y="277789"/>
            <a:ext cx="8709611" cy="387798"/>
          </a:xfrm>
        </p:spPr>
        <p:txBody>
          <a:bodyPr/>
          <a:lstStyle/>
          <a:p>
            <a:r>
              <a:rPr lang="en-US" dirty="0"/>
              <a:t>Query All Your Data</a:t>
            </a:r>
            <a:br>
              <a:rPr lang="en-US" dirty="0"/>
            </a:br>
            <a:r>
              <a:rPr lang="en-US" sz="1800" dirty="0">
                <a:solidFill>
                  <a:schemeClr val="accent1"/>
                </a:solidFill>
              </a:rPr>
              <a:t>Redshift Spectrum Feature Extends Redshift Queries to an Amazon S3 Data Lake</a:t>
            </a:r>
          </a:p>
        </p:txBody>
      </p:sp>
      <p:grpSp>
        <p:nvGrpSpPr>
          <p:cNvPr id="3" name="Group 2">
            <a:extLst>
              <a:ext uri="{FF2B5EF4-FFF2-40B4-BE49-F238E27FC236}">
                <a16:creationId xmlns:a16="http://schemas.microsoft.com/office/drawing/2014/main" id="{ADAE1103-CD7F-47F3-BD7C-FF9483E11A50}"/>
              </a:ext>
            </a:extLst>
          </p:cNvPr>
          <p:cNvGrpSpPr/>
          <p:nvPr/>
        </p:nvGrpSpPr>
        <p:grpSpPr>
          <a:xfrm>
            <a:off x="349537" y="1602403"/>
            <a:ext cx="4339909" cy="2168134"/>
            <a:chOff x="349537" y="1229940"/>
            <a:chExt cx="4699221" cy="2347639"/>
          </a:xfrm>
        </p:grpSpPr>
        <p:sp>
          <p:nvSpPr>
            <p:cNvPr id="2432" name="Rectangle"/>
            <p:cNvSpPr/>
            <p:nvPr/>
          </p:nvSpPr>
          <p:spPr>
            <a:xfrm>
              <a:off x="2947439" y="1806039"/>
              <a:ext cx="2101319" cy="1771540"/>
            </a:xfrm>
            <a:prstGeom prst="rect">
              <a:avLst/>
            </a:prstGeom>
            <a:ln w="25400">
              <a:solidFill>
                <a:schemeClr val="accent2"/>
              </a:solidFill>
              <a:custDash>
                <a:ds d="200000" sp="200000"/>
              </a:custDash>
              <a:miter lim="400000"/>
            </a:ln>
          </p:spPr>
          <p:txBody>
            <a:bodyPr lIns="11289" tIns="11289" rIns="11289" bIns="11289" anchor="ctr"/>
            <a:lstStyle/>
            <a:p>
              <a:pPr>
                <a:defRPr sz="4600">
                  <a:solidFill>
                    <a:srgbClr val="000000"/>
                  </a:solidFill>
                </a:defRPr>
              </a:pPr>
              <a:endParaRPr sz="1600">
                <a:latin typeface="Amazon Ember Regular"/>
              </a:endParaRPr>
            </a:p>
          </p:txBody>
        </p:sp>
        <p:sp>
          <p:nvSpPr>
            <p:cNvPr id="2433" name="Rectangle"/>
            <p:cNvSpPr/>
            <p:nvPr/>
          </p:nvSpPr>
          <p:spPr>
            <a:xfrm>
              <a:off x="353272" y="1806039"/>
              <a:ext cx="2178852" cy="1771540"/>
            </a:xfrm>
            <a:prstGeom prst="rect">
              <a:avLst/>
            </a:prstGeom>
            <a:ln w="25400">
              <a:solidFill>
                <a:schemeClr val="accent1"/>
              </a:solidFill>
              <a:custDash>
                <a:ds d="200000" sp="200000"/>
              </a:custDash>
              <a:miter lim="400000"/>
            </a:ln>
          </p:spPr>
          <p:txBody>
            <a:bodyPr lIns="11289" tIns="11289" rIns="11289" bIns="11289" anchor="ctr"/>
            <a:lstStyle/>
            <a:p>
              <a:pPr>
                <a:defRPr sz="4600">
                  <a:solidFill>
                    <a:srgbClr val="000000"/>
                  </a:solidFill>
                </a:defRPr>
              </a:pPr>
              <a:endParaRPr sz="1600">
                <a:latin typeface="Amazon Ember Regular"/>
              </a:endParaRPr>
            </a:p>
          </p:txBody>
        </p:sp>
        <p:sp>
          <p:nvSpPr>
            <p:cNvPr id="2434" name="Rectangle"/>
            <p:cNvSpPr/>
            <p:nvPr/>
          </p:nvSpPr>
          <p:spPr>
            <a:xfrm>
              <a:off x="475019" y="1915788"/>
              <a:ext cx="1935358" cy="685800"/>
            </a:xfrm>
            <a:prstGeom prst="rect">
              <a:avLst/>
            </a:prstGeom>
            <a:solidFill>
              <a:srgbClr val="DDDDDD">
                <a:alpha val="26000"/>
              </a:srgbClr>
            </a:solidFill>
            <a:ln w="12700">
              <a:miter lim="400000"/>
            </a:ln>
          </p:spPr>
          <p:txBody>
            <a:bodyPr lIns="11289" tIns="11289" rIns="11289" bIns="11289" anchor="ctr"/>
            <a:lstStyle/>
            <a:p>
              <a:pPr>
                <a:defRPr sz="4600">
                  <a:solidFill>
                    <a:srgbClr val="000000"/>
                  </a:solidFill>
                </a:defRPr>
              </a:pPr>
              <a:endParaRPr sz="1600">
                <a:latin typeface="Amazon Ember Regular"/>
              </a:endParaRPr>
            </a:p>
          </p:txBody>
        </p:sp>
        <p:sp>
          <p:nvSpPr>
            <p:cNvPr id="2435" name="Rectangle"/>
            <p:cNvSpPr/>
            <p:nvPr/>
          </p:nvSpPr>
          <p:spPr>
            <a:xfrm>
              <a:off x="475019" y="2759534"/>
              <a:ext cx="1935358" cy="685800"/>
            </a:xfrm>
            <a:prstGeom prst="rect">
              <a:avLst/>
            </a:prstGeom>
            <a:solidFill>
              <a:srgbClr val="DDDDDD">
                <a:alpha val="26000"/>
              </a:srgbClr>
            </a:solidFill>
            <a:ln w="12700">
              <a:miter lim="400000"/>
            </a:ln>
          </p:spPr>
          <p:txBody>
            <a:bodyPr lIns="11289" tIns="11289" rIns="11289" bIns="11289" anchor="ctr"/>
            <a:lstStyle/>
            <a:p>
              <a:pPr>
                <a:defRPr sz="4600">
                  <a:solidFill>
                    <a:srgbClr val="000000"/>
                  </a:solidFill>
                </a:defRPr>
              </a:pPr>
              <a:endParaRPr sz="1600">
                <a:latin typeface="Amazon Ember Regular"/>
              </a:endParaRPr>
            </a:p>
          </p:txBody>
        </p:sp>
        <p:sp>
          <p:nvSpPr>
            <p:cNvPr id="2436" name="Amazon Redshift"/>
            <p:cNvSpPr/>
            <p:nvPr/>
          </p:nvSpPr>
          <p:spPr>
            <a:xfrm>
              <a:off x="349537" y="1229940"/>
              <a:ext cx="2186323" cy="491248"/>
            </a:xfrm>
            <a:prstGeom prst="rect">
              <a:avLst/>
            </a:prstGeom>
            <a:ln w="3175">
              <a:miter lim="400000"/>
            </a:ln>
            <a:extLst>
              <a:ext uri="{C572A759-6A51-4108-AA02-DFA0A04FC94B}">
                <ma14:wrappingTextBoxFlag xmlns="" xmlns:ma14="http://schemas.microsoft.com/office/mac/drawingml/2011/main" val="1"/>
              </a:ext>
            </a:extLst>
          </p:spPr>
          <p:txBody>
            <a:bodyPr lIns="11289" tIns="11289" rIns="11289" bIns="11289" anchor="ctr">
              <a:spAutoFit/>
            </a:bodyPr>
            <a:lstStyle>
              <a:lvl1pPr>
                <a:defRPr sz="4400" b="1"/>
              </a:lvl1pPr>
            </a:lstStyle>
            <a:p>
              <a:pPr algn="ctr"/>
              <a:r>
                <a:rPr sz="1400" b="0" dirty="0">
                  <a:latin typeface="Amazon Ember Regular"/>
                  <a:ea typeface="MS PGothic" panose="020B0600070205080204" pitchFamily="34" charset="-128"/>
                </a:rPr>
                <a:t>Amazon </a:t>
              </a:r>
              <a:endParaRPr lang="en-US" sz="1400" b="0" dirty="0">
                <a:latin typeface="Amazon Ember Regular"/>
                <a:ea typeface="MS PGothic" panose="020B0600070205080204" pitchFamily="34" charset="-128"/>
              </a:endParaRPr>
            </a:p>
            <a:p>
              <a:pPr algn="ctr"/>
              <a:r>
                <a:rPr sz="1400" b="0" dirty="0">
                  <a:latin typeface="Amazon Ember Regular"/>
                  <a:ea typeface="MS PGothic" panose="020B0600070205080204" pitchFamily="34" charset="-128"/>
                </a:rPr>
                <a:t>Redshift </a:t>
              </a:r>
              <a:r>
                <a:rPr lang="en-US" sz="1400" b="0" dirty="0">
                  <a:latin typeface="Amazon Ember Regular"/>
                  <a:ea typeface="MS PGothic" panose="020B0600070205080204" pitchFamily="34" charset="-128"/>
                </a:rPr>
                <a:t>Spectrum</a:t>
              </a:r>
              <a:endParaRPr sz="1400" b="0" dirty="0">
                <a:latin typeface="Amazon Ember Regular"/>
                <a:ea typeface="MS PGothic" panose="020B0600070205080204" pitchFamily="34" charset="-128"/>
              </a:endParaRPr>
            </a:p>
          </p:txBody>
        </p:sp>
        <p:sp>
          <p:nvSpPr>
            <p:cNvPr id="2437" name="Line"/>
            <p:cNvSpPr/>
            <p:nvPr/>
          </p:nvSpPr>
          <p:spPr>
            <a:xfrm flipH="1">
              <a:off x="2292401" y="2241962"/>
              <a:ext cx="777048" cy="4846"/>
            </a:xfrm>
            <a:prstGeom prst="line">
              <a:avLst/>
            </a:prstGeom>
            <a:ln w="25400" cap="rnd">
              <a:solidFill>
                <a:schemeClr val="accent1"/>
              </a:solidFill>
              <a:round/>
              <a:headEnd type="arrow" w="med" len="sm"/>
              <a:tailEnd type="arrow" w="med" len="sm"/>
            </a:ln>
          </p:spPr>
          <p:txBody>
            <a:bodyPr lIns="10160" tIns="10160" rIns="10160" bIns="10160"/>
            <a:lstStyle/>
            <a:p>
              <a:endParaRPr sz="1600">
                <a:latin typeface="Amazon Ember Regular"/>
              </a:endParaRPr>
            </a:p>
          </p:txBody>
        </p:sp>
        <p:pic>
          <p:nvPicPr>
            <p:cNvPr id="2440" name="pasted-image.pdf" descr="pasted-image.pdf"/>
            <p:cNvPicPr>
              <a:picLocks noChangeAspect="1"/>
            </p:cNvPicPr>
            <p:nvPr/>
          </p:nvPicPr>
          <p:blipFill>
            <a:blip r:embed="rId3">
              <a:extLst/>
            </a:blip>
            <a:stretch>
              <a:fillRect/>
            </a:stretch>
          </p:blipFill>
          <p:spPr>
            <a:xfrm>
              <a:off x="1851512" y="2017886"/>
              <a:ext cx="463752" cy="481605"/>
            </a:xfrm>
            <a:prstGeom prst="rect">
              <a:avLst/>
            </a:prstGeom>
            <a:ln w="12700">
              <a:miter lim="400000"/>
            </a:ln>
          </p:spPr>
        </p:pic>
        <p:sp>
          <p:nvSpPr>
            <p:cNvPr id="2442" name="Redshift Query Engine"/>
            <p:cNvSpPr/>
            <p:nvPr/>
          </p:nvSpPr>
          <p:spPr>
            <a:xfrm>
              <a:off x="621338" y="2046390"/>
              <a:ext cx="1184509" cy="424595"/>
            </a:xfrm>
            <a:prstGeom prst="rect">
              <a:avLst/>
            </a:prstGeom>
            <a:ln w="3175">
              <a:miter lim="400000"/>
            </a:ln>
            <a:extLst>
              <a:ext uri="{C572A759-6A51-4108-AA02-DFA0A04FC94B}">
                <ma14:wrappingTextBoxFlag xmlns="" xmlns:ma14="http://schemas.microsoft.com/office/mac/drawingml/2011/main" val="1"/>
              </a:ext>
            </a:extLst>
          </p:spPr>
          <p:txBody>
            <a:bodyPr wrap="square" lIns="11289" tIns="11289" rIns="11289" bIns="11289" anchor="ctr">
              <a:spAutoFit/>
            </a:bodyPr>
            <a:lstStyle>
              <a:lvl1pPr algn="l">
                <a:defRPr sz="3000" b="1"/>
              </a:lvl1pPr>
            </a:lstStyle>
            <a:p>
              <a:r>
                <a:rPr sz="1200" b="0" dirty="0">
                  <a:latin typeface="Amazon Ember Regular"/>
                </a:rPr>
                <a:t>Redshift Query Engine</a:t>
              </a:r>
            </a:p>
          </p:txBody>
        </p:sp>
        <p:sp>
          <p:nvSpPr>
            <p:cNvPr id="2443" name="Redshift Data"/>
            <p:cNvSpPr/>
            <p:nvPr/>
          </p:nvSpPr>
          <p:spPr>
            <a:xfrm>
              <a:off x="621338" y="2990114"/>
              <a:ext cx="1176877" cy="224640"/>
            </a:xfrm>
            <a:prstGeom prst="rect">
              <a:avLst/>
            </a:prstGeom>
            <a:ln w="3175">
              <a:miter lim="400000"/>
            </a:ln>
            <a:extLst>
              <a:ext uri="{C572A759-6A51-4108-AA02-DFA0A04FC94B}">
                <ma14:wrappingTextBoxFlag xmlns="" xmlns:ma14="http://schemas.microsoft.com/office/mac/drawingml/2011/main" val="1"/>
              </a:ext>
            </a:extLst>
          </p:spPr>
          <p:txBody>
            <a:bodyPr wrap="square" lIns="11289" tIns="11289" rIns="11289" bIns="11289" anchor="ctr">
              <a:spAutoFit/>
            </a:bodyPr>
            <a:lstStyle>
              <a:lvl1pPr algn="l">
                <a:defRPr sz="3000" b="1"/>
              </a:lvl1pPr>
            </a:lstStyle>
            <a:p>
              <a:r>
                <a:rPr sz="1200" b="0" dirty="0">
                  <a:latin typeface="Amazon Ember Regular"/>
                </a:rPr>
                <a:t>Redshift Data </a:t>
              </a:r>
            </a:p>
          </p:txBody>
        </p:sp>
        <p:sp>
          <p:nvSpPr>
            <p:cNvPr id="2444" name="Line"/>
            <p:cNvSpPr/>
            <p:nvPr/>
          </p:nvSpPr>
          <p:spPr>
            <a:xfrm flipV="1">
              <a:off x="1442698" y="2483229"/>
              <a:ext cx="0" cy="397076"/>
            </a:xfrm>
            <a:prstGeom prst="line">
              <a:avLst/>
            </a:prstGeom>
            <a:ln w="25400" cap="rnd">
              <a:solidFill>
                <a:schemeClr val="accent1"/>
              </a:solidFill>
              <a:round/>
              <a:headEnd type="arrow" w="med" len="sm"/>
              <a:tailEnd type="arrow" w="med" len="sm"/>
            </a:ln>
          </p:spPr>
          <p:txBody>
            <a:bodyPr lIns="10160" tIns="10160" rIns="10160" bIns="10160"/>
            <a:lstStyle/>
            <a:p>
              <a:pPr>
                <a:defRPr sz="4600"/>
              </a:pPr>
              <a:endParaRPr sz="1600">
                <a:latin typeface="Amazon Ember Regular"/>
              </a:endParaRPr>
            </a:p>
          </p:txBody>
        </p:sp>
        <p:sp>
          <p:nvSpPr>
            <p:cNvPr id="2446" name="Data Lake"/>
            <p:cNvSpPr/>
            <p:nvPr/>
          </p:nvSpPr>
          <p:spPr>
            <a:xfrm>
              <a:off x="3442856" y="2500501"/>
              <a:ext cx="1110484" cy="382616"/>
            </a:xfrm>
            <a:prstGeom prst="rect">
              <a:avLst/>
            </a:prstGeom>
            <a:ln w="3175">
              <a:miter lim="400000"/>
            </a:ln>
            <a:extLst>
              <a:ext uri="{C572A759-6A51-4108-AA02-DFA0A04FC94B}">
                <ma14:wrappingTextBoxFlag xmlns="" xmlns:ma14="http://schemas.microsoft.com/office/mac/drawingml/2011/main" val="1"/>
              </a:ext>
            </a:extLst>
          </p:spPr>
          <p:txBody>
            <a:bodyPr lIns="11289" tIns="11289" rIns="11289" bIns="11289" anchor="ctr"/>
            <a:lstStyle/>
            <a:p>
              <a:pPr algn="ctr">
                <a:defRPr sz="3800" b="1"/>
              </a:pPr>
              <a:r>
                <a:rPr sz="1200" dirty="0">
                  <a:latin typeface="Amazon Ember Regular"/>
                </a:rPr>
                <a:t>Data Lake</a:t>
              </a:r>
            </a:p>
          </p:txBody>
        </p:sp>
        <p:sp>
          <p:nvSpPr>
            <p:cNvPr id="2459" name="Amazon S3"/>
            <p:cNvSpPr/>
            <p:nvPr/>
          </p:nvSpPr>
          <p:spPr>
            <a:xfrm>
              <a:off x="3546544" y="1469692"/>
              <a:ext cx="1313820" cy="257967"/>
            </a:xfrm>
            <a:prstGeom prst="rect">
              <a:avLst/>
            </a:prstGeom>
            <a:ln w="3175">
              <a:miter lim="400000"/>
            </a:ln>
            <a:extLst>
              <a:ext uri="{C572A759-6A51-4108-AA02-DFA0A04FC94B}">
                <ma14:wrappingTextBoxFlag xmlns="" xmlns:ma14="http://schemas.microsoft.com/office/mac/drawingml/2011/main" val="1"/>
              </a:ext>
            </a:extLst>
          </p:spPr>
          <p:txBody>
            <a:bodyPr lIns="11289" tIns="11289" rIns="11289" bIns="11289" anchor="ctr">
              <a:spAutoFit/>
            </a:bodyPr>
            <a:lstStyle>
              <a:lvl1pPr>
                <a:defRPr sz="4400" b="1"/>
              </a:lvl1pPr>
            </a:lstStyle>
            <a:p>
              <a:r>
                <a:rPr sz="1400" b="0" dirty="0">
                  <a:latin typeface="Amazon Ember Regular"/>
                </a:rPr>
                <a:t>Amazon </a:t>
              </a:r>
              <a:r>
                <a:rPr lang="en-US" sz="1400" b="0" dirty="0">
                  <a:latin typeface="Amazon Ember Regular"/>
                </a:rPr>
                <a:t>S</a:t>
              </a:r>
              <a:r>
                <a:rPr sz="1400" b="0" dirty="0">
                  <a:latin typeface="Amazon Ember Regular"/>
                </a:rPr>
                <a:t>3 </a:t>
              </a:r>
            </a:p>
          </p:txBody>
        </p:sp>
        <p:grpSp>
          <p:nvGrpSpPr>
            <p:cNvPr id="39" name="Group 38">
              <a:extLst>
                <a:ext uri="{FF2B5EF4-FFF2-40B4-BE49-F238E27FC236}">
                  <a16:creationId xmlns:a16="http://schemas.microsoft.com/office/drawing/2014/main" id="{B5BB1F8B-8F37-4E34-A99C-AAE8D5E64DD2}"/>
                </a:ext>
              </a:extLst>
            </p:cNvPr>
            <p:cNvGrpSpPr/>
            <p:nvPr/>
          </p:nvGrpSpPr>
          <p:grpSpPr>
            <a:xfrm>
              <a:off x="3179239" y="2035491"/>
              <a:ext cx="201880" cy="180977"/>
              <a:chOff x="5331155" y="2612371"/>
              <a:chExt cx="460204" cy="412551"/>
            </a:xfrm>
          </p:grpSpPr>
          <p:sp>
            <p:nvSpPr>
              <p:cNvPr id="40" name="Freeform 6">
                <a:extLst>
                  <a:ext uri="{FF2B5EF4-FFF2-40B4-BE49-F238E27FC236}">
                    <a16:creationId xmlns:a16="http://schemas.microsoft.com/office/drawing/2014/main" id="{126A09B1-B2A0-4987-9E63-C055117F86EB}"/>
                  </a:ext>
                </a:extLst>
              </p:cNvPr>
              <p:cNvSpPr>
                <a:spLocks/>
              </p:cNvSpPr>
              <p:nvPr/>
            </p:nvSpPr>
            <p:spPr bwMode="auto">
              <a:xfrm>
                <a:off x="5331155" y="2658767"/>
                <a:ext cx="460204" cy="366155"/>
              </a:xfrm>
              <a:custGeom>
                <a:avLst/>
                <a:gdLst>
                  <a:gd name="T0" fmla="*/ 0 w 367"/>
                  <a:gd name="T1" fmla="*/ 0 h 292"/>
                  <a:gd name="T2" fmla="*/ 73 w 367"/>
                  <a:gd name="T3" fmla="*/ 292 h 292"/>
                  <a:gd name="T4" fmla="*/ 294 w 367"/>
                  <a:gd name="T5" fmla="*/ 292 h 292"/>
                  <a:gd name="T6" fmla="*/ 367 w 367"/>
                  <a:gd name="T7" fmla="*/ 0 h 292"/>
                </a:gdLst>
                <a:ahLst/>
                <a:cxnLst>
                  <a:cxn ang="0">
                    <a:pos x="T0" y="T1"/>
                  </a:cxn>
                  <a:cxn ang="0">
                    <a:pos x="T2" y="T3"/>
                  </a:cxn>
                  <a:cxn ang="0">
                    <a:pos x="T4" y="T5"/>
                  </a:cxn>
                  <a:cxn ang="0">
                    <a:pos x="T6" y="T7"/>
                  </a:cxn>
                </a:cxnLst>
                <a:rect l="0" t="0" r="r" b="b"/>
                <a:pathLst>
                  <a:path w="367" h="292">
                    <a:moveTo>
                      <a:pt x="0" y="0"/>
                    </a:moveTo>
                    <a:lnTo>
                      <a:pt x="73" y="292"/>
                    </a:lnTo>
                    <a:lnTo>
                      <a:pt x="294" y="292"/>
                    </a:lnTo>
                    <a:lnTo>
                      <a:pt x="367" y="0"/>
                    </a:lnTo>
                  </a:path>
                </a:pathLst>
              </a:cu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sp>
            <p:nvSpPr>
              <p:cNvPr id="41" name="Oval 7">
                <a:extLst>
                  <a:ext uri="{FF2B5EF4-FFF2-40B4-BE49-F238E27FC236}">
                    <a16:creationId xmlns:a16="http://schemas.microsoft.com/office/drawing/2014/main" id="{62651859-8002-4A04-8E7B-90EE6EEDD63E}"/>
                  </a:ext>
                </a:extLst>
              </p:cNvPr>
              <p:cNvSpPr>
                <a:spLocks noChangeArrowheads="1"/>
              </p:cNvSpPr>
              <p:nvPr/>
            </p:nvSpPr>
            <p:spPr bwMode="auto">
              <a:xfrm>
                <a:off x="5331155" y="2612371"/>
                <a:ext cx="460204" cy="91539"/>
              </a:xfrm>
              <a:prstGeom prst="ellipse">
                <a:avLst/>
              </a:pr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grpSp>
        <p:grpSp>
          <p:nvGrpSpPr>
            <p:cNvPr id="55" name="Group 54">
              <a:extLst>
                <a:ext uri="{FF2B5EF4-FFF2-40B4-BE49-F238E27FC236}">
                  <a16:creationId xmlns:a16="http://schemas.microsoft.com/office/drawing/2014/main" id="{375CC32B-9A73-4EEA-B4D6-822E78873C20}"/>
                </a:ext>
              </a:extLst>
            </p:cNvPr>
            <p:cNvGrpSpPr/>
            <p:nvPr/>
          </p:nvGrpSpPr>
          <p:grpSpPr>
            <a:xfrm>
              <a:off x="3127804" y="2721291"/>
              <a:ext cx="201880" cy="180977"/>
              <a:chOff x="5331155" y="2612371"/>
              <a:chExt cx="460204" cy="412551"/>
            </a:xfrm>
          </p:grpSpPr>
          <p:sp>
            <p:nvSpPr>
              <p:cNvPr id="56" name="Freeform 6">
                <a:extLst>
                  <a:ext uri="{FF2B5EF4-FFF2-40B4-BE49-F238E27FC236}">
                    <a16:creationId xmlns:a16="http://schemas.microsoft.com/office/drawing/2014/main" id="{60A874E4-4259-478D-A2CC-97BEF4F29732}"/>
                  </a:ext>
                </a:extLst>
              </p:cNvPr>
              <p:cNvSpPr>
                <a:spLocks/>
              </p:cNvSpPr>
              <p:nvPr/>
            </p:nvSpPr>
            <p:spPr bwMode="auto">
              <a:xfrm>
                <a:off x="5331155" y="2658767"/>
                <a:ext cx="460204" cy="366155"/>
              </a:xfrm>
              <a:custGeom>
                <a:avLst/>
                <a:gdLst>
                  <a:gd name="T0" fmla="*/ 0 w 367"/>
                  <a:gd name="T1" fmla="*/ 0 h 292"/>
                  <a:gd name="T2" fmla="*/ 73 w 367"/>
                  <a:gd name="T3" fmla="*/ 292 h 292"/>
                  <a:gd name="T4" fmla="*/ 294 w 367"/>
                  <a:gd name="T5" fmla="*/ 292 h 292"/>
                  <a:gd name="T6" fmla="*/ 367 w 367"/>
                  <a:gd name="T7" fmla="*/ 0 h 292"/>
                </a:gdLst>
                <a:ahLst/>
                <a:cxnLst>
                  <a:cxn ang="0">
                    <a:pos x="T0" y="T1"/>
                  </a:cxn>
                  <a:cxn ang="0">
                    <a:pos x="T2" y="T3"/>
                  </a:cxn>
                  <a:cxn ang="0">
                    <a:pos x="T4" y="T5"/>
                  </a:cxn>
                  <a:cxn ang="0">
                    <a:pos x="T6" y="T7"/>
                  </a:cxn>
                </a:cxnLst>
                <a:rect l="0" t="0" r="r" b="b"/>
                <a:pathLst>
                  <a:path w="367" h="292">
                    <a:moveTo>
                      <a:pt x="0" y="0"/>
                    </a:moveTo>
                    <a:lnTo>
                      <a:pt x="73" y="292"/>
                    </a:lnTo>
                    <a:lnTo>
                      <a:pt x="294" y="292"/>
                    </a:lnTo>
                    <a:lnTo>
                      <a:pt x="367" y="0"/>
                    </a:lnTo>
                  </a:path>
                </a:pathLst>
              </a:cu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sp>
            <p:nvSpPr>
              <p:cNvPr id="57" name="Oval 7">
                <a:extLst>
                  <a:ext uri="{FF2B5EF4-FFF2-40B4-BE49-F238E27FC236}">
                    <a16:creationId xmlns:a16="http://schemas.microsoft.com/office/drawing/2014/main" id="{ACAE7075-677B-4ABE-838F-BB04FAE93EC2}"/>
                  </a:ext>
                </a:extLst>
              </p:cNvPr>
              <p:cNvSpPr>
                <a:spLocks noChangeArrowheads="1"/>
              </p:cNvSpPr>
              <p:nvPr/>
            </p:nvSpPr>
            <p:spPr bwMode="auto">
              <a:xfrm>
                <a:off x="5331155" y="2612371"/>
                <a:ext cx="460204" cy="91539"/>
              </a:xfrm>
              <a:prstGeom prst="ellipse">
                <a:avLst/>
              </a:pr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grpSp>
        <p:grpSp>
          <p:nvGrpSpPr>
            <p:cNvPr id="58" name="Group 57">
              <a:extLst>
                <a:ext uri="{FF2B5EF4-FFF2-40B4-BE49-F238E27FC236}">
                  <a16:creationId xmlns:a16="http://schemas.microsoft.com/office/drawing/2014/main" id="{FEDA6052-4CE4-4D54-839C-60B76376B474}"/>
                </a:ext>
              </a:extLst>
            </p:cNvPr>
            <p:cNvGrpSpPr/>
            <p:nvPr/>
          </p:nvGrpSpPr>
          <p:grpSpPr>
            <a:xfrm>
              <a:off x="4284139" y="2134552"/>
              <a:ext cx="170005" cy="152402"/>
              <a:chOff x="5331155" y="2612371"/>
              <a:chExt cx="460204" cy="412551"/>
            </a:xfrm>
          </p:grpSpPr>
          <p:sp>
            <p:nvSpPr>
              <p:cNvPr id="59" name="Freeform 6">
                <a:extLst>
                  <a:ext uri="{FF2B5EF4-FFF2-40B4-BE49-F238E27FC236}">
                    <a16:creationId xmlns:a16="http://schemas.microsoft.com/office/drawing/2014/main" id="{C1B26C33-1E25-4D4C-BF57-BCD0BB3CA53E}"/>
                  </a:ext>
                </a:extLst>
              </p:cNvPr>
              <p:cNvSpPr>
                <a:spLocks/>
              </p:cNvSpPr>
              <p:nvPr/>
            </p:nvSpPr>
            <p:spPr bwMode="auto">
              <a:xfrm>
                <a:off x="5331155" y="2658767"/>
                <a:ext cx="460204" cy="366155"/>
              </a:xfrm>
              <a:custGeom>
                <a:avLst/>
                <a:gdLst>
                  <a:gd name="T0" fmla="*/ 0 w 367"/>
                  <a:gd name="T1" fmla="*/ 0 h 292"/>
                  <a:gd name="T2" fmla="*/ 73 w 367"/>
                  <a:gd name="T3" fmla="*/ 292 h 292"/>
                  <a:gd name="T4" fmla="*/ 294 w 367"/>
                  <a:gd name="T5" fmla="*/ 292 h 292"/>
                  <a:gd name="T6" fmla="*/ 367 w 367"/>
                  <a:gd name="T7" fmla="*/ 0 h 292"/>
                </a:gdLst>
                <a:ahLst/>
                <a:cxnLst>
                  <a:cxn ang="0">
                    <a:pos x="T0" y="T1"/>
                  </a:cxn>
                  <a:cxn ang="0">
                    <a:pos x="T2" y="T3"/>
                  </a:cxn>
                  <a:cxn ang="0">
                    <a:pos x="T4" y="T5"/>
                  </a:cxn>
                  <a:cxn ang="0">
                    <a:pos x="T6" y="T7"/>
                  </a:cxn>
                </a:cxnLst>
                <a:rect l="0" t="0" r="r" b="b"/>
                <a:pathLst>
                  <a:path w="367" h="292">
                    <a:moveTo>
                      <a:pt x="0" y="0"/>
                    </a:moveTo>
                    <a:lnTo>
                      <a:pt x="73" y="292"/>
                    </a:lnTo>
                    <a:lnTo>
                      <a:pt x="294" y="292"/>
                    </a:lnTo>
                    <a:lnTo>
                      <a:pt x="367" y="0"/>
                    </a:lnTo>
                  </a:path>
                </a:pathLst>
              </a:custGeom>
              <a:noFill/>
              <a:ln w="158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sp>
            <p:nvSpPr>
              <p:cNvPr id="60" name="Oval 7">
                <a:extLst>
                  <a:ext uri="{FF2B5EF4-FFF2-40B4-BE49-F238E27FC236}">
                    <a16:creationId xmlns:a16="http://schemas.microsoft.com/office/drawing/2014/main" id="{FD65C79A-B273-4D47-A121-7FF781755AD9}"/>
                  </a:ext>
                </a:extLst>
              </p:cNvPr>
              <p:cNvSpPr>
                <a:spLocks noChangeArrowheads="1"/>
              </p:cNvSpPr>
              <p:nvPr/>
            </p:nvSpPr>
            <p:spPr bwMode="auto">
              <a:xfrm>
                <a:off x="5331155" y="2612371"/>
                <a:ext cx="460204" cy="91539"/>
              </a:xfrm>
              <a:prstGeom prst="ellipse">
                <a:avLst/>
              </a:prstGeom>
              <a:noFill/>
              <a:ln w="158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grpSp>
        <p:grpSp>
          <p:nvGrpSpPr>
            <p:cNvPr id="61" name="Group 60">
              <a:extLst>
                <a:ext uri="{FF2B5EF4-FFF2-40B4-BE49-F238E27FC236}">
                  <a16:creationId xmlns:a16="http://schemas.microsoft.com/office/drawing/2014/main" id="{CC27C1D9-DF0E-418F-B8E1-0591DAE21D12}"/>
                </a:ext>
              </a:extLst>
            </p:cNvPr>
            <p:cNvGrpSpPr/>
            <p:nvPr/>
          </p:nvGrpSpPr>
          <p:grpSpPr>
            <a:xfrm>
              <a:off x="4101259" y="3002279"/>
              <a:ext cx="170005" cy="152402"/>
              <a:chOff x="5331155" y="2612371"/>
              <a:chExt cx="460204" cy="412551"/>
            </a:xfrm>
          </p:grpSpPr>
          <p:sp>
            <p:nvSpPr>
              <p:cNvPr id="62" name="Freeform 6">
                <a:extLst>
                  <a:ext uri="{FF2B5EF4-FFF2-40B4-BE49-F238E27FC236}">
                    <a16:creationId xmlns:a16="http://schemas.microsoft.com/office/drawing/2014/main" id="{A19C8E69-EF27-476A-B019-EB8A09964166}"/>
                  </a:ext>
                </a:extLst>
              </p:cNvPr>
              <p:cNvSpPr>
                <a:spLocks/>
              </p:cNvSpPr>
              <p:nvPr/>
            </p:nvSpPr>
            <p:spPr bwMode="auto">
              <a:xfrm>
                <a:off x="5331155" y="2658767"/>
                <a:ext cx="460204" cy="366155"/>
              </a:xfrm>
              <a:custGeom>
                <a:avLst/>
                <a:gdLst>
                  <a:gd name="T0" fmla="*/ 0 w 367"/>
                  <a:gd name="T1" fmla="*/ 0 h 292"/>
                  <a:gd name="T2" fmla="*/ 73 w 367"/>
                  <a:gd name="T3" fmla="*/ 292 h 292"/>
                  <a:gd name="T4" fmla="*/ 294 w 367"/>
                  <a:gd name="T5" fmla="*/ 292 h 292"/>
                  <a:gd name="T6" fmla="*/ 367 w 367"/>
                  <a:gd name="T7" fmla="*/ 0 h 292"/>
                </a:gdLst>
                <a:ahLst/>
                <a:cxnLst>
                  <a:cxn ang="0">
                    <a:pos x="T0" y="T1"/>
                  </a:cxn>
                  <a:cxn ang="0">
                    <a:pos x="T2" y="T3"/>
                  </a:cxn>
                  <a:cxn ang="0">
                    <a:pos x="T4" y="T5"/>
                  </a:cxn>
                  <a:cxn ang="0">
                    <a:pos x="T6" y="T7"/>
                  </a:cxn>
                </a:cxnLst>
                <a:rect l="0" t="0" r="r" b="b"/>
                <a:pathLst>
                  <a:path w="367" h="292">
                    <a:moveTo>
                      <a:pt x="0" y="0"/>
                    </a:moveTo>
                    <a:lnTo>
                      <a:pt x="73" y="292"/>
                    </a:lnTo>
                    <a:lnTo>
                      <a:pt x="294" y="292"/>
                    </a:lnTo>
                    <a:lnTo>
                      <a:pt x="367" y="0"/>
                    </a:lnTo>
                  </a:path>
                </a:pathLst>
              </a:custGeom>
              <a:noFill/>
              <a:ln w="158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sp>
            <p:nvSpPr>
              <p:cNvPr id="63" name="Oval 7">
                <a:extLst>
                  <a:ext uri="{FF2B5EF4-FFF2-40B4-BE49-F238E27FC236}">
                    <a16:creationId xmlns:a16="http://schemas.microsoft.com/office/drawing/2014/main" id="{B80A600C-076C-467C-94D0-8A73CBA81EAA}"/>
                  </a:ext>
                </a:extLst>
              </p:cNvPr>
              <p:cNvSpPr>
                <a:spLocks noChangeArrowheads="1"/>
              </p:cNvSpPr>
              <p:nvPr/>
            </p:nvSpPr>
            <p:spPr bwMode="auto">
              <a:xfrm>
                <a:off x="5331155" y="2612371"/>
                <a:ext cx="460204" cy="91539"/>
              </a:xfrm>
              <a:prstGeom prst="ellipse">
                <a:avLst/>
              </a:prstGeom>
              <a:noFill/>
              <a:ln w="158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grpSp>
        <p:grpSp>
          <p:nvGrpSpPr>
            <p:cNvPr id="64" name="Group 63">
              <a:extLst>
                <a:ext uri="{FF2B5EF4-FFF2-40B4-BE49-F238E27FC236}">
                  <a16:creationId xmlns:a16="http://schemas.microsoft.com/office/drawing/2014/main" id="{A6E84460-8EF4-439D-B148-462C19240FB1}"/>
                </a:ext>
              </a:extLst>
            </p:cNvPr>
            <p:cNvGrpSpPr/>
            <p:nvPr/>
          </p:nvGrpSpPr>
          <p:grpSpPr>
            <a:xfrm>
              <a:off x="3454512" y="2974657"/>
              <a:ext cx="154066" cy="138113"/>
              <a:chOff x="5331155" y="2612371"/>
              <a:chExt cx="460204" cy="412551"/>
            </a:xfrm>
          </p:grpSpPr>
          <p:sp>
            <p:nvSpPr>
              <p:cNvPr id="65" name="Freeform 6">
                <a:extLst>
                  <a:ext uri="{FF2B5EF4-FFF2-40B4-BE49-F238E27FC236}">
                    <a16:creationId xmlns:a16="http://schemas.microsoft.com/office/drawing/2014/main" id="{7701F1E3-C9E2-4D06-A680-899026F7BB11}"/>
                  </a:ext>
                </a:extLst>
              </p:cNvPr>
              <p:cNvSpPr>
                <a:spLocks/>
              </p:cNvSpPr>
              <p:nvPr/>
            </p:nvSpPr>
            <p:spPr bwMode="auto">
              <a:xfrm>
                <a:off x="5331155" y="2658767"/>
                <a:ext cx="460204" cy="366155"/>
              </a:xfrm>
              <a:custGeom>
                <a:avLst/>
                <a:gdLst>
                  <a:gd name="T0" fmla="*/ 0 w 367"/>
                  <a:gd name="T1" fmla="*/ 0 h 292"/>
                  <a:gd name="T2" fmla="*/ 73 w 367"/>
                  <a:gd name="T3" fmla="*/ 292 h 292"/>
                  <a:gd name="T4" fmla="*/ 294 w 367"/>
                  <a:gd name="T5" fmla="*/ 292 h 292"/>
                  <a:gd name="T6" fmla="*/ 367 w 367"/>
                  <a:gd name="T7" fmla="*/ 0 h 292"/>
                </a:gdLst>
                <a:ahLst/>
                <a:cxnLst>
                  <a:cxn ang="0">
                    <a:pos x="T0" y="T1"/>
                  </a:cxn>
                  <a:cxn ang="0">
                    <a:pos x="T2" y="T3"/>
                  </a:cxn>
                  <a:cxn ang="0">
                    <a:pos x="T4" y="T5"/>
                  </a:cxn>
                  <a:cxn ang="0">
                    <a:pos x="T6" y="T7"/>
                  </a:cxn>
                </a:cxnLst>
                <a:rect l="0" t="0" r="r" b="b"/>
                <a:pathLst>
                  <a:path w="367" h="292">
                    <a:moveTo>
                      <a:pt x="0" y="0"/>
                    </a:moveTo>
                    <a:lnTo>
                      <a:pt x="73" y="292"/>
                    </a:lnTo>
                    <a:lnTo>
                      <a:pt x="294" y="292"/>
                    </a:lnTo>
                    <a:lnTo>
                      <a:pt x="367" y="0"/>
                    </a:lnTo>
                  </a:path>
                </a:pathLst>
              </a:custGeom>
              <a:noFill/>
              <a:ln w="158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sp>
            <p:nvSpPr>
              <p:cNvPr id="66" name="Oval 7">
                <a:extLst>
                  <a:ext uri="{FF2B5EF4-FFF2-40B4-BE49-F238E27FC236}">
                    <a16:creationId xmlns:a16="http://schemas.microsoft.com/office/drawing/2014/main" id="{EB3F9F12-9DDB-43E7-A20F-E678DFE32421}"/>
                  </a:ext>
                </a:extLst>
              </p:cNvPr>
              <p:cNvSpPr>
                <a:spLocks noChangeArrowheads="1"/>
              </p:cNvSpPr>
              <p:nvPr/>
            </p:nvSpPr>
            <p:spPr bwMode="auto">
              <a:xfrm>
                <a:off x="5331155" y="2612371"/>
                <a:ext cx="460204" cy="91539"/>
              </a:xfrm>
              <a:prstGeom prst="ellipse">
                <a:avLst/>
              </a:prstGeom>
              <a:noFill/>
              <a:ln w="158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grpSp>
        <p:grpSp>
          <p:nvGrpSpPr>
            <p:cNvPr id="67" name="Group 66">
              <a:extLst>
                <a:ext uri="{FF2B5EF4-FFF2-40B4-BE49-F238E27FC236}">
                  <a16:creationId xmlns:a16="http://schemas.microsoft.com/office/drawing/2014/main" id="{371E8C10-5C4B-496F-B556-6D69D2E38C38}"/>
                </a:ext>
              </a:extLst>
            </p:cNvPr>
            <p:cNvGrpSpPr/>
            <p:nvPr/>
          </p:nvGrpSpPr>
          <p:grpSpPr>
            <a:xfrm>
              <a:off x="4608942" y="2833687"/>
              <a:ext cx="154066" cy="138113"/>
              <a:chOff x="5331155" y="2612371"/>
              <a:chExt cx="460204" cy="412551"/>
            </a:xfrm>
          </p:grpSpPr>
          <p:sp>
            <p:nvSpPr>
              <p:cNvPr id="68" name="Freeform 6">
                <a:extLst>
                  <a:ext uri="{FF2B5EF4-FFF2-40B4-BE49-F238E27FC236}">
                    <a16:creationId xmlns:a16="http://schemas.microsoft.com/office/drawing/2014/main" id="{47702517-01CD-4223-84A2-F6B92BE2553F}"/>
                  </a:ext>
                </a:extLst>
              </p:cNvPr>
              <p:cNvSpPr>
                <a:spLocks/>
              </p:cNvSpPr>
              <p:nvPr/>
            </p:nvSpPr>
            <p:spPr bwMode="auto">
              <a:xfrm>
                <a:off x="5331155" y="2658767"/>
                <a:ext cx="460204" cy="366155"/>
              </a:xfrm>
              <a:custGeom>
                <a:avLst/>
                <a:gdLst>
                  <a:gd name="T0" fmla="*/ 0 w 367"/>
                  <a:gd name="T1" fmla="*/ 0 h 292"/>
                  <a:gd name="T2" fmla="*/ 73 w 367"/>
                  <a:gd name="T3" fmla="*/ 292 h 292"/>
                  <a:gd name="T4" fmla="*/ 294 w 367"/>
                  <a:gd name="T5" fmla="*/ 292 h 292"/>
                  <a:gd name="T6" fmla="*/ 367 w 367"/>
                  <a:gd name="T7" fmla="*/ 0 h 292"/>
                </a:gdLst>
                <a:ahLst/>
                <a:cxnLst>
                  <a:cxn ang="0">
                    <a:pos x="T0" y="T1"/>
                  </a:cxn>
                  <a:cxn ang="0">
                    <a:pos x="T2" y="T3"/>
                  </a:cxn>
                  <a:cxn ang="0">
                    <a:pos x="T4" y="T5"/>
                  </a:cxn>
                  <a:cxn ang="0">
                    <a:pos x="T6" y="T7"/>
                  </a:cxn>
                </a:cxnLst>
                <a:rect l="0" t="0" r="r" b="b"/>
                <a:pathLst>
                  <a:path w="367" h="292">
                    <a:moveTo>
                      <a:pt x="0" y="0"/>
                    </a:moveTo>
                    <a:lnTo>
                      <a:pt x="73" y="292"/>
                    </a:lnTo>
                    <a:lnTo>
                      <a:pt x="294" y="292"/>
                    </a:lnTo>
                    <a:lnTo>
                      <a:pt x="367" y="0"/>
                    </a:lnTo>
                  </a:path>
                </a:pathLst>
              </a:custGeom>
              <a:noFill/>
              <a:ln w="158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sp>
            <p:nvSpPr>
              <p:cNvPr id="69" name="Oval 7">
                <a:extLst>
                  <a:ext uri="{FF2B5EF4-FFF2-40B4-BE49-F238E27FC236}">
                    <a16:creationId xmlns:a16="http://schemas.microsoft.com/office/drawing/2014/main" id="{A06F0010-B28F-4081-9EC3-7C2FF1E0C342}"/>
                  </a:ext>
                </a:extLst>
              </p:cNvPr>
              <p:cNvSpPr>
                <a:spLocks noChangeArrowheads="1"/>
              </p:cNvSpPr>
              <p:nvPr/>
            </p:nvSpPr>
            <p:spPr bwMode="auto">
              <a:xfrm>
                <a:off x="5331155" y="2612371"/>
                <a:ext cx="460204" cy="91539"/>
              </a:xfrm>
              <a:prstGeom prst="ellipse">
                <a:avLst/>
              </a:prstGeom>
              <a:noFill/>
              <a:ln w="158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grpSp>
        <p:grpSp>
          <p:nvGrpSpPr>
            <p:cNvPr id="70" name="Group 69">
              <a:extLst>
                <a:ext uri="{FF2B5EF4-FFF2-40B4-BE49-F238E27FC236}">
                  <a16:creationId xmlns:a16="http://schemas.microsoft.com/office/drawing/2014/main" id="{5753A04B-E892-47D1-BDFC-AA9C47DC6F62}"/>
                </a:ext>
              </a:extLst>
            </p:cNvPr>
            <p:cNvGrpSpPr/>
            <p:nvPr/>
          </p:nvGrpSpPr>
          <p:grpSpPr>
            <a:xfrm>
              <a:off x="4689905" y="2047874"/>
              <a:ext cx="122192" cy="109539"/>
              <a:chOff x="5331155" y="2612371"/>
              <a:chExt cx="460204" cy="412551"/>
            </a:xfrm>
          </p:grpSpPr>
          <p:sp>
            <p:nvSpPr>
              <p:cNvPr id="71" name="Freeform 6">
                <a:extLst>
                  <a:ext uri="{FF2B5EF4-FFF2-40B4-BE49-F238E27FC236}">
                    <a16:creationId xmlns:a16="http://schemas.microsoft.com/office/drawing/2014/main" id="{EADA6970-F7AA-4BD0-AD32-3FC235D0BF03}"/>
                  </a:ext>
                </a:extLst>
              </p:cNvPr>
              <p:cNvSpPr>
                <a:spLocks/>
              </p:cNvSpPr>
              <p:nvPr/>
            </p:nvSpPr>
            <p:spPr bwMode="auto">
              <a:xfrm>
                <a:off x="5331155" y="2658767"/>
                <a:ext cx="460204" cy="366155"/>
              </a:xfrm>
              <a:custGeom>
                <a:avLst/>
                <a:gdLst>
                  <a:gd name="T0" fmla="*/ 0 w 367"/>
                  <a:gd name="T1" fmla="*/ 0 h 292"/>
                  <a:gd name="T2" fmla="*/ 73 w 367"/>
                  <a:gd name="T3" fmla="*/ 292 h 292"/>
                  <a:gd name="T4" fmla="*/ 294 w 367"/>
                  <a:gd name="T5" fmla="*/ 292 h 292"/>
                  <a:gd name="T6" fmla="*/ 367 w 367"/>
                  <a:gd name="T7" fmla="*/ 0 h 292"/>
                </a:gdLst>
                <a:ahLst/>
                <a:cxnLst>
                  <a:cxn ang="0">
                    <a:pos x="T0" y="T1"/>
                  </a:cxn>
                  <a:cxn ang="0">
                    <a:pos x="T2" y="T3"/>
                  </a:cxn>
                  <a:cxn ang="0">
                    <a:pos x="T4" y="T5"/>
                  </a:cxn>
                  <a:cxn ang="0">
                    <a:pos x="T6" y="T7"/>
                  </a:cxn>
                </a:cxnLst>
                <a:rect l="0" t="0" r="r" b="b"/>
                <a:pathLst>
                  <a:path w="367" h="292">
                    <a:moveTo>
                      <a:pt x="0" y="0"/>
                    </a:moveTo>
                    <a:lnTo>
                      <a:pt x="73" y="292"/>
                    </a:lnTo>
                    <a:lnTo>
                      <a:pt x="294" y="292"/>
                    </a:lnTo>
                    <a:lnTo>
                      <a:pt x="367" y="0"/>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sp>
            <p:nvSpPr>
              <p:cNvPr id="72" name="Oval 7">
                <a:extLst>
                  <a:ext uri="{FF2B5EF4-FFF2-40B4-BE49-F238E27FC236}">
                    <a16:creationId xmlns:a16="http://schemas.microsoft.com/office/drawing/2014/main" id="{6B800880-42FF-49F2-9BB3-34DABDDA28DE}"/>
                  </a:ext>
                </a:extLst>
              </p:cNvPr>
              <p:cNvSpPr>
                <a:spLocks noChangeArrowheads="1"/>
              </p:cNvSpPr>
              <p:nvPr/>
            </p:nvSpPr>
            <p:spPr bwMode="auto">
              <a:xfrm>
                <a:off x="5331155" y="2612371"/>
                <a:ext cx="460204" cy="91539"/>
              </a:xfrm>
              <a:prstGeom prst="ellipse">
                <a:avLst/>
              </a:pr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grpSp>
        <p:grpSp>
          <p:nvGrpSpPr>
            <p:cNvPr id="73" name="Group 72">
              <a:extLst>
                <a:ext uri="{FF2B5EF4-FFF2-40B4-BE49-F238E27FC236}">
                  <a16:creationId xmlns:a16="http://schemas.microsoft.com/office/drawing/2014/main" id="{4D0C7482-C8AB-4CC9-924E-3A4FC7C4F90C}"/>
                </a:ext>
              </a:extLst>
            </p:cNvPr>
            <p:cNvGrpSpPr/>
            <p:nvPr/>
          </p:nvGrpSpPr>
          <p:grpSpPr>
            <a:xfrm>
              <a:off x="4602274" y="2495549"/>
              <a:ext cx="122192" cy="109539"/>
              <a:chOff x="5331155" y="2612371"/>
              <a:chExt cx="460204" cy="412551"/>
            </a:xfrm>
          </p:grpSpPr>
          <p:sp>
            <p:nvSpPr>
              <p:cNvPr id="74" name="Freeform 6">
                <a:extLst>
                  <a:ext uri="{FF2B5EF4-FFF2-40B4-BE49-F238E27FC236}">
                    <a16:creationId xmlns:a16="http://schemas.microsoft.com/office/drawing/2014/main" id="{E70C226D-7286-4F59-943F-0462C91586B4}"/>
                  </a:ext>
                </a:extLst>
              </p:cNvPr>
              <p:cNvSpPr>
                <a:spLocks/>
              </p:cNvSpPr>
              <p:nvPr/>
            </p:nvSpPr>
            <p:spPr bwMode="auto">
              <a:xfrm>
                <a:off x="5331155" y="2658767"/>
                <a:ext cx="460204" cy="366155"/>
              </a:xfrm>
              <a:custGeom>
                <a:avLst/>
                <a:gdLst>
                  <a:gd name="T0" fmla="*/ 0 w 367"/>
                  <a:gd name="T1" fmla="*/ 0 h 292"/>
                  <a:gd name="T2" fmla="*/ 73 w 367"/>
                  <a:gd name="T3" fmla="*/ 292 h 292"/>
                  <a:gd name="T4" fmla="*/ 294 w 367"/>
                  <a:gd name="T5" fmla="*/ 292 h 292"/>
                  <a:gd name="T6" fmla="*/ 367 w 367"/>
                  <a:gd name="T7" fmla="*/ 0 h 292"/>
                </a:gdLst>
                <a:ahLst/>
                <a:cxnLst>
                  <a:cxn ang="0">
                    <a:pos x="T0" y="T1"/>
                  </a:cxn>
                  <a:cxn ang="0">
                    <a:pos x="T2" y="T3"/>
                  </a:cxn>
                  <a:cxn ang="0">
                    <a:pos x="T4" y="T5"/>
                  </a:cxn>
                  <a:cxn ang="0">
                    <a:pos x="T6" y="T7"/>
                  </a:cxn>
                </a:cxnLst>
                <a:rect l="0" t="0" r="r" b="b"/>
                <a:pathLst>
                  <a:path w="367" h="292">
                    <a:moveTo>
                      <a:pt x="0" y="0"/>
                    </a:moveTo>
                    <a:lnTo>
                      <a:pt x="73" y="292"/>
                    </a:lnTo>
                    <a:lnTo>
                      <a:pt x="294" y="292"/>
                    </a:lnTo>
                    <a:lnTo>
                      <a:pt x="367" y="0"/>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sp>
            <p:nvSpPr>
              <p:cNvPr id="75" name="Oval 7">
                <a:extLst>
                  <a:ext uri="{FF2B5EF4-FFF2-40B4-BE49-F238E27FC236}">
                    <a16:creationId xmlns:a16="http://schemas.microsoft.com/office/drawing/2014/main" id="{C54AFD8F-87E5-43A5-B78E-C13F29F714EF}"/>
                  </a:ext>
                </a:extLst>
              </p:cNvPr>
              <p:cNvSpPr>
                <a:spLocks noChangeArrowheads="1"/>
              </p:cNvSpPr>
              <p:nvPr/>
            </p:nvSpPr>
            <p:spPr bwMode="auto">
              <a:xfrm>
                <a:off x="5331155" y="2612371"/>
                <a:ext cx="460204" cy="91539"/>
              </a:xfrm>
              <a:prstGeom prst="ellipse">
                <a:avLst/>
              </a:pr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grpSp>
        <p:grpSp>
          <p:nvGrpSpPr>
            <p:cNvPr id="76" name="Group 75">
              <a:extLst>
                <a:ext uri="{FF2B5EF4-FFF2-40B4-BE49-F238E27FC236}">
                  <a16:creationId xmlns:a16="http://schemas.microsoft.com/office/drawing/2014/main" id="{A22028E0-A492-40EE-B01E-56BD09EF38C3}"/>
                </a:ext>
              </a:extLst>
            </p:cNvPr>
            <p:cNvGrpSpPr/>
            <p:nvPr/>
          </p:nvGrpSpPr>
          <p:grpSpPr>
            <a:xfrm>
              <a:off x="4744197" y="3253740"/>
              <a:ext cx="122192" cy="109539"/>
              <a:chOff x="5331155" y="2612371"/>
              <a:chExt cx="460204" cy="412551"/>
            </a:xfrm>
          </p:grpSpPr>
          <p:sp>
            <p:nvSpPr>
              <p:cNvPr id="77" name="Freeform 6">
                <a:extLst>
                  <a:ext uri="{FF2B5EF4-FFF2-40B4-BE49-F238E27FC236}">
                    <a16:creationId xmlns:a16="http://schemas.microsoft.com/office/drawing/2014/main" id="{8CF9DD9D-07A1-42E5-9EF8-DDB93C6BA740}"/>
                  </a:ext>
                </a:extLst>
              </p:cNvPr>
              <p:cNvSpPr>
                <a:spLocks/>
              </p:cNvSpPr>
              <p:nvPr/>
            </p:nvSpPr>
            <p:spPr bwMode="auto">
              <a:xfrm>
                <a:off x="5331155" y="2658767"/>
                <a:ext cx="460204" cy="366155"/>
              </a:xfrm>
              <a:custGeom>
                <a:avLst/>
                <a:gdLst>
                  <a:gd name="T0" fmla="*/ 0 w 367"/>
                  <a:gd name="T1" fmla="*/ 0 h 292"/>
                  <a:gd name="T2" fmla="*/ 73 w 367"/>
                  <a:gd name="T3" fmla="*/ 292 h 292"/>
                  <a:gd name="T4" fmla="*/ 294 w 367"/>
                  <a:gd name="T5" fmla="*/ 292 h 292"/>
                  <a:gd name="T6" fmla="*/ 367 w 367"/>
                  <a:gd name="T7" fmla="*/ 0 h 292"/>
                </a:gdLst>
                <a:ahLst/>
                <a:cxnLst>
                  <a:cxn ang="0">
                    <a:pos x="T0" y="T1"/>
                  </a:cxn>
                  <a:cxn ang="0">
                    <a:pos x="T2" y="T3"/>
                  </a:cxn>
                  <a:cxn ang="0">
                    <a:pos x="T4" y="T5"/>
                  </a:cxn>
                  <a:cxn ang="0">
                    <a:pos x="T6" y="T7"/>
                  </a:cxn>
                </a:cxnLst>
                <a:rect l="0" t="0" r="r" b="b"/>
                <a:pathLst>
                  <a:path w="367" h="292">
                    <a:moveTo>
                      <a:pt x="0" y="0"/>
                    </a:moveTo>
                    <a:lnTo>
                      <a:pt x="73" y="292"/>
                    </a:lnTo>
                    <a:lnTo>
                      <a:pt x="294" y="292"/>
                    </a:lnTo>
                    <a:lnTo>
                      <a:pt x="367" y="0"/>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sp>
            <p:nvSpPr>
              <p:cNvPr id="78" name="Oval 7">
                <a:extLst>
                  <a:ext uri="{FF2B5EF4-FFF2-40B4-BE49-F238E27FC236}">
                    <a16:creationId xmlns:a16="http://schemas.microsoft.com/office/drawing/2014/main" id="{124D507A-FBDD-4010-B785-CB24E14F0A91}"/>
                  </a:ext>
                </a:extLst>
              </p:cNvPr>
              <p:cNvSpPr>
                <a:spLocks noChangeArrowheads="1"/>
              </p:cNvSpPr>
              <p:nvPr/>
            </p:nvSpPr>
            <p:spPr bwMode="auto">
              <a:xfrm>
                <a:off x="5331155" y="2612371"/>
                <a:ext cx="460204" cy="91539"/>
              </a:xfrm>
              <a:prstGeom prst="ellipse">
                <a:avLst/>
              </a:pr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grpSp>
        <p:grpSp>
          <p:nvGrpSpPr>
            <p:cNvPr id="79" name="Group 78">
              <a:extLst>
                <a:ext uri="{FF2B5EF4-FFF2-40B4-BE49-F238E27FC236}">
                  <a16:creationId xmlns:a16="http://schemas.microsoft.com/office/drawing/2014/main" id="{5EDC59AC-E1CC-44A9-A57D-1DD72359D6CD}"/>
                </a:ext>
              </a:extLst>
            </p:cNvPr>
            <p:cNvGrpSpPr/>
            <p:nvPr/>
          </p:nvGrpSpPr>
          <p:grpSpPr>
            <a:xfrm>
              <a:off x="3201148" y="3332798"/>
              <a:ext cx="96408" cy="86425"/>
              <a:chOff x="5331155" y="2612371"/>
              <a:chExt cx="460204" cy="412551"/>
            </a:xfrm>
          </p:grpSpPr>
          <p:sp>
            <p:nvSpPr>
              <p:cNvPr id="80" name="Freeform 6">
                <a:extLst>
                  <a:ext uri="{FF2B5EF4-FFF2-40B4-BE49-F238E27FC236}">
                    <a16:creationId xmlns:a16="http://schemas.microsoft.com/office/drawing/2014/main" id="{01753253-275B-443F-AEC5-6E3AD3C27A59}"/>
                  </a:ext>
                </a:extLst>
              </p:cNvPr>
              <p:cNvSpPr>
                <a:spLocks/>
              </p:cNvSpPr>
              <p:nvPr/>
            </p:nvSpPr>
            <p:spPr bwMode="auto">
              <a:xfrm>
                <a:off x="5331155" y="2658767"/>
                <a:ext cx="460204" cy="366155"/>
              </a:xfrm>
              <a:custGeom>
                <a:avLst/>
                <a:gdLst>
                  <a:gd name="T0" fmla="*/ 0 w 367"/>
                  <a:gd name="T1" fmla="*/ 0 h 292"/>
                  <a:gd name="T2" fmla="*/ 73 w 367"/>
                  <a:gd name="T3" fmla="*/ 292 h 292"/>
                  <a:gd name="T4" fmla="*/ 294 w 367"/>
                  <a:gd name="T5" fmla="*/ 292 h 292"/>
                  <a:gd name="T6" fmla="*/ 367 w 367"/>
                  <a:gd name="T7" fmla="*/ 0 h 292"/>
                </a:gdLst>
                <a:ahLst/>
                <a:cxnLst>
                  <a:cxn ang="0">
                    <a:pos x="T0" y="T1"/>
                  </a:cxn>
                  <a:cxn ang="0">
                    <a:pos x="T2" y="T3"/>
                  </a:cxn>
                  <a:cxn ang="0">
                    <a:pos x="T4" y="T5"/>
                  </a:cxn>
                  <a:cxn ang="0">
                    <a:pos x="T6" y="T7"/>
                  </a:cxn>
                </a:cxnLst>
                <a:rect l="0" t="0" r="r" b="b"/>
                <a:pathLst>
                  <a:path w="367" h="292">
                    <a:moveTo>
                      <a:pt x="0" y="0"/>
                    </a:moveTo>
                    <a:lnTo>
                      <a:pt x="73" y="292"/>
                    </a:lnTo>
                    <a:lnTo>
                      <a:pt x="294" y="292"/>
                    </a:lnTo>
                    <a:lnTo>
                      <a:pt x="367" y="0"/>
                    </a:lnTo>
                  </a:path>
                </a:pathLst>
              </a:custGeom>
              <a:noFill/>
              <a:ln w="95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sp>
            <p:nvSpPr>
              <p:cNvPr id="81" name="Oval 7">
                <a:extLst>
                  <a:ext uri="{FF2B5EF4-FFF2-40B4-BE49-F238E27FC236}">
                    <a16:creationId xmlns:a16="http://schemas.microsoft.com/office/drawing/2014/main" id="{A1005C32-AA5F-49B3-BF12-98DF9238E3B1}"/>
                  </a:ext>
                </a:extLst>
              </p:cNvPr>
              <p:cNvSpPr>
                <a:spLocks noChangeArrowheads="1"/>
              </p:cNvSpPr>
              <p:nvPr/>
            </p:nvSpPr>
            <p:spPr bwMode="auto">
              <a:xfrm>
                <a:off x="5331155" y="2612371"/>
                <a:ext cx="460204" cy="91539"/>
              </a:xfrm>
              <a:prstGeom prst="ellipse">
                <a:avLst/>
              </a:prstGeom>
              <a:noFill/>
              <a:ln w="95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grpSp>
        <p:grpSp>
          <p:nvGrpSpPr>
            <p:cNvPr id="82" name="Group 81">
              <a:extLst>
                <a:ext uri="{FF2B5EF4-FFF2-40B4-BE49-F238E27FC236}">
                  <a16:creationId xmlns:a16="http://schemas.microsoft.com/office/drawing/2014/main" id="{EDF98940-0083-4020-9350-99D7CAD9C8E7}"/>
                </a:ext>
              </a:extLst>
            </p:cNvPr>
            <p:cNvGrpSpPr/>
            <p:nvPr/>
          </p:nvGrpSpPr>
          <p:grpSpPr>
            <a:xfrm>
              <a:off x="3793602" y="3274695"/>
              <a:ext cx="96408" cy="86425"/>
              <a:chOff x="5331155" y="2612371"/>
              <a:chExt cx="460204" cy="412551"/>
            </a:xfrm>
          </p:grpSpPr>
          <p:sp>
            <p:nvSpPr>
              <p:cNvPr id="83" name="Freeform 6">
                <a:extLst>
                  <a:ext uri="{FF2B5EF4-FFF2-40B4-BE49-F238E27FC236}">
                    <a16:creationId xmlns:a16="http://schemas.microsoft.com/office/drawing/2014/main" id="{40511FD1-8A24-4B79-B164-87A7B12F8BD3}"/>
                  </a:ext>
                </a:extLst>
              </p:cNvPr>
              <p:cNvSpPr>
                <a:spLocks/>
              </p:cNvSpPr>
              <p:nvPr/>
            </p:nvSpPr>
            <p:spPr bwMode="auto">
              <a:xfrm>
                <a:off x="5331155" y="2658767"/>
                <a:ext cx="460204" cy="366155"/>
              </a:xfrm>
              <a:custGeom>
                <a:avLst/>
                <a:gdLst>
                  <a:gd name="T0" fmla="*/ 0 w 367"/>
                  <a:gd name="T1" fmla="*/ 0 h 292"/>
                  <a:gd name="T2" fmla="*/ 73 w 367"/>
                  <a:gd name="T3" fmla="*/ 292 h 292"/>
                  <a:gd name="T4" fmla="*/ 294 w 367"/>
                  <a:gd name="T5" fmla="*/ 292 h 292"/>
                  <a:gd name="T6" fmla="*/ 367 w 367"/>
                  <a:gd name="T7" fmla="*/ 0 h 292"/>
                </a:gdLst>
                <a:ahLst/>
                <a:cxnLst>
                  <a:cxn ang="0">
                    <a:pos x="T0" y="T1"/>
                  </a:cxn>
                  <a:cxn ang="0">
                    <a:pos x="T2" y="T3"/>
                  </a:cxn>
                  <a:cxn ang="0">
                    <a:pos x="T4" y="T5"/>
                  </a:cxn>
                  <a:cxn ang="0">
                    <a:pos x="T6" y="T7"/>
                  </a:cxn>
                </a:cxnLst>
                <a:rect l="0" t="0" r="r" b="b"/>
                <a:pathLst>
                  <a:path w="367" h="292">
                    <a:moveTo>
                      <a:pt x="0" y="0"/>
                    </a:moveTo>
                    <a:lnTo>
                      <a:pt x="73" y="292"/>
                    </a:lnTo>
                    <a:lnTo>
                      <a:pt x="294" y="292"/>
                    </a:lnTo>
                    <a:lnTo>
                      <a:pt x="367" y="0"/>
                    </a:lnTo>
                  </a:path>
                </a:pathLst>
              </a:custGeom>
              <a:noFill/>
              <a:ln w="95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sp>
            <p:nvSpPr>
              <p:cNvPr id="84" name="Oval 7">
                <a:extLst>
                  <a:ext uri="{FF2B5EF4-FFF2-40B4-BE49-F238E27FC236}">
                    <a16:creationId xmlns:a16="http://schemas.microsoft.com/office/drawing/2014/main" id="{0CE5620E-A3DA-4CD5-AA05-D7B6B8CFB57C}"/>
                  </a:ext>
                </a:extLst>
              </p:cNvPr>
              <p:cNvSpPr>
                <a:spLocks noChangeArrowheads="1"/>
              </p:cNvSpPr>
              <p:nvPr/>
            </p:nvSpPr>
            <p:spPr bwMode="auto">
              <a:xfrm>
                <a:off x="5331155" y="2612371"/>
                <a:ext cx="460204" cy="91539"/>
              </a:xfrm>
              <a:prstGeom prst="ellipse">
                <a:avLst/>
              </a:prstGeom>
              <a:noFill/>
              <a:ln w="95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grpSp>
        <p:grpSp>
          <p:nvGrpSpPr>
            <p:cNvPr id="85" name="Group 84">
              <a:extLst>
                <a:ext uri="{FF2B5EF4-FFF2-40B4-BE49-F238E27FC236}">
                  <a16:creationId xmlns:a16="http://schemas.microsoft.com/office/drawing/2014/main" id="{3BC5F072-C7D8-4D31-91D2-722AFA85DC35}"/>
                </a:ext>
              </a:extLst>
            </p:cNvPr>
            <p:cNvGrpSpPr/>
            <p:nvPr/>
          </p:nvGrpSpPr>
          <p:grpSpPr>
            <a:xfrm>
              <a:off x="3865039" y="2005965"/>
              <a:ext cx="96408" cy="86425"/>
              <a:chOff x="5331155" y="2612371"/>
              <a:chExt cx="460204" cy="412551"/>
            </a:xfrm>
          </p:grpSpPr>
          <p:sp>
            <p:nvSpPr>
              <p:cNvPr id="86" name="Freeform 6">
                <a:extLst>
                  <a:ext uri="{FF2B5EF4-FFF2-40B4-BE49-F238E27FC236}">
                    <a16:creationId xmlns:a16="http://schemas.microsoft.com/office/drawing/2014/main" id="{B1C6FA30-DD1E-4516-867E-C15767944811}"/>
                  </a:ext>
                </a:extLst>
              </p:cNvPr>
              <p:cNvSpPr>
                <a:spLocks/>
              </p:cNvSpPr>
              <p:nvPr/>
            </p:nvSpPr>
            <p:spPr bwMode="auto">
              <a:xfrm>
                <a:off x="5331155" y="2658767"/>
                <a:ext cx="460204" cy="366155"/>
              </a:xfrm>
              <a:custGeom>
                <a:avLst/>
                <a:gdLst>
                  <a:gd name="T0" fmla="*/ 0 w 367"/>
                  <a:gd name="T1" fmla="*/ 0 h 292"/>
                  <a:gd name="T2" fmla="*/ 73 w 367"/>
                  <a:gd name="T3" fmla="*/ 292 h 292"/>
                  <a:gd name="T4" fmla="*/ 294 w 367"/>
                  <a:gd name="T5" fmla="*/ 292 h 292"/>
                  <a:gd name="T6" fmla="*/ 367 w 367"/>
                  <a:gd name="T7" fmla="*/ 0 h 292"/>
                </a:gdLst>
                <a:ahLst/>
                <a:cxnLst>
                  <a:cxn ang="0">
                    <a:pos x="T0" y="T1"/>
                  </a:cxn>
                  <a:cxn ang="0">
                    <a:pos x="T2" y="T3"/>
                  </a:cxn>
                  <a:cxn ang="0">
                    <a:pos x="T4" y="T5"/>
                  </a:cxn>
                  <a:cxn ang="0">
                    <a:pos x="T6" y="T7"/>
                  </a:cxn>
                </a:cxnLst>
                <a:rect l="0" t="0" r="r" b="b"/>
                <a:pathLst>
                  <a:path w="367" h="292">
                    <a:moveTo>
                      <a:pt x="0" y="0"/>
                    </a:moveTo>
                    <a:lnTo>
                      <a:pt x="73" y="292"/>
                    </a:lnTo>
                    <a:lnTo>
                      <a:pt x="294" y="292"/>
                    </a:lnTo>
                    <a:lnTo>
                      <a:pt x="367" y="0"/>
                    </a:lnTo>
                  </a:path>
                </a:pathLst>
              </a:custGeom>
              <a:noFill/>
              <a:ln w="95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sp>
            <p:nvSpPr>
              <p:cNvPr id="87" name="Oval 7">
                <a:extLst>
                  <a:ext uri="{FF2B5EF4-FFF2-40B4-BE49-F238E27FC236}">
                    <a16:creationId xmlns:a16="http://schemas.microsoft.com/office/drawing/2014/main" id="{6286C5B3-90A0-49A1-818B-547CF188F713}"/>
                  </a:ext>
                </a:extLst>
              </p:cNvPr>
              <p:cNvSpPr>
                <a:spLocks noChangeArrowheads="1"/>
              </p:cNvSpPr>
              <p:nvPr/>
            </p:nvSpPr>
            <p:spPr bwMode="auto">
              <a:xfrm>
                <a:off x="5331155" y="2612371"/>
                <a:ext cx="460204" cy="91539"/>
              </a:xfrm>
              <a:prstGeom prst="ellipse">
                <a:avLst/>
              </a:prstGeom>
              <a:noFill/>
              <a:ln w="95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grpSp>
        <p:grpSp>
          <p:nvGrpSpPr>
            <p:cNvPr id="88" name="Group 87">
              <a:extLst>
                <a:ext uri="{FF2B5EF4-FFF2-40B4-BE49-F238E27FC236}">
                  <a16:creationId xmlns:a16="http://schemas.microsoft.com/office/drawing/2014/main" id="{A90C0321-F691-455F-941A-85BC8FBBC248}"/>
                </a:ext>
              </a:extLst>
            </p:cNvPr>
            <p:cNvGrpSpPr>
              <a:grpSpLocks noChangeAspect="1"/>
            </p:cNvGrpSpPr>
            <p:nvPr/>
          </p:nvGrpSpPr>
          <p:grpSpPr bwMode="auto">
            <a:xfrm>
              <a:off x="1908150" y="2899498"/>
              <a:ext cx="350476" cy="405872"/>
              <a:chOff x="2812" y="1539"/>
              <a:chExt cx="968" cy="1121"/>
            </a:xfrm>
            <a:solidFill>
              <a:schemeClr val="tx1"/>
            </a:solidFill>
          </p:grpSpPr>
          <p:sp>
            <p:nvSpPr>
              <p:cNvPr id="89" name="Freeform 5">
                <a:extLst>
                  <a:ext uri="{FF2B5EF4-FFF2-40B4-BE49-F238E27FC236}">
                    <a16:creationId xmlns:a16="http://schemas.microsoft.com/office/drawing/2014/main" id="{59AFD2D4-4275-4BD0-8D7F-6462D37913E0}"/>
                  </a:ext>
                </a:extLst>
              </p:cNvPr>
              <p:cNvSpPr>
                <a:spLocks/>
              </p:cNvSpPr>
              <p:nvPr/>
            </p:nvSpPr>
            <p:spPr bwMode="auto">
              <a:xfrm>
                <a:off x="2812" y="1721"/>
                <a:ext cx="968" cy="170"/>
              </a:xfrm>
              <a:custGeom>
                <a:avLst/>
                <a:gdLst>
                  <a:gd name="T0" fmla="*/ 38 w 74"/>
                  <a:gd name="T1" fmla="*/ 13 h 13"/>
                  <a:gd name="T2" fmla="*/ 12 w 74"/>
                  <a:gd name="T3" fmla="*/ 10 h 13"/>
                  <a:gd name="T4" fmla="*/ 0 w 74"/>
                  <a:gd name="T5" fmla="*/ 0 h 13"/>
                  <a:gd name="T6" fmla="*/ 6 w 74"/>
                  <a:gd name="T7" fmla="*/ 0 h 13"/>
                  <a:gd name="T8" fmla="*/ 38 w 74"/>
                  <a:gd name="T9" fmla="*/ 8 h 13"/>
                  <a:gd name="T10" fmla="*/ 61 w 74"/>
                  <a:gd name="T11" fmla="*/ 5 h 13"/>
                  <a:gd name="T12" fmla="*/ 69 w 74"/>
                  <a:gd name="T13" fmla="*/ 0 h 13"/>
                  <a:gd name="T14" fmla="*/ 74 w 74"/>
                  <a:gd name="T15" fmla="*/ 0 h 13"/>
                  <a:gd name="T16" fmla="*/ 63 w 74"/>
                  <a:gd name="T17" fmla="*/ 10 h 13"/>
                  <a:gd name="T18" fmla="*/ 38 w 74"/>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3">
                    <a:moveTo>
                      <a:pt x="38" y="13"/>
                    </a:moveTo>
                    <a:cubicBezTo>
                      <a:pt x="28" y="13"/>
                      <a:pt x="19" y="12"/>
                      <a:pt x="12" y="10"/>
                    </a:cubicBezTo>
                    <a:cubicBezTo>
                      <a:pt x="2" y="7"/>
                      <a:pt x="0" y="3"/>
                      <a:pt x="0" y="0"/>
                    </a:cubicBezTo>
                    <a:cubicBezTo>
                      <a:pt x="6" y="0"/>
                      <a:pt x="6" y="0"/>
                      <a:pt x="6" y="0"/>
                    </a:cubicBezTo>
                    <a:cubicBezTo>
                      <a:pt x="6" y="2"/>
                      <a:pt x="17" y="8"/>
                      <a:pt x="38" y="8"/>
                    </a:cubicBezTo>
                    <a:cubicBezTo>
                      <a:pt x="47" y="8"/>
                      <a:pt x="55" y="7"/>
                      <a:pt x="61" y="5"/>
                    </a:cubicBezTo>
                    <a:cubicBezTo>
                      <a:pt x="68" y="3"/>
                      <a:pt x="69" y="1"/>
                      <a:pt x="69" y="0"/>
                    </a:cubicBezTo>
                    <a:cubicBezTo>
                      <a:pt x="74" y="0"/>
                      <a:pt x="74" y="0"/>
                      <a:pt x="74" y="0"/>
                    </a:cubicBezTo>
                    <a:cubicBezTo>
                      <a:pt x="74" y="3"/>
                      <a:pt x="72" y="7"/>
                      <a:pt x="63" y="10"/>
                    </a:cubicBezTo>
                    <a:cubicBezTo>
                      <a:pt x="56" y="12"/>
                      <a:pt x="47" y="13"/>
                      <a:pt x="3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0" name="Freeform 6">
                <a:extLst>
                  <a:ext uri="{FF2B5EF4-FFF2-40B4-BE49-F238E27FC236}">
                    <a16:creationId xmlns:a16="http://schemas.microsoft.com/office/drawing/2014/main" id="{C69FF567-2724-4DCA-9E5E-E61EECDD8861}"/>
                  </a:ext>
                </a:extLst>
              </p:cNvPr>
              <p:cNvSpPr>
                <a:spLocks noEditPoints="1"/>
              </p:cNvSpPr>
              <p:nvPr/>
            </p:nvSpPr>
            <p:spPr bwMode="auto">
              <a:xfrm>
                <a:off x="2812" y="1539"/>
                <a:ext cx="968" cy="1121"/>
              </a:xfrm>
              <a:custGeom>
                <a:avLst/>
                <a:gdLst>
                  <a:gd name="T0" fmla="*/ 38 w 74"/>
                  <a:gd name="T1" fmla="*/ 86 h 86"/>
                  <a:gd name="T2" fmla="*/ 12 w 74"/>
                  <a:gd name="T3" fmla="*/ 83 h 86"/>
                  <a:gd name="T4" fmla="*/ 1 w 74"/>
                  <a:gd name="T5" fmla="*/ 73 h 86"/>
                  <a:gd name="T6" fmla="*/ 0 w 74"/>
                  <a:gd name="T7" fmla="*/ 14 h 86"/>
                  <a:gd name="T8" fmla="*/ 0 w 74"/>
                  <a:gd name="T9" fmla="*/ 14 h 86"/>
                  <a:gd name="T10" fmla="*/ 12 w 74"/>
                  <a:gd name="T11" fmla="*/ 4 h 86"/>
                  <a:gd name="T12" fmla="*/ 37 w 74"/>
                  <a:gd name="T13" fmla="*/ 0 h 86"/>
                  <a:gd name="T14" fmla="*/ 63 w 74"/>
                  <a:gd name="T15" fmla="*/ 4 h 86"/>
                  <a:gd name="T16" fmla="*/ 74 w 74"/>
                  <a:gd name="T17" fmla="*/ 14 h 86"/>
                  <a:gd name="T18" fmla="*/ 74 w 74"/>
                  <a:gd name="T19" fmla="*/ 73 h 86"/>
                  <a:gd name="T20" fmla="*/ 63 w 74"/>
                  <a:gd name="T21" fmla="*/ 83 h 86"/>
                  <a:gd name="T22" fmla="*/ 38 w 74"/>
                  <a:gd name="T23" fmla="*/ 86 h 86"/>
                  <a:gd name="T24" fmla="*/ 6 w 74"/>
                  <a:gd name="T25" fmla="*/ 14 h 86"/>
                  <a:gd name="T26" fmla="*/ 6 w 74"/>
                  <a:gd name="T27" fmla="*/ 73 h 86"/>
                  <a:gd name="T28" fmla="*/ 38 w 74"/>
                  <a:gd name="T29" fmla="*/ 81 h 86"/>
                  <a:gd name="T30" fmla="*/ 69 w 74"/>
                  <a:gd name="T31" fmla="*/ 73 h 86"/>
                  <a:gd name="T32" fmla="*/ 69 w 74"/>
                  <a:gd name="T33" fmla="*/ 14 h 86"/>
                  <a:gd name="T34" fmla="*/ 37 w 74"/>
                  <a:gd name="T35" fmla="*/ 6 h 86"/>
                  <a:gd name="T36" fmla="*/ 14 w 74"/>
                  <a:gd name="T37" fmla="*/ 9 h 86"/>
                  <a:gd name="T38" fmla="*/ 6 w 74"/>
                  <a:gd name="T39" fmla="*/ 1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86">
                    <a:moveTo>
                      <a:pt x="38" y="86"/>
                    </a:moveTo>
                    <a:cubicBezTo>
                      <a:pt x="28" y="86"/>
                      <a:pt x="19" y="85"/>
                      <a:pt x="12" y="83"/>
                    </a:cubicBezTo>
                    <a:cubicBezTo>
                      <a:pt x="3" y="80"/>
                      <a:pt x="1" y="76"/>
                      <a:pt x="1" y="73"/>
                    </a:cubicBezTo>
                    <a:cubicBezTo>
                      <a:pt x="0" y="14"/>
                      <a:pt x="0" y="14"/>
                      <a:pt x="0" y="14"/>
                    </a:cubicBezTo>
                    <a:cubicBezTo>
                      <a:pt x="0" y="14"/>
                      <a:pt x="0" y="14"/>
                      <a:pt x="0" y="14"/>
                    </a:cubicBezTo>
                    <a:cubicBezTo>
                      <a:pt x="0" y="11"/>
                      <a:pt x="2" y="7"/>
                      <a:pt x="12" y="4"/>
                    </a:cubicBezTo>
                    <a:cubicBezTo>
                      <a:pt x="19" y="2"/>
                      <a:pt x="28" y="0"/>
                      <a:pt x="37" y="0"/>
                    </a:cubicBezTo>
                    <a:cubicBezTo>
                      <a:pt x="47" y="0"/>
                      <a:pt x="56" y="2"/>
                      <a:pt x="63" y="4"/>
                    </a:cubicBezTo>
                    <a:cubicBezTo>
                      <a:pt x="72" y="7"/>
                      <a:pt x="74" y="11"/>
                      <a:pt x="74" y="14"/>
                    </a:cubicBezTo>
                    <a:cubicBezTo>
                      <a:pt x="74" y="73"/>
                      <a:pt x="74" y="73"/>
                      <a:pt x="74" y="73"/>
                    </a:cubicBezTo>
                    <a:cubicBezTo>
                      <a:pt x="74" y="76"/>
                      <a:pt x="72" y="80"/>
                      <a:pt x="63" y="83"/>
                    </a:cubicBezTo>
                    <a:cubicBezTo>
                      <a:pt x="56" y="85"/>
                      <a:pt x="47" y="86"/>
                      <a:pt x="38" y="86"/>
                    </a:cubicBezTo>
                    <a:close/>
                    <a:moveTo>
                      <a:pt x="6" y="14"/>
                    </a:moveTo>
                    <a:cubicBezTo>
                      <a:pt x="6" y="73"/>
                      <a:pt x="6" y="73"/>
                      <a:pt x="6" y="73"/>
                    </a:cubicBezTo>
                    <a:cubicBezTo>
                      <a:pt x="6" y="76"/>
                      <a:pt x="16" y="81"/>
                      <a:pt x="38" y="81"/>
                    </a:cubicBezTo>
                    <a:cubicBezTo>
                      <a:pt x="59" y="81"/>
                      <a:pt x="69" y="76"/>
                      <a:pt x="69" y="73"/>
                    </a:cubicBezTo>
                    <a:cubicBezTo>
                      <a:pt x="69" y="14"/>
                      <a:pt x="69" y="14"/>
                      <a:pt x="69" y="14"/>
                    </a:cubicBezTo>
                    <a:cubicBezTo>
                      <a:pt x="69" y="11"/>
                      <a:pt x="58" y="6"/>
                      <a:pt x="37" y="6"/>
                    </a:cubicBezTo>
                    <a:cubicBezTo>
                      <a:pt x="28" y="6"/>
                      <a:pt x="20" y="7"/>
                      <a:pt x="14" y="9"/>
                    </a:cubicBezTo>
                    <a:cubicBezTo>
                      <a:pt x="7" y="11"/>
                      <a:pt x="6" y="13"/>
                      <a:pt x="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1" name="Rectangle 7">
                <a:extLst>
                  <a:ext uri="{FF2B5EF4-FFF2-40B4-BE49-F238E27FC236}">
                    <a16:creationId xmlns:a16="http://schemas.microsoft.com/office/drawing/2014/main" id="{3340BBDA-11A8-439A-BCB2-52F6C63C718C}"/>
                  </a:ext>
                </a:extLst>
              </p:cNvPr>
              <p:cNvSpPr>
                <a:spLocks noChangeArrowheads="1"/>
              </p:cNvSpPr>
              <p:nvPr/>
            </p:nvSpPr>
            <p:spPr bwMode="auto">
              <a:xfrm>
                <a:off x="3479" y="2086"/>
                <a:ext cx="79" cy="3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2" name="Rectangle 8">
                <a:extLst>
                  <a:ext uri="{FF2B5EF4-FFF2-40B4-BE49-F238E27FC236}">
                    <a16:creationId xmlns:a16="http://schemas.microsoft.com/office/drawing/2014/main" id="{A0531360-6E31-4329-ABDC-1C42C5AC9D85}"/>
                  </a:ext>
                </a:extLst>
              </p:cNvPr>
              <p:cNvSpPr>
                <a:spLocks noChangeArrowheads="1"/>
              </p:cNvSpPr>
              <p:nvPr/>
            </p:nvSpPr>
            <p:spPr bwMode="auto">
              <a:xfrm>
                <a:off x="3335" y="1995"/>
                <a:ext cx="79"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3" name="Rectangle 9">
                <a:extLst>
                  <a:ext uri="{FF2B5EF4-FFF2-40B4-BE49-F238E27FC236}">
                    <a16:creationId xmlns:a16="http://schemas.microsoft.com/office/drawing/2014/main" id="{79CF0136-07C8-4865-BAC3-A281E42F4992}"/>
                  </a:ext>
                </a:extLst>
              </p:cNvPr>
              <p:cNvSpPr>
                <a:spLocks noChangeArrowheads="1"/>
              </p:cNvSpPr>
              <p:nvPr/>
            </p:nvSpPr>
            <p:spPr bwMode="auto">
              <a:xfrm>
                <a:off x="3191" y="2256"/>
                <a:ext cx="79" cy="2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4" name="Rectangle 10">
                <a:extLst>
                  <a:ext uri="{FF2B5EF4-FFF2-40B4-BE49-F238E27FC236}">
                    <a16:creationId xmlns:a16="http://schemas.microsoft.com/office/drawing/2014/main" id="{93B8AD3C-1215-49F6-9FD1-7433C2E8ADE3}"/>
                  </a:ext>
                </a:extLst>
              </p:cNvPr>
              <p:cNvSpPr>
                <a:spLocks noChangeArrowheads="1"/>
              </p:cNvSpPr>
              <p:nvPr/>
            </p:nvSpPr>
            <p:spPr bwMode="auto">
              <a:xfrm>
                <a:off x="3047" y="2178"/>
                <a:ext cx="79" cy="2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95" name="Group 94">
              <a:extLst>
                <a:ext uri="{FF2B5EF4-FFF2-40B4-BE49-F238E27FC236}">
                  <a16:creationId xmlns:a16="http://schemas.microsoft.com/office/drawing/2014/main" id="{5D2717C7-B7AA-4568-9B04-466D9B1276B2}"/>
                </a:ext>
              </a:extLst>
            </p:cNvPr>
            <p:cNvGrpSpPr/>
            <p:nvPr/>
          </p:nvGrpSpPr>
          <p:grpSpPr>
            <a:xfrm>
              <a:off x="4343194" y="3239451"/>
              <a:ext cx="201880" cy="180977"/>
              <a:chOff x="5331155" y="2612371"/>
              <a:chExt cx="460204" cy="412551"/>
            </a:xfrm>
          </p:grpSpPr>
          <p:sp>
            <p:nvSpPr>
              <p:cNvPr id="96" name="Freeform 6">
                <a:extLst>
                  <a:ext uri="{FF2B5EF4-FFF2-40B4-BE49-F238E27FC236}">
                    <a16:creationId xmlns:a16="http://schemas.microsoft.com/office/drawing/2014/main" id="{DA20BA99-7D4A-4AC1-8E33-C5F46C0E8F13}"/>
                  </a:ext>
                </a:extLst>
              </p:cNvPr>
              <p:cNvSpPr>
                <a:spLocks/>
              </p:cNvSpPr>
              <p:nvPr/>
            </p:nvSpPr>
            <p:spPr bwMode="auto">
              <a:xfrm>
                <a:off x="5331155" y="2658767"/>
                <a:ext cx="460204" cy="366155"/>
              </a:xfrm>
              <a:custGeom>
                <a:avLst/>
                <a:gdLst>
                  <a:gd name="T0" fmla="*/ 0 w 367"/>
                  <a:gd name="T1" fmla="*/ 0 h 292"/>
                  <a:gd name="T2" fmla="*/ 73 w 367"/>
                  <a:gd name="T3" fmla="*/ 292 h 292"/>
                  <a:gd name="T4" fmla="*/ 294 w 367"/>
                  <a:gd name="T5" fmla="*/ 292 h 292"/>
                  <a:gd name="T6" fmla="*/ 367 w 367"/>
                  <a:gd name="T7" fmla="*/ 0 h 292"/>
                </a:gdLst>
                <a:ahLst/>
                <a:cxnLst>
                  <a:cxn ang="0">
                    <a:pos x="T0" y="T1"/>
                  </a:cxn>
                  <a:cxn ang="0">
                    <a:pos x="T2" y="T3"/>
                  </a:cxn>
                  <a:cxn ang="0">
                    <a:pos x="T4" y="T5"/>
                  </a:cxn>
                  <a:cxn ang="0">
                    <a:pos x="T6" y="T7"/>
                  </a:cxn>
                </a:cxnLst>
                <a:rect l="0" t="0" r="r" b="b"/>
                <a:pathLst>
                  <a:path w="367" h="292">
                    <a:moveTo>
                      <a:pt x="0" y="0"/>
                    </a:moveTo>
                    <a:lnTo>
                      <a:pt x="73" y="292"/>
                    </a:lnTo>
                    <a:lnTo>
                      <a:pt x="294" y="292"/>
                    </a:lnTo>
                    <a:lnTo>
                      <a:pt x="367" y="0"/>
                    </a:lnTo>
                  </a:path>
                </a:pathLst>
              </a:cu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sp>
            <p:nvSpPr>
              <p:cNvPr id="97" name="Oval 7">
                <a:extLst>
                  <a:ext uri="{FF2B5EF4-FFF2-40B4-BE49-F238E27FC236}">
                    <a16:creationId xmlns:a16="http://schemas.microsoft.com/office/drawing/2014/main" id="{3D682807-B00E-4FC5-9C52-1D51A5990C37}"/>
                  </a:ext>
                </a:extLst>
              </p:cNvPr>
              <p:cNvSpPr>
                <a:spLocks noChangeArrowheads="1"/>
              </p:cNvSpPr>
              <p:nvPr/>
            </p:nvSpPr>
            <p:spPr bwMode="auto">
              <a:xfrm>
                <a:off x="5331155" y="2612371"/>
                <a:ext cx="460204" cy="91539"/>
              </a:xfrm>
              <a:prstGeom prst="ellipse">
                <a:avLst/>
              </a:pr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grpSp>
        <p:grpSp>
          <p:nvGrpSpPr>
            <p:cNvPr id="98" name="Group 97">
              <a:extLst>
                <a:ext uri="{FF2B5EF4-FFF2-40B4-BE49-F238E27FC236}">
                  <a16:creationId xmlns:a16="http://schemas.microsoft.com/office/drawing/2014/main" id="{9086C7A0-E9F9-4BA1-8E20-11281777012D}"/>
                </a:ext>
              </a:extLst>
            </p:cNvPr>
            <p:cNvGrpSpPr/>
            <p:nvPr/>
          </p:nvGrpSpPr>
          <p:grpSpPr>
            <a:xfrm>
              <a:off x="3529759" y="2233612"/>
              <a:ext cx="170005" cy="152402"/>
              <a:chOff x="5331155" y="2612371"/>
              <a:chExt cx="460204" cy="412551"/>
            </a:xfrm>
          </p:grpSpPr>
          <p:sp>
            <p:nvSpPr>
              <p:cNvPr id="99" name="Freeform 6">
                <a:extLst>
                  <a:ext uri="{FF2B5EF4-FFF2-40B4-BE49-F238E27FC236}">
                    <a16:creationId xmlns:a16="http://schemas.microsoft.com/office/drawing/2014/main" id="{05A2679D-EE4D-4E4A-8898-31C03AA8F74C}"/>
                  </a:ext>
                </a:extLst>
              </p:cNvPr>
              <p:cNvSpPr>
                <a:spLocks/>
              </p:cNvSpPr>
              <p:nvPr/>
            </p:nvSpPr>
            <p:spPr bwMode="auto">
              <a:xfrm>
                <a:off x="5331155" y="2658767"/>
                <a:ext cx="460204" cy="366155"/>
              </a:xfrm>
              <a:custGeom>
                <a:avLst/>
                <a:gdLst>
                  <a:gd name="T0" fmla="*/ 0 w 367"/>
                  <a:gd name="T1" fmla="*/ 0 h 292"/>
                  <a:gd name="T2" fmla="*/ 73 w 367"/>
                  <a:gd name="T3" fmla="*/ 292 h 292"/>
                  <a:gd name="T4" fmla="*/ 294 w 367"/>
                  <a:gd name="T5" fmla="*/ 292 h 292"/>
                  <a:gd name="T6" fmla="*/ 367 w 367"/>
                  <a:gd name="T7" fmla="*/ 0 h 292"/>
                </a:gdLst>
                <a:ahLst/>
                <a:cxnLst>
                  <a:cxn ang="0">
                    <a:pos x="T0" y="T1"/>
                  </a:cxn>
                  <a:cxn ang="0">
                    <a:pos x="T2" y="T3"/>
                  </a:cxn>
                  <a:cxn ang="0">
                    <a:pos x="T4" y="T5"/>
                  </a:cxn>
                  <a:cxn ang="0">
                    <a:pos x="T6" y="T7"/>
                  </a:cxn>
                </a:cxnLst>
                <a:rect l="0" t="0" r="r" b="b"/>
                <a:pathLst>
                  <a:path w="367" h="292">
                    <a:moveTo>
                      <a:pt x="0" y="0"/>
                    </a:moveTo>
                    <a:lnTo>
                      <a:pt x="73" y="292"/>
                    </a:lnTo>
                    <a:lnTo>
                      <a:pt x="294" y="292"/>
                    </a:lnTo>
                    <a:lnTo>
                      <a:pt x="367" y="0"/>
                    </a:lnTo>
                  </a:path>
                </a:pathLst>
              </a:custGeom>
              <a:noFill/>
              <a:ln w="158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sp>
            <p:nvSpPr>
              <p:cNvPr id="100" name="Oval 7">
                <a:extLst>
                  <a:ext uri="{FF2B5EF4-FFF2-40B4-BE49-F238E27FC236}">
                    <a16:creationId xmlns:a16="http://schemas.microsoft.com/office/drawing/2014/main" id="{3E28C364-7093-4C0D-A4C1-C97C0AEF2991}"/>
                  </a:ext>
                </a:extLst>
              </p:cNvPr>
              <p:cNvSpPr>
                <a:spLocks noChangeArrowheads="1"/>
              </p:cNvSpPr>
              <p:nvPr/>
            </p:nvSpPr>
            <p:spPr bwMode="auto">
              <a:xfrm>
                <a:off x="5331155" y="2612371"/>
                <a:ext cx="460204" cy="91539"/>
              </a:xfrm>
              <a:prstGeom prst="ellipse">
                <a:avLst/>
              </a:prstGeom>
              <a:noFill/>
              <a:ln w="158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D516C"/>
                  </a:solidFill>
                  <a:effectLst/>
                  <a:uLnTx/>
                  <a:uFillTx/>
                </a:endParaRPr>
              </a:p>
            </p:txBody>
          </p:sp>
        </p:grpSp>
      </p:grpSp>
      <p:sp>
        <p:nvSpPr>
          <p:cNvPr id="101" name="TextBox 100">
            <a:extLst>
              <a:ext uri="{FF2B5EF4-FFF2-40B4-BE49-F238E27FC236}">
                <a16:creationId xmlns:a16="http://schemas.microsoft.com/office/drawing/2014/main" id="{B759FD1B-64DF-4412-BE05-6C46C3806A02}"/>
              </a:ext>
            </a:extLst>
          </p:cNvPr>
          <p:cNvSpPr txBox="1"/>
          <p:nvPr/>
        </p:nvSpPr>
        <p:spPr>
          <a:xfrm>
            <a:off x="5325038" y="1644119"/>
            <a:ext cx="3877962" cy="2585323"/>
          </a:xfrm>
          <a:prstGeom prst="rect">
            <a:avLst/>
          </a:prstGeom>
          <a:noFill/>
        </p:spPr>
        <p:txBody>
          <a:bodyPr wrap="square" rtlCol="0">
            <a:spAutoFit/>
          </a:bodyPr>
          <a:lstStyle/>
          <a:p>
            <a:pPr>
              <a:spcAft>
                <a:spcPts val="1200"/>
              </a:spcAft>
            </a:pPr>
            <a:r>
              <a:rPr lang="en-US" sz="1400" dirty="0">
                <a:latin typeface="Amazon Ember Regular"/>
              </a:rPr>
              <a:t>Directly query exabytes in S3, </a:t>
            </a:r>
            <a:br>
              <a:rPr lang="en-US" sz="1400" dirty="0">
                <a:latin typeface="Amazon Ember Regular"/>
              </a:rPr>
            </a:br>
            <a:r>
              <a:rPr lang="en-US" sz="1400" dirty="0">
                <a:latin typeface="Amazon Ember Regular"/>
              </a:rPr>
              <a:t>no loading required</a:t>
            </a:r>
          </a:p>
          <a:p>
            <a:pPr>
              <a:spcAft>
                <a:spcPts val="1200"/>
              </a:spcAft>
            </a:pPr>
            <a:r>
              <a:rPr lang="en-US" sz="1400" dirty="0">
                <a:latin typeface="Amazon Ember Regular"/>
              </a:rPr>
              <a:t>Query across Redshift and S3</a:t>
            </a:r>
          </a:p>
          <a:p>
            <a:pPr>
              <a:spcAft>
                <a:spcPts val="1200"/>
              </a:spcAft>
            </a:pPr>
            <a:r>
              <a:rPr lang="en-US" sz="1400" dirty="0">
                <a:latin typeface="Amazon Ember Regular"/>
              </a:rPr>
              <a:t>Scale compute and storage separately</a:t>
            </a:r>
          </a:p>
          <a:p>
            <a:pPr>
              <a:spcAft>
                <a:spcPts val="1200"/>
              </a:spcAft>
            </a:pPr>
            <a:r>
              <a:rPr lang="en-US" sz="1400" dirty="0">
                <a:latin typeface="Amazon Ember Regular"/>
              </a:rPr>
              <a:t>High concurrency</a:t>
            </a:r>
          </a:p>
          <a:p>
            <a:pPr>
              <a:spcAft>
                <a:spcPts val="1200"/>
              </a:spcAft>
            </a:pPr>
            <a:r>
              <a:rPr lang="en-US" sz="1400" dirty="0">
                <a:latin typeface="Amazon Ember Regular"/>
              </a:rPr>
              <a:t>Support for </a:t>
            </a:r>
            <a:r>
              <a:rPr lang="en-US" sz="1400" dirty="0">
                <a:latin typeface="Amazon Ember Regular"/>
                <a:ea typeface="Amazon Ember Cd" panose="020B0606020204020204" pitchFamily="34" charset="0"/>
                <a:cs typeface="Amazon Ember Cd" panose="020B0606020204020204" pitchFamily="34" charset="0"/>
              </a:rPr>
              <a:t>Parquet, ORC, Avro, CSV, </a:t>
            </a:r>
            <a:br>
              <a:rPr lang="en-US" sz="1400" dirty="0">
                <a:latin typeface="Amazon Ember Regular"/>
                <a:ea typeface="Amazon Ember Cd" panose="020B0606020204020204" pitchFamily="34" charset="0"/>
                <a:cs typeface="Amazon Ember Cd" panose="020B0606020204020204" pitchFamily="34" charset="0"/>
              </a:rPr>
            </a:br>
            <a:r>
              <a:rPr lang="en-US" sz="1400" dirty="0">
                <a:latin typeface="Amazon Ember Regular"/>
                <a:ea typeface="Amazon Ember Cd" panose="020B0606020204020204" pitchFamily="34" charset="0"/>
                <a:cs typeface="Amazon Ember Cd" panose="020B0606020204020204" pitchFamily="34" charset="0"/>
              </a:rPr>
              <a:t>JSON, Grok, and other open file formats</a:t>
            </a:r>
            <a:endParaRPr lang="en-US" sz="1400" dirty="0">
              <a:latin typeface="Amazon Ember Regular"/>
            </a:endParaRPr>
          </a:p>
          <a:p>
            <a:pPr>
              <a:spcAft>
                <a:spcPts val="1200"/>
              </a:spcAft>
            </a:pPr>
            <a:r>
              <a:rPr lang="en-US" sz="1400" dirty="0">
                <a:latin typeface="Amazon Ember Regular"/>
              </a:rPr>
              <a:t>Pay only for the amount of data scanned</a:t>
            </a:r>
          </a:p>
        </p:txBody>
      </p:sp>
      <p:cxnSp>
        <p:nvCxnSpPr>
          <p:cNvPr id="102" name="Straight Connector 101">
            <a:extLst>
              <a:ext uri="{FF2B5EF4-FFF2-40B4-BE49-F238E27FC236}">
                <a16:creationId xmlns:a16="http://schemas.microsoft.com/office/drawing/2014/main" id="{5E065065-8781-4FE6-B53D-AD21354FBA84}"/>
              </a:ext>
            </a:extLst>
          </p:cNvPr>
          <p:cNvCxnSpPr>
            <a:cxnSpLocks/>
          </p:cNvCxnSpPr>
          <p:nvPr/>
        </p:nvCxnSpPr>
        <p:spPr>
          <a:xfrm>
            <a:off x="5041816" y="1290152"/>
            <a:ext cx="0" cy="3293256"/>
          </a:xfrm>
          <a:prstGeom prst="line">
            <a:avLst/>
          </a:prstGeom>
          <a:noFill/>
          <a:ln w="12700" cap="rnd" cmpd="sng" algn="ctr">
            <a:solidFill>
              <a:schemeClr val="accent6">
                <a:lumMod val="20000"/>
                <a:lumOff val="80000"/>
              </a:schemeClr>
            </a:solidFill>
            <a:prstDash val="solid"/>
          </a:ln>
          <a:effectLst/>
        </p:spPr>
      </p:cxnSp>
    </p:spTree>
    <p:extLst>
      <p:ext uri="{BB962C8B-B14F-4D97-AF65-F5344CB8AC3E}">
        <p14:creationId xmlns:p14="http://schemas.microsoft.com/office/powerpoint/2010/main" val="130744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350"/>
                                        <p:tgtEl>
                                          <p:spTgt spid="101"/>
                                        </p:tgtEl>
                                      </p:cBhvr>
                                    </p:animEffect>
                                  </p:childTnLst>
                                </p:cTn>
                              </p:par>
                              <p:par>
                                <p:cTn id="11" presetID="63" presetClass="path" presetSubtype="0" decel="100000" fill="hold" grpId="1" nodeType="withEffect">
                                  <p:stCondLst>
                                    <p:cond delay="250"/>
                                  </p:stCondLst>
                                  <p:childTnLst>
                                    <p:animMotion origin="layout" path="M -8.33333E-7 2.34568E-6 L 0.04757 2.34568E-6 " pathEditMode="relative" rAng="0" ptsTypes="AA">
                                      <p:cBhvr>
                                        <p:cTn id="12" dur="500" spd="-100000" fill="hold"/>
                                        <p:tgtEl>
                                          <p:spTgt spid="101"/>
                                        </p:tgtEl>
                                        <p:attrNameLst>
                                          <p:attrName>ppt_x</p:attrName>
                                          <p:attrName>ppt_y</p:attrName>
                                        </p:attrNameLst>
                                      </p:cBhvr>
                                      <p:rCtr x="2378" y="0"/>
                                    </p:animMotion>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350"/>
                                        <p:tgtEl>
                                          <p:spTgt spid="3"/>
                                        </p:tgtEl>
                                      </p:cBhvr>
                                    </p:animEffect>
                                  </p:childTnLst>
                                </p:cTn>
                              </p:par>
                              <p:par>
                                <p:cTn id="16" presetID="42" presetClass="path" presetSubtype="0" decel="100000" fill="hold" nodeType="withEffect">
                                  <p:stCondLst>
                                    <p:cond delay="0"/>
                                  </p:stCondLst>
                                  <p:childTnLst>
                                    <p:animMotion origin="layout" path="M 2.5E-6 4.93827E-6 L 2.5E-6 0.07314 " pathEditMode="relative" rAng="0" ptsTypes="AA">
                                      <p:cBhvr>
                                        <p:cTn id="17" dur="500" spd="-100000" fill="hold"/>
                                        <p:tgtEl>
                                          <p:spTgt spid="3"/>
                                        </p:tgtEl>
                                        <p:attrNameLst>
                                          <p:attrName>ppt_x</p:attrName>
                                          <p:attrName>ppt_y</p:attrName>
                                        </p:attrNameLst>
                                      </p:cBhvr>
                                      <p:rCtr x="0" y="36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1"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6C37-3255-B74B-9664-49AD8157C202}"/>
              </a:ext>
            </a:extLst>
          </p:cNvPr>
          <p:cNvSpPr>
            <a:spLocks noGrp="1"/>
          </p:cNvSpPr>
          <p:nvPr>
            <p:ph type="title"/>
          </p:nvPr>
        </p:nvSpPr>
        <p:spPr/>
        <p:txBody>
          <a:bodyPr/>
          <a:lstStyle/>
          <a:p>
            <a:r>
              <a:rPr lang="en-US" dirty="0"/>
              <a:t>External Tables with Redshift Spectrum</a:t>
            </a:r>
            <a:br>
              <a:rPr lang="en-US" dirty="0"/>
            </a:br>
            <a:r>
              <a:rPr lang="en-US" sz="1800" dirty="0">
                <a:solidFill>
                  <a:schemeClr val="accent1"/>
                </a:solidFill>
              </a:rPr>
              <a:t>Run SQL queries directly against data in S3 using thousands of nodes </a:t>
            </a:r>
            <a:br>
              <a:rPr lang="en-US" sz="1800" dirty="0">
                <a:solidFill>
                  <a:schemeClr val="accent1"/>
                </a:solidFill>
              </a:rPr>
            </a:br>
            <a:endParaRPr lang="en-US" sz="1800" dirty="0">
              <a:solidFill>
                <a:schemeClr val="accent1"/>
              </a:solidFill>
            </a:endParaRPr>
          </a:p>
        </p:txBody>
      </p:sp>
      <p:sp>
        <p:nvSpPr>
          <p:cNvPr id="3" name="Text Placeholder 2">
            <a:extLst>
              <a:ext uri="{FF2B5EF4-FFF2-40B4-BE49-F238E27FC236}">
                <a16:creationId xmlns:a16="http://schemas.microsoft.com/office/drawing/2014/main" id="{FBE1D116-A586-7340-8311-F9459728C021}"/>
              </a:ext>
            </a:extLst>
          </p:cNvPr>
          <p:cNvSpPr txBox="1">
            <a:spLocks/>
          </p:cNvSpPr>
          <p:nvPr/>
        </p:nvSpPr>
        <p:spPr>
          <a:xfrm>
            <a:off x="353903" y="4126167"/>
            <a:ext cx="2622278" cy="182880"/>
          </a:xfrm>
          <a:prstGeom prst="rect">
            <a:avLst/>
          </a:prstGeom>
        </p:spPr>
        <p:txBody>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rPr>
              <a:t>Fast @ exabyte scale</a:t>
            </a: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Text Placeholder 3">
            <a:extLst>
              <a:ext uri="{FF2B5EF4-FFF2-40B4-BE49-F238E27FC236}">
                <a16:creationId xmlns:a16="http://schemas.microsoft.com/office/drawing/2014/main" id="{84CF9629-D0FE-E945-947B-BDB12F7D9599}"/>
              </a:ext>
            </a:extLst>
          </p:cNvPr>
          <p:cNvSpPr txBox="1">
            <a:spLocks/>
          </p:cNvSpPr>
          <p:nvPr/>
        </p:nvSpPr>
        <p:spPr>
          <a:xfrm>
            <a:off x="3232162" y="4126167"/>
            <a:ext cx="2622278" cy="182880"/>
          </a:xfrm>
          <a:prstGeom prst="rect">
            <a:avLst/>
          </a:prstGeom>
        </p:spPr>
        <p:txBody>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rPr>
              <a:t>Elastic &amp; highly available</a:t>
            </a: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ext Placeholder 4">
            <a:extLst>
              <a:ext uri="{FF2B5EF4-FFF2-40B4-BE49-F238E27FC236}">
                <a16:creationId xmlns:a16="http://schemas.microsoft.com/office/drawing/2014/main" id="{2D69ED25-9996-4345-BD81-FA5C075B2450}"/>
              </a:ext>
            </a:extLst>
          </p:cNvPr>
          <p:cNvSpPr txBox="1">
            <a:spLocks/>
          </p:cNvSpPr>
          <p:nvPr/>
        </p:nvSpPr>
        <p:spPr>
          <a:xfrm>
            <a:off x="6110420" y="4126167"/>
            <a:ext cx="2622278" cy="182880"/>
          </a:xfrm>
          <a:prstGeom prst="rect">
            <a:avLst/>
          </a:prstGeom>
        </p:spPr>
        <p:txBody>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rPr>
              <a:t>On-demand, pay-per-query</a:t>
            </a:r>
          </a:p>
          <a:p>
            <a:pPr algn="ct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Text Placeholder 5">
            <a:extLst>
              <a:ext uri="{FF2B5EF4-FFF2-40B4-BE49-F238E27FC236}">
                <a16:creationId xmlns:a16="http://schemas.microsoft.com/office/drawing/2014/main" id="{7C4485A4-A344-A049-8705-F8929CE94F4F}"/>
              </a:ext>
            </a:extLst>
          </p:cNvPr>
          <p:cNvSpPr txBox="1">
            <a:spLocks/>
          </p:cNvSpPr>
          <p:nvPr/>
        </p:nvSpPr>
        <p:spPr>
          <a:xfrm>
            <a:off x="374923" y="2422039"/>
            <a:ext cx="2622278" cy="182880"/>
          </a:xfrm>
          <a:prstGeom prst="rect">
            <a:avLst/>
          </a:prstGeom>
        </p:spPr>
        <p:txBody>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rPr>
              <a:t>High concurrency: Multiple clusters access same data</a:t>
            </a: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Text Placeholder 6">
            <a:extLst>
              <a:ext uri="{FF2B5EF4-FFF2-40B4-BE49-F238E27FC236}">
                <a16:creationId xmlns:a16="http://schemas.microsoft.com/office/drawing/2014/main" id="{82C0310B-BE5A-5F47-B072-C481CEFEE37A}"/>
              </a:ext>
            </a:extLst>
          </p:cNvPr>
          <p:cNvSpPr txBox="1">
            <a:spLocks/>
          </p:cNvSpPr>
          <p:nvPr/>
        </p:nvSpPr>
        <p:spPr>
          <a:xfrm>
            <a:off x="3253182" y="2422039"/>
            <a:ext cx="2622278" cy="182880"/>
          </a:xfrm>
          <a:prstGeom prst="rect">
            <a:avLst/>
          </a:prstGeom>
        </p:spPr>
        <p:txBody>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rPr>
              <a:t>No ETL: Query data in-place     using open file formats</a:t>
            </a: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Text Placeholder 7">
            <a:extLst>
              <a:ext uri="{FF2B5EF4-FFF2-40B4-BE49-F238E27FC236}">
                <a16:creationId xmlns:a16="http://schemas.microsoft.com/office/drawing/2014/main" id="{00965B83-4C5C-414B-810B-B9112D2B5383}"/>
              </a:ext>
            </a:extLst>
          </p:cNvPr>
          <p:cNvSpPr txBox="1">
            <a:spLocks/>
          </p:cNvSpPr>
          <p:nvPr/>
        </p:nvSpPr>
        <p:spPr>
          <a:xfrm>
            <a:off x="6131440" y="2422039"/>
            <a:ext cx="2622278" cy="182880"/>
          </a:xfrm>
          <a:prstGeom prst="rect">
            <a:avLst/>
          </a:prstGeom>
        </p:spPr>
        <p:txBody>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rPr>
              <a:t>Full Amazon Redshift </a:t>
            </a:r>
            <a:br>
              <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rPr>
              <a:t>SQL support </a:t>
            </a:r>
          </a:p>
          <a:p>
            <a:pPr algn="ct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 name="Picture 8">
            <a:extLst>
              <a:ext uri="{FF2B5EF4-FFF2-40B4-BE49-F238E27FC236}">
                <a16:creationId xmlns:a16="http://schemas.microsoft.com/office/drawing/2014/main" id="{F72E4C78-21D4-DF46-B841-52FE31E01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1946" y="1311546"/>
            <a:ext cx="1301266" cy="1301266"/>
          </a:xfrm>
          <a:prstGeom prst="rect">
            <a:avLst/>
          </a:prstGeom>
        </p:spPr>
      </p:pic>
      <p:pic>
        <p:nvPicPr>
          <p:cNvPr id="10" name="Picture 9">
            <a:extLst>
              <a:ext uri="{FF2B5EF4-FFF2-40B4-BE49-F238E27FC236}">
                <a16:creationId xmlns:a16="http://schemas.microsoft.com/office/drawing/2014/main" id="{6172E3DF-66F2-BD42-92CA-B2FFFB573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206" y="1432793"/>
            <a:ext cx="1015710" cy="1015710"/>
          </a:xfrm>
          <a:prstGeom prst="rect">
            <a:avLst/>
          </a:prstGeom>
        </p:spPr>
      </p:pic>
      <p:pic>
        <p:nvPicPr>
          <p:cNvPr id="11" name="Picture 10">
            <a:extLst>
              <a:ext uri="{FF2B5EF4-FFF2-40B4-BE49-F238E27FC236}">
                <a16:creationId xmlns:a16="http://schemas.microsoft.com/office/drawing/2014/main" id="{6117F606-73A1-494B-8042-BCEBE18A08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549" y="1243571"/>
            <a:ext cx="1282433" cy="1282433"/>
          </a:xfrm>
          <a:prstGeom prst="rect">
            <a:avLst/>
          </a:prstGeom>
        </p:spPr>
      </p:pic>
      <p:pic>
        <p:nvPicPr>
          <p:cNvPr id="12" name="Picture 11">
            <a:extLst>
              <a:ext uri="{FF2B5EF4-FFF2-40B4-BE49-F238E27FC236}">
                <a16:creationId xmlns:a16="http://schemas.microsoft.com/office/drawing/2014/main" id="{E2676FB2-B535-6A48-8680-B11A2269CC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5842" y="3026579"/>
            <a:ext cx="934917" cy="934917"/>
          </a:xfrm>
          <a:prstGeom prst="rect">
            <a:avLst/>
          </a:prstGeom>
        </p:spPr>
      </p:pic>
      <p:sp>
        <p:nvSpPr>
          <p:cNvPr id="13" name="TextBox 12">
            <a:extLst>
              <a:ext uri="{FF2B5EF4-FFF2-40B4-BE49-F238E27FC236}">
                <a16:creationId xmlns:a16="http://schemas.microsoft.com/office/drawing/2014/main" id="{DB77C3DF-4ABA-AA42-ACFF-47F9DA0FF8ED}"/>
              </a:ext>
            </a:extLst>
          </p:cNvPr>
          <p:cNvSpPr txBox="1"/>
          <p:nvPr/>
        </p:nvSpPr>
        <p:spPr>
          <a:xfrm>
            <a:off x="4274939" y="3422026"/>
            <a:ext cx="417608" cy="307777"/>
          </a:xfrm>
          <a:prstGeom prst="rect">
            <a:avLst/>
          </a:prstGeom>
          <a:noFill/>
        </p:spPr>
        <p:txBody>
          <a:bodyPr wrap="square" rtlCol="0">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S3</a:t>
            </a:r>
          </a:p>
        </p:txBody>
      </p:sp>
      <p:grpSp>
        <p:nvGrpSpPr>
          <p:cNvPr id="14" name="Group 13">
            <a:extLst>
              <a:ext uri="{FF2B5EF4-FFF2-40B4-BE49-F238E27FC236}">
                <a16:creationId xmlns:a16="http://schemas.microsoft.com/office/drawing/2014/main" id="{DA1AF956-D592-7B41-AFFC-EE81C44151F8}"/>
              </a:ext>
            </a:extLst>
          </p:cNvPr>
          <p:cNvGrpSpPr/>
          <p:nvPr/>
        </p:nvGrpSpPr>
        <p:grpSpPr>
          <a:xfrm>
            <a:off x="1243868" y="3072389"/>
            <a:ext cx="842347" cy="905965"/>
            <a:chOff x="5862517" y="2061288"/>
            <a:chExt cx="1513571" cy="1627881"/>
          </a:xfrm>
        </p:grpSpPr>
        <p:pic>
          <p:nvPicPr>
            <p:cNvPr id="15" name="Picture 14">
              <a:extLst>
                <a:ext uri="{FF2B5EF4-FFF2-40B4-BE49-F238E27FC236}">
                  <a16:creationId xmlns:a16="http://schemas.microsoft.com/office/drawing/2014/main" id="{AF40D466-B6FF-5649-8535-BDC0E1D34D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3769" y="2226038"/>
              <a:ext cx="1231067" cy="1231067"/>
            </a:xfrm>
            <a:prstGeom prst="rect">
              <a:avLst/>
            </a:prstGeom>
          </p:spPr>
        </p:pic>
        <p:pic>
          <p:nvPicPr>
            <p:cNvPr id="16" name="Picture 15">
              <a:extLst>
                <a:ext uri="{FF2B5EF4-FFF2-40B4-BE49-F238E27FC236}">
                  <a16:creationId xmlns:a16="http://schemas.microsoft.com/office/drawing/2014/main" id="{F91416D5-173B-934D-9F75-1F4C02ADC7C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13238" y="2061288"/>
              <a:ext cx="544842" cy="599325"/>
            </a:xfrm>
            <a:prstGeom prst="rect">
              <a:avLst/>
            </a:prstGeom>
          </p:spPr>
        </p:pic>
        <p:pic>
          <p:nvPicPr>
            <p:cNvPr id="17" name="Picture 16">
              <a:extLst>
                <a:ext uri="{FF2B5EF4-FFF2-40B4-BE49-F238E27FC236}">
                  <a16:creationId xmlns:a16="http://schemas.microsoft.com/office/drawing/2014/main" id="{5D1E72F8-7488-F842-9D64-629918C74B1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69794" y="2061288"/>
              <a:ext cx="544842" cy="599325"/>
            </a:xfrm>
            <a:prstGeom prst="rect">
              <a:avLst/>
            </a:prstGeom>
          </p:spPr>
        </p:pic>
        <p:pic>
          <p:nvPicPr>
            <p:cNvPr id="18" name="Picture 17">
              <a:extLst>
                <a:ext uri="{FF2B5EF4-FFF2-40B4-BE49-F238E27FC236}">
                  <a16:creationId xmlns:a16="http://schemas.microsoft.com/office/drawing/2014/main" id="{7F1F39EE-FD08-854A-A7CE-43023850298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62517" y="3089843"/>
              <a:ext cx="544842" cy="599325"/>
            </a:xfrm>
            <a:prstGeom prst="rect">
              <a:avLst/>
            </a:prstGeom>
          </p:spPr>
        </p:pic>
        <p:pic>
          <p:nvPicPr>
            <p:cNvPr id="19" name="Picture 18">
              <a:extLst>
                <a:ext uri="{FF2B5EF4-FFF2-40B4-BE49-F238E27FC236}">
                  <a16:creationId xmlns:a16="http://schemas.microsoft.com/office/drawing/2014/main" id="{FAD4896A-9BDA-3646-9608-482534A793B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31246" y="3089844"/>
              <a:ext cx="544842" cy="599325"/>
            </a:xfrm>
            <a:prstGeom prst="rect">
              <a:avLst/>
            </a:prstGeom>
          </p:spPr>
        </p:pic>
      </p:grpSp>
      <p:grpSp>
        <p:nvGrpSpPr>
          <p:cNvPr id="20" name="Group 19">
            <a:extLst>
              <a:ext uri="{FF2B5EF4-FFF2-40B4-BE49-F238E27FC236}">
                <a16:creationId xmlns:a16="http://schemas.microsoft.com/office/drawing/2014/main" id="{0B044AF7-C3AD-1F41-8AEE-3C46BA7DC70B}"/>
              </a:ext>
            </a:extLst>
          </p:cNvPr>
          <p:cNvGrpSpPr/>
          <p:nvPr/>
        </p:nvGrpSpPr>
        <p:grpSpPr>
          <a:xfrm>
            <a:off x="6588215" y="3152411"/>
            <a:ext cx="1666687" cy="1076246"/>
            <a:chOff x="7081549" y="3689149"/>
            <a:chExt cx="1666687" cy="1076245"/>
          </a:xfrm>
        </p:grpSpPr>
        <p:pic>
          <p:nvPicPr>
            <p:cNvPr id="21" name="Picture 20">
              <a:extLst>
                <a:ext uri="{FF2B5EF4-FFF2-40B4-BE49-F238E27FC236}">
                  <a16:creationId xmlns:a16="http://schemas.microsoft.com/office/drawing/2014/main" id="{A9087C2A-A7E1-6743-AF9B-FF49533F4B48}"/>
                </a:ext>
              </a:extLst>
            </p:cNvPr>
            <p:cNvPicPr>
              <a:picLocks noChangeAspect="1"/>
            </p:cNvPicPr>
            <p:nvPr/>
          </p:nvPicPr>
          <p:blipFill rotWithShape="1">
            <a:blip r:embed="rId8">
              <a:extLst>
                <a:ext uri="{28A0092B-C50C-407E-A947-70E740481C1C}">
                  <a14:useLocalDpi xmlns:a14="http://schemas.microsoft.com/office/drawing/2010/main" val="0"/>
                </a:ext>
              </a:extLst>
            </a:blip>
            <a:srcRect l="53449" t="33878" b="32296"/>
            <a:stretch/>
          </p:blipFill>
          <p:spPr>
            <a:xfrm>
              <a:off x="7534575" y="3689149"/>
              <a:ext cx="1213661" cy="881870"/>
            </a:xfrm>
            <a:prstGeom prst="rect">
              <a:avLst/>
            </a:prstGeom>
          </p:spPr>
        </p:pic>
        <p:grpSp>
          <p:nvGrpSpPr>
            <p:cNvPr id="22" name="Group 21">
              <a:extLst>
                <a:ext uri="{FF2B5EF4-FFF2-40B4-BE49-F238E27FC236}">
                  <a16:creationId xmlns:a16="http://schemas.microsoft.com/office/drawing/2014/main" id="{3993D589-F194-B242-BD96-7CE8573F7A6C}"/>
                </a:ext>
              </a:extLst>
            </p:cNvPr>
            <p:cNvGrpSpPr/>
            <p:nvPr/>
          </p:nvGrpSpPr>
          <p:grpSpPr>
            <a:xfrm>
              <a:off x="7081549" y="3700121"/>
              <a:ext cx="1631144" cy="1065273"/>
              <a:chOff x="322497" y="133975"/>
              <a:chExt cx="7875709" cy="5143500"/>
            </a:xfrm>
          </p:grpSpPr>
          <p:pic>
            <p:nvPicPr>
              <p:cNvPr id="23" name="Picture 22">
                <a:extLst>
                  <a:ext uri="{FF2B5EF4-FFF2-40B4-BE49-F238E27FC236}">
                    <a16:creationId xmlns:a16="http://schemas.microsoft.com/office/drawing/2014/main" id="{7F43A4B8-C2F3-5248-B700-A8D54F2775D6}"/>
                  </a:ext>
                </a:extLst>
              </p:cNvPr>
              <p:cNvPicPr>
                <a:picLocks noChangeAspect="1"/>
              </p:cNvPicPr>
              <p:nvPr/>
            </p:nvPicPr>
            <p:blipFill rotWithShape="1">
              <a:blip r:embed="rId8">
                <a:extLst>
                  <a:ext uri="{28A0092B-C50C-407E-A947-70E740481C1C}">
                    <a14:useLocalDpi xmlns:a14="http://schemas.microsoft.com/office/drawing/2010/main" val="0"/>
                  </a:ext>
                </a:extLst>
              </a:blip>
              <a:srcRect r="42301"/>
              <a:stretch/>
            </p:blipFill>
            <p:spPr>
              <a:xfrm>
                <a:off x="322497" y="133975"/>
                <a:ext cx="2967741" cy="5143500"/>
              </a:xfrm>
              <a:prstGeom prst="rect">
                <a:avLst/>
              </a:prstGeom>
            </p:spPr>
          </p:pic>
          <p:sp>
            <p:nvSpPr>
              <p:cNvPr id="24" name="TextBox 23">
                <a:extLst>
                  <a:ext uri="{FF2B5EF4-FFF2-40B4-BE49-F238E27FC236}">
                    <a16:creationId xmlns:a16="http://schemas.microsoft.com/office/drawing/2014/main" id="{2A32BD0E-DE83-7744-87F8-0909E29F22E1}"/>
                  </a:ext>
                </a:extLst>
              </p:cNvPr>
              <p:cNvSpPr txBox="1"/>
              <p:nvPr/>
            </p:nvSpPr>
            <p:spPr>
              <a:xfrm>
                <a:off x="3027388" y="1275268"/>
                <a:ext cx="5170818" cy="1486051"/>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SQL</a:t>
                </a:r>
              </a:p>
            </p:txBody>
          </p:sp>
        </p:grpSp>
      </p:grpSp>
    </p:spTree>
    <p:extLst>
      <p:ext uri="{BB962C8B-B14F-4D97-AF65-F5344CB8AC3E}">
        <p14:creationId xmlns:p14="http://schemas.microsoft.com/office/powerpoint/2010/main" val="4658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5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nodeType="withEffect">
                                  <p:stCondLst>
                                    <p:cond delay="10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nodeType="withEffect">
                                  <p:stCondLst>
                                    <p:cond delay="100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100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35BA3-3D1B-174A-8FB9-A05FD6039F1B}"/>
              </a:ext>
            </a:extLst>
          </p:cNvPr>
          <p:cNvSpPr>
            <a:spLocks noGrp="1"/>
          </p:cNvSpPr>
          <p:nvPr>
            <p:ph type="title"/>
          </p:nvPr>
        </p:nvSpPr>
        <p:spPr/>
        <p:txBody>
          <a:bodyPr/>
          <a:lstStyle/>
          <a:p>
            <a:r>
              <a:rPr lang="en-US" dirty="0"/>
              <a:t>Querying with Redshift Spectrum </a:t>
            </a:r>
            <a:br>
              <a:rPr lang="en-US" dirty="0"/>
            </a:br>
            <a:r>
              <a:rPr lang="en-US" sz="1800" dirty="0">
                <a:solidFill>
                  <a:schemeClr val="accent1"/>
                </a:solidFill>
              </a:rPr>
              <a:t>Understands ANSI standard SQL</a:t>
            </a:r>
          </a:p>
        </p:txBody>
      </p:sp>
      <p:sp>
        <p:nvSpPr>
          <p:cNvPr id="3" name="Content Placeholder 2">
            <a:extLst>
              <a:ext uri="{FF2B5EF4-FFF2-40B4-BE49-F238E27FC236}">
                <a16:creationId xmlns:a16="http://schemas.microsoft.com/office/drawing/2014/main" id="{013E1493-2394-2040-BF1E-2D89366BA2D3}"/>
              </a:ext>
            </a:extLst>
          </p:cNvPr>
          <p:cNvSpPr txBox="1">
            <a:spLocks/>
          </p:cNvSpPr>
          <p:nvPr/>
        </p:nvSpPr>
        <p:spPr>
          <a:xfrm>
            <a:off x="336789" y="1325037"/>
            <a:ext cx="8449055" cy="3232297"/>
          </a:xfrm>
          <a:prstGeom prst="rect">
            <a:avLst/>
          </a:prstGeom>
        </p:spPr>
        <p:txBody>
          <a:bodyPr>
            <a:norm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Spectrum external tables seamlessly integrate with your existing SQL &amp; BI apps</a:t>
            </a:r>
          </a:p>
          <a:p>
            <a:endParaRPr lang="en-US" sz="1800" dirty="0"/>
          </a:p>
          <a:p>
            <a:r>
              <a:rPr lang="en-US" sz="1800" dirty="0"/>
              <a:t>Support for complex joins, nested queries &amp; window functions </a:t>
            </a:r>
          </a:p>
          <a:p>
            <a:endParaRPr lang="en-US" sz="1800" dirty="0"/>
          </a:p>
          <a:p>
            <a:r>
              <a:rPr lang="en-US" sz="1800" dirty="0"/>
              <a:t>Support for data partitioned in S3 by any key </a:t>
            </a:r>
          </a:p>
          <a:p>
            <a:pPr lvl="1" indent="0">
              <a:buFont typeface="Arial"/>
              <a:buNone/>
            </a:pPr>
            <a:r>
              <a:rPr lang="en-US" sz="1800" dirty="0"/>
              <a:t>Date, Time and any other custom keys</a:t>
            </a:r>
          </a:p>
          <a:p>
            <a:pPr lvl="1" indent="0">
              <a:buFont typeface="Arial"/>
              <a:buNone/>
            </a:pPr>
            <a:r>
              <a:rPr lang="en-US" sz="1800" dirty="0"/>
              <a:t>e.g., Year, Month, Day, Hour</a:t>
            </a:r>
          </a:p>
        </p:txBody>
      </p:sp>
      <p:pic>
        <p:nvPicPr>
          <p:cNvPr id="4" name="Picture 3">
            <a:extLst>
              <a:ext uri="{FF2B5EF4-FFF2-40B4-BE49-F238E27FC236}">
                <a16:creationId xmlns:a16="http://schemas.microsoft.com/office/drawing/2014/main" id="{C3AA7348-ABE6-9F4A-B84D-3CF7E7B48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1411" y="2419981"/>
            <a:ext cx="1846580" cy="1846580"/>
          </a:xfrm>
          <a:prstGeom prst="rect">
            <a:avLst/>
          </a:prstGeom>
        </p:spPr>
      </p:pic>
    </p:spTree>
    <p:extLst>
      <p:ext uri="{BB962C8B-B14F-4D97-AF65-F5344CB8AC3E}">
        <p14:creationId xmlns:p14="http://schemas.microsoft.com/office/powerpoint/2010/main" val="398895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1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100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15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150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150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C30-1BF3-3448-B890-C5AB02F63C8E}"/>
              </a:ext>
            </a:extLst>
          </p:cNvPr>
          <p:cNvSpPr>
            <a:spLocks noGrp="1"/>
          </p:cNvSpPr>
          <p:nvPr>
            <p:ph type="title"/>
          </p:nvPr>
        </p:nvSpPr>
        <p:spPr/>
        <p:txBody>
          <a:bodyPr/>
          <a:lstStyle/>
          <a:p>
            <a:r>
              <a:rPr lang="en-US" dirty="0">
                <a:solidFill>
                  <a:schemeClr val="accent1"/>
                </a:solidFill>
              </a:rPr>
              <a:t>Traditionally, Analytics Looked Like This</a:t>
            </a:r>
          </a:p>
        </p:txBody>
      </p:sp>
      <p:cxnSp>
        <p:nvCxnSpPr>
          <p:cNvPr id="47" name="Straight Connector 46">
            <a:extLst>
              <a:ext uri="{FF2B5EF4-FFF2-40B4-BE49-F238E27FC236}">
                <a16:creationId xmlns:a16="http://schemas.microsoft.com/office/drawing/2014/main" id="{C5586AF9-DB21-4FFF-93B3-655349AFE4B0}"/>
              </a:ext>
            </a:extLst>
          </p:cNvPr>
          <p:cNvCxnSpPr>
            <a:cxnSpLocks/>
          </p:cNvCxnSpPr>
          <p:nvPr/>
        </p:nvCxnSpPr>
        <p:spPr>
          <a:xfrm>
            <a:off x="1625416" y="3535156"/>
            <a:ext cx="0" cy="244806"/>
          </a:xfrm>
          <a:prstGeom prst="line">
            <a:avLst/>
          </a:prstGeom>
          <a:noFill/>
          <a:ln w="19050" cap="rnd" cmpd="sng" algn="ctr">
            <a:solidFill>
              <a:srgbClr val="FF9600"/>
            </a:solidFill>
            <a:prstDash val="solid"/>
            <a:headEnd type="arrow" w="med" len="sm"/>
          </a:ln>
          <a:effectLst/>
        </p:spPr>
      </p:cxnSp>
      <p:sp>
        <p:nvSpPr>
          <p:cNvPr id="48" name="TextBox 47">
            <a:extLst>
              <a:ext uri="{FF2B5EF4-FFF2-40B4-BE49-F238E27FC236}">
                <a16:creationId xmlns:a16="http://schemas.microsoft.com/office/drawing/2014/main" id="{7F3B1CAC-D69A-4CBC-9561-2EAD56BC69E2}"/>
              </a:ext>
            </a:extLst>
          </p:cNvPr>
          <p:cNvSpPr txBox="1"/>
          <p:nvPr/>
        </p:nvSpPr>
        <p:spPr>
          <a:xfrm>
            <a:off x="291509" y="4308340"/>
            <a:ext cx="745050" cy="276999"/>
          </a:xfrm>
          <a:prstGeom prst="rect">
            <a:avLst/>
          </a:prstGeom>
          <a:noFill/>
        </p:spPr>
        <p:txBody>
          <a:bodyPr wrap="squar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OLTP</a:t>
            </a:r>
          </a:p>
        </p:txBody>
      </p:sp>
      <p:sp>
        <p:nvSpPr>
          <p:cNvPr id="49" name="TextBox 48">
            <a:extLst>
              <a:ext uri="{FF2B5EF4-FFF2-40B4-BE49-F238E27FC236}">
                <a16:creationId xmlns:a16="http://schemas.microsoft.com/office/drawing/2014/main" id="{FEA5BC31-C3F1-4BCC-A6D1-1EB753C414CB}"/>
              </a:ext>
            </a:extLst>
          </p:cNvPr>
          <p:cNvSpPr txBox="1"/>
          <p:nvPr/>
        </p:nvSpPr>
        <p:spPr>
          <a:xfrm>
            <a:off x="1252891" y="4308340"/>
            <a:ext cx="745050" cy="276999"/>
          </a:xfrm>
          <a:prstGeom prst="rect">
            <a:avLst/>
          </a:prstGeom>
          <a:noFill/>
        </p:spPr>
        <p:txBody>
          <a:bodyPr wrap="squar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ERP</a:t>
            </a:r>
          </a:p>
        </p:txBody>
      </p:sp>
      <p:sp>
        <p:nvSpPr>
          <p:cNvPr id="50" name="TextBox 49">
            <a:extLst>
              <a:ext uri="{FF2B5EF4-FFF2-40B4-BE49-F238E27FC236}">
                <a16:creationId xmlns:a16="http://schemas.microsoft.com/office/drawing/2014/main" id="{D1F942B5-ABC9-4B08-B559-1B594252C6E3}"/>
              </a:ext>
            </a:extLst>
          </p:cNvPr>
          <p:cNvSpPr txBox="1"/>
          <p:nvPr/>
        </p:nvSpPr>
        <p:spPr>
          <a:xfrm>
            <a:off x="2214273" y="4308340"/>
            <a:ext cx="745050" cy="276999"/>
          </a:xfrm>
          <a:prstGeom prst="rect">
            <a:avLst/>
          </a:prstGeom>
          <a:noFill/>
        </p:spPr>
        <p:txBody>
          <a:bodyPr wrap="squar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CRM</a:t>
            </a:r>
          </a:p>
        </p:txBody>
      </p:sp>
      <p:sp>
        <p:nvSpPr>
          <p:cNvPr id="51" name="TextBox 50">
            <a:extLst>
              <a:ext uri="{FF2B5EF4-FFF2-40B4-BE49-F238E27FC236}">
                <a16:creationId xmlns:a16="http://schemas.microsoft.com/office/drawing/2014/main" id="{862755EB-29D4-4471-85DD-C53C4D7E8D5D}"/>
              </a:ext>
            </a:extLst>
          </p:cNvPr>
          <p:cNvSpPr txBox="1"/>
          <p:nvPr/>
        </p:nvSpPr>
        <p:spPr>
          <a:xfrm>
            <a:off x="3175654" y="4308340"/>
            <a:ext cx="745050" cy="276999"/>
          </a:xfrm>
          <a:prstGeom prst="rect">
            <a:avLst/>
          </a:prstGeom>
          <a:noFill/>
        </p:spPr>
        <p:txBody>
          <a:bodyPr wrap="squar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LOB</a:t>
            </a:r>
          </a:p>
        </p:txBody>
      </p:sp>
      <p:grpSp>
        <p:nvGrpSpPr>
          <p:cNvPr id="52" name="Group 51">
            <a:extLst>
              <a:ext uri="{FF2B5EF4-FFF2-40B4-BE49-F238E27FC236}">
                <a16:creationId xmlns:a16="http://schemas.microsoft.com/office/drawing/2014/main" id="{B1626428-D05B-4209-986B-18DB58168346}"/>
              </a:ext>
            </a:extLst>
          </p:cNvPr>
          <p:cNvGrpSpPr/>
          <p:nvPr/>
        </p:nvGrpSpPr>
        <p:grpSpPr>
          <a:xfrm>
            <a:off x="526329" y="3937467"/>
            <a:ext cx="275412" cy="321066"/>
            <a:chOff x="786472" y="4572218"/>
            <a:chExt cx="459449" cy="528625"/>
          </a:xfrm>
        </p:grpSpPr>
        <p:sp>
          <p:nvSpPr>
            <p:cNvPr id="53" name="Freeform 99">
              <a:extLst>
                <a:ext uri="{FF2B5EF4-FFF2-40B4-BE49-F238E27FC236}">
                  <a16:creationId xmlns:a16="http://schemas.microsoft.com/office/drawing/2014/main" id="{71941366-4AA2-44B0-B7AC-1452A4EDEDDB}"/>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rgbClr val="FFFFFF"/>
            </a:solidFill>
            <a:ln w="19050" cap="rnd">
              <a:solidFill>
                <a:schemeClr val="tx1"/>
              </a:solidFill>
              <a:prstDash val="solid"/>
              <a:round/>
              <a:headEnd/>
              <a:tailEnd/>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74746"/>
                </a:solidFill>
                <a:effectLst/>
                <a:uLnTx/>
                <a:uFillTx/>
              </a:endParaRPr>
            </a:p>
          </p:txBody>
        </p:sp>
        <p:sp>
          <p:nvSpPr>
            <p:cNvPr id="54" name="Oval 30">
              <a:extLst>
                <a:ext uri="{FF2B5EF4-FFF2-40B4-BE49-F238E27FC236}">
                  <a16:creationId xmlns:a16="http://schemas.microsoft.com/office/drawing/2014/main" id="{1989C614-68F2-4061-AF33-01CE0B9D5B59}"/>
                </a:ext>
              </a:extLst>
            </p:cNvPr>
            <p:cNvSpPr>
              <a:spLocks noChangeArrowheads="1"/>
            </p:cNvSpPr>
            <p:nvPr/>
          </p:nvSpPr>
          <p:spPr bwMode="auto">
            <a:xfrm>
              <a:off x="786472" y="4572218"/>
              <a:ext cx="459449" cy="1398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74746"/>
                </a:solidFill>
                <a:effectLst/>
                <a:uLnTx/>
                <a:uFillTx/>
              </a:endParaRPr>
            </a:p>
          </p:txBody>
        </p:sp>
        <p:sp>
          <p:nvSpPr>
            <p:cNvPr id="55" name="Freeform 31">
              <a:extLst>
                <a:ext uri="{FF2B5EF4-FFF2-40B4-BE49-F238E27FC236}">
                  <a16:creationId xmlns:a16="http://schemas.microsoft.com/office/drawing/2014/main" id="{BFC503C7-B9C8-4436-B337-0F3028C1F1D3}"/>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74746"/>
                </a:solidFill>
                <a:effectLst/>
                <a:uLnTx/>
                <a:uFillTx/>
              </a:endParaRPr>
            </a:p>
          </p:txBody>
        </p:sp>
        <p:sp>
          <p:nvSpPr>
            <p:cNvPr id="56" name="Freeform 32">
              <a:extLst>
                <a:ext uri="{FF2B5EF4-FFF2-40B4-BE49-F238E27FC236}">
                  <a16:creationId xmlns:a16="http://schemas.microsoft.com/office/drawing/2014/main" id="{57E54B2A-059A-4AAA-AA53-C64AD029E36F}"/>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74746"/>
                </a:solidFill>
                <a:effectLst/>
                <a:uLnTx/>
                <a:uFillTx/>
              </a:endParaRPr>
            </a:p>
          </p:txBody>
        </p:sp>
      </p:grpSp>
      <p:grpSp>
        <p:nvGrpSpPr>
          <p:cNvPr id="57" name="Group 56">
            <a:extLst>
              <a:ext uri="{FF2B5EF4-FFF2-40B4-BE49-F238E27FC236}">
                <a16:creationId xmlns:a16="http://schemas.microsoft.com/office/drawing/2014/main" id="{A541D597-795F-4198-B5C3-82F7BAFC58A8}"/>
              </a:ext>
            </a:extLst>
          </p:cNvPr>
          <p:cNvGrpSpPr/>
          <p:nvPr/>
        </p:nvGrpSpPr>
        <p:grpSpPr>
          <a:xfrm>
            <a:off x="1487710" y="3937467"/>
            <a:ext cx="275412" cy="321066"/>
            <a:chOff x="786472" y="4572218"/>
            <a:chExt cx="459449" cy="528625"/>
          </a:xfrm>
        </p:grpSpPr>
        <p:sp>
          <p:nvSpPr>
            <p:cNvPr id="58" name="Freeform 104">
              <a:extLst>
                <a:ext uri="{FF2B5EF4-FFF2-40B4-BE49-F238E27FC236}">
                  <a16:creationId xmlns:a16="http://schemas.microsoft.com/office/drawing/2014/main" id="{902168E9-24A2-411F-8E94-91102BC5F821}"/>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rgbClr val="FFFFFF"/>
            </a:solidFill>
            <a:ln w="19050" cap="rnd">
              <a:solidFill>
                <a:schemeClr val="tx1"/>
              </a:solidFill>
              <a:prstDash val="solid"/>
              <a:round/>
              <a:headEnd/>
              <a:tailEnd/>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74746"/>
                </a:solidFill>
                <a:effectLst/>
                <a:uLnTx/>
                <a:uFillTx/>
              </a:endParaRPr>
            </a:p>
          </p:txBody>
        </p:sp>
        <p:sp>
          <p:nvSpPr>
            <p:cNvPr id="59" name="Oval 30">
              <a:extLst>
                <a:ext uri="{FF2B5EF4-FFF2-40B4-BE49-F238E27FC236}">
                  <a16:creationId xmlns:a16="http://schemas.microsoft.com/office/drawing/2014/main" id="{484C3ADE-1644-40E0-811D-374CCBE91DD0}"/>
                </a:ext>
              </a:extLst>
            </p:cNvPr>
            <p:cNvSpPr>
              <a:spLocks noChangeArrowheads="1"/>
            </p:cNvSpPr>
            <p:nvPr/>
          </p:nvSpPr>
          <p:spPr bwMode="auto">
            <a:xfrm>
              <a:off x="786472" y="4572218"/>
              <a:ext cx="459449" cy="1398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74746"/>
                </a:solidFill>
                <a:effectLst/>
                <a:uLnTx/>
                <a:uFillTx/>
              </a:endParaRPr>
            </a:p>
          </p:txBody>
        </p:sp>
        <p:sp>
          <p:nvSpPr>
            <p:cNvPr id="60" name="Freeform 31">
              <a:extLst>
                <a:ext uri="{FF2B5EF4-FFF2-40B4-BE49-F238E27FC236}">
                  <a16:creationId xmlns:a16="http://schemas.microsoft.com/office/drawing/2014/main" id="{8BFCE226-CAD8-4750-9072-34D1B070A5EB}"/>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74746"/>
                </a:solidFill>
                <a:effectLst/>
                <a:uLnTx/>
                <a:uFillTx/>
              </a:endParaRPr>
            </a:p>
          </p:txBody>
        </p:sp>
        <p:sp>
          <p:nvSpPr>
            <p:cNvPr id="61" name="Freeform 32">
              <a:extLst>
                <a:ext uri="{FF2B5EF4-FFF2-40B4-BE49-F238E27FC236}">
                  <a16:creationId xmlns:a16="http://schemas.microsoft.com/office/drawing/2014/main" id="{2AAD34DD-8032-4B5D-9EEA-594B76F8F3E9}"/>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74746"/>
                </a:solidFill>
                <a:effectLst/>
                <a:uLnTx/>
                <a:uFillTx/>
              </a:endParaRPr>
            </a:p>
          </p:txBody>
        </p:sp>
      </p:grpSp>
      <p:grpSp>
        <p:nvGrpSpPr>
          <p:cNvPr id="62" name="Group 61">
            <a:extLst>
              <a:ext uri="{FF2B5EF4-FFF2-40B4-BE49-F238E27FC236}">
                <a16:creationId xmlns:a16="http://schemas.microsoft.com/office/drawing/2014/main" id="{DE26C3B0-8B45-400A-879C-E3F7E777ED64}"/>
              </a:ext>
            </a:extLst>
          </p:cNvPr>
          <p:cNvGrpSpPr/>
          <p:nvPr/>
        </p:nvGrpSpPr>
        <p:grpSpPr>
          <a:xfrm>
            <a:off x="2449091" y="3940602"/>
            <a:ext cx="275412" cy="321066"/>
            <a:chOff x="786472" y="4572218"/>
            <a:chExt cx="459449" cy="528625"/>
          </a:xfrm>
        </p:grpSpPr>
        <p:sp>
          <p:nvSpPr>
            <p:cNvPr id="63" name="Freeform 109">
              <a:extLst>
                <a:ext uri="{FF2B5EF4-FFF2-40B4-BE49-F238E27FC236}">
                  <a16:creationId xmlns:a16="http://schemas.microsoft.com/office/drawing/2014/main" id="{A77200DA-4F2D-4E26-9F8F-96E136D2F021}"/>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rgbClr val="FFFFFF"/>
            </a:solidFill>
            <a:ln w="19050" cap="rnd">
              <a:solidFill>
                <a:schemeClr val="tx1"/>
              </a:solidFill>
              <a:prstDash val="solid"/>
              <a:round/>
              <a:headEnd/>
              <a:tailEnd/>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74746"/>
                </a:solidFill>
                <a:effectLst/>
                <a:uLnTx/>
                <a:uFillTx/>
              </a:endParaRPr>
            </a:p>
          </p:txBody>
        </p:sp>
        <p:sp>
          <p:nvSpPr>
            <p:cNvPr id="64" name="Oval 30">
              <a:extLst>
                <a:ext uri="{FF2B5EF4-FFF2-40B4-BE49-F238E27FC236}">
                  <a16:creationId xmlns:a16="http://schemas.microsoft.com/office/drawing/2014/main" id="{DBDC77C7-CFD6-4F2B-A864-CC3E9B89176E}"/>
                </a:ext>
              </a:extLst>
            </p:cNvPr>
            <p:cNvSpPr>
              <a:spLocks noChangeArrowheads="1"/>
            </p:cNvSpPr>
            <p:nvPr/>
          </p:nvSpPr>
          <p:spPr bwMode="auto">
            <a:xfrm>
              <a:off x="786472" y="4572218"/>
              <a:ext cx="459449" cy="1398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74746"/>
                </a:solidFill>
                <a:effectLst/>
                <a:uLnTx/>
                <a:uFillTx/>
              </a:endParaRPr>
            </a:p>
          </p:txBody>
        </p:sp>
        <p:sp>
          <p:nvSpPr>
            <p:cNvPr id="65" name="Freeform 31">
              <a:extLst>
                <a:ext uri="{FF2B5EF4-FFF2-40B4-BE49-F238E27FC236}">
                  <a16:creationId xmlns:a16="http://schemas.microsoft.com/office/drawing/2014/main" id="{37933EF5-C9B0-4DE8-83EA-BA6C92C1C282}"/>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74746"/>
                </a:solidFill>
                <a:effectLst/>
                <a:uLnTx/>
                <a:uFillTx/>
              </a:endParaRPr>
            </a:p>
          </p:txBody>
        </p:sp>
        <p:sp>
          <p:nvSpPr>
            <p:cNvPr id="66" name="Freeform 32">
              <a:extLst>
                <a:ext uri="{FF2B5EF4-FFF2-40B4-BE49-F238E27FC236}">
                  <a16:creationId xmlns:a16="http://schemas.microsoft.com/office/drawing/2014/main" id="{0D6876CA-360B-4AB1-A0BD-3C93AEA92EB8}"/>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74746"/>
                </a:solidFill>
                <a:effectLst/>
                <a:uLnTx/>
                <a:uFillTx/>
              </a:endParaRPr>
            </a:p>
          </p:txBody>
        </p:sp>
      </p:grpSp>
      <p:grpSp>
        <p:nvGrpSpPr>
          <p:cNvPr id="67" name="Group 66">
            <a:extLst>
              <a:ext uri="{FF2B5EF4-FFF2-40B4-BE49-F238E27FC236}">
                <a16:creationId xmlns:a16="http://schemas.microsoft.com/office/drawing/2014/main" id="{31F0D5A4-194A-4D71-9E32-32051E9A33E1}"/>
              </a:ext>
            </a:extLst>
          </p:cNvPr>
          <p:cNvGrpSpPr/>
          <p:nvPr/>
        </p:nvGrpSpPr>
        <p:grpSpPr>
          <a:xfrm>
            <a:off x="3410473" y="3940602"/>
            <a:ext cx="275412" cy="321066"/>
            <a:chOff x="786472" y="4572218"/>
            <a:chExt cx="459449" cy="528625"/>
          </a:xfrm>
        </p:grpSpPr>
        <p:sp>
          <p:nvSpPr>
            <p:cNvPr id="68" name="Freeform 114">
              <a:extLst>
                <a:ext uri="{FF2B5EF4-FFF2-40B4-BE49-F238E27FC236}">
                  <a16:creationId xmlns:a16="http://schemas.microsoft.com/office/drawing/2014/main" id="{A00D4B09-3A07-429D-B589-98A93D70E1A6}"/>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rgbClr val="FFFFFF"/>
            </a:solidFill>
            <a:ln w="19050" cap="rnd">
              <a:solidFill>
                <a:schemeClr val="tx1"/>
              </a:solidFill>
              <a:prstDash val="solid"/>
              <a:round/>
              <a:headEnd/>
              <a:tailEnd/>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74746"/>
                </a:solidFill>
                <a:effectLst/>
                <a:uLnTx/>
                <a:uFillTx/>
              </a:endParaRPr>
            </a:p>
          </p:txBody>
        </p:sp>
        <p:sp>
          <p:nvSpPr>
            <p:cNvPr id="69" name="Oval 30">
              <a:extLst>
                <a:ext uri="{FF2B5EF4-FFF2-40B4-BE49-F238E27FC236}">
                  <a16:creationId xmlns:a16="http://schemas.microsoft.com/office/drawing/2014/main" id="{65FB7852-B027-4E55-BD8D-280FA2B14AE6}"/>
                </a:ext>
              </a:extLst>
            </p:cNvPr>
            <p:cNvSpPr>
              <a:spLocks noChangeArrowheads="1"/>
            </p:cNvSpPr>
            <p:nvPr/>
          </p:nvSpPr>
          <p:spPr bwMode="auto">
            <a:xfrm>
              <a:off x="786472" y="4572218"/>
              <a:ext cx="459449" cy="1398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74746"/>
                </a:solidFill>
                <a:effectLst/>
                <a:uLnTx/>
                <a:uFillTx/>
              </a:endParaRPr>
            </a:p>
          </p:txBody>
        </p:sp>
        <p:sp>
          <p:nvSpPr>
            <p:cNvPr id="70" name="Freeform 31">
              <a:extLst>
                <a:ext uri="{FF2B5EF4-FFF2-40B4-BE49-F238E27FC236}">
                  <a16:creationId xmlns:a16="http://schemas.microsoft.com/office/drawing/2014/main" id="{56021BC1-9838-48F4-99C2-F838A716E424}"/>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74746"/>
                </a:solidFill>
                <a:effectLst/>
                <a:uLnTx/>
                <a:uFillTx/>
              </a:endParaRPr>
            </a:p>
          </p:txBody>
        </p:sp>
        <p:sp>
          <p:nvSpPr>
            <p:cNvPr id="71" name="Freeform 32">
              <a:extLst>
                <a:ext uri="{FF2B5EF4-FFF2-40B4-BE49-F238E27FC236}">
                  <a16:creationId xmlns:a16="http://schemas.microsoft.com/office/drawing/2014/main" id="{7DFD7BF3-668C-4C15-8661-DEA347C03456}"/>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74746"/>
                </a:solidFill>
                <a:effectLst/>
                <a:uLnTx/>
                <a:uFillTx/>
              </a:endParaRPr>
            </a:p>
          </p:txBody>
        </p:sp>
      </p:grpSp>
      <p:cxnSp>
        <p:nvCxnSpPr>
          <p:cNvPr id="72" name="Straight Connector 71">
            <a:extLst>
              <a:ext uri="{FF2B5EF4-FFF2-40B4-BE49-F238E27FC236}">
                <a16:creationId xmlns:a16="http://schemas.microsoft.com/office/drawing/2014/main" id="{5C58A756-5D81-407C-87D2-5C0675D61840}"/>
              </a:ext>
            </a:extLst>
          </p:cNvPr>
          <p:cNvCxnSpPr>
            <a:cxnSpLocks/>
          </p:cNvCxnSpPr>
          <p:nvPr/>
        </p:nvCxnSpPr>
        <p:spPr>
          <a:xfrm>
            <a:off x="2120394" y="1951344"/>
            <a:ext cx="0" cy="283623"/>
          </a:xfrm>
          <a:prstGeom prst="line">
            <a:avLst/>
          </a:prstGeom>
          <a:noFill/>
          <a:ln w="19050" cap="rnd" cmpd="sng" algn="ctr">
            <a:solidFill>
              <a:srgbClr val="FF9600"/>
            </a:solidFill>
            <a:prstDash val="solid"/>
            <a:headEnd type="arrow" w="med" len="sm"/>
          </a:ln>
          <a:effectLst/>
        </p:spPr>
      </p:cxnSp>
      <p:grpSp>
        <p:nvGrpSpPr>
          <p:cNvPr id="73" name="Group 72">
            <a:extLst>
              <a:ext uri="{FF2B5EF4-FFF2-40B4-BE49-F238E27FC236}">
                <a16:creationId xmlns:a16="http://schemas.microsoft.com/office/drawing/2014/main" id="{8AA05D39-5EDB-4DC6-A672-8D89DB305CFE}"/>
              </a:ext>
            </a:extLst>
          </p:cNvPr>
          <p:cNvGrpSpPr/>
          <p:nvPr/>
        </p:nvGrpSpPr>
        <p:grpSpPr>
          <a:xfrm>
            <a:off x="1768574" y="2391572"/>
            <a:ext cx="690379" cy="750236"/>
            <a:chOff x="786472" y="4572218"/>
            <a:chExt cx="459449" cy="528625"/>
          </a:xfrm>
        </p:grpSpPr>
        <p:sp>
          <p:nvSpPr>
            <p:cNvPr id="74" name="Freeform 94">
              <a:extLst>
                <a:ext uri="{FF2B5EF4-FFF2-40B4-BE49-F238E27FC236}">
                  <a16:creationId xmlns:a16="http://schemas.microsoft.com/office/drawing/2014/main" id="{1CEC1726-CDC5-44CE-B1EB-36D2C1AA6326}"/>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rgbClr val="FFFFFF"/>
            </a:solidFill>
            <a:ln w="19050" cap="rnd">
              <a:solidFill>
                <a:schemeClr val="tx1"/>
              </a:solidFill>
              <a:prstDash val="solid"/>
              <a:round/>
              <a:headEnd/>
              <a:tailEnd/>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74746"/>
                </a:solidFill>
                <a:effectLst/>
                <a:uLnTx/>
                <a:uFillTx/>
              </a:endParaRPr>
            </a:p>
          </p:txBody>
        </p:sp>
        <p:sp>
          <p:nvSpPr>
            <p:cNvPr id="75" name="Oval 30">
              <a:extLst>
                <a:ext uri="{FF2B5EF4-FFF2-40B4-BE49-F238E27FC236}">
                  <a16:creationId xmlns:a16="http://schemas.microsoft.com/office/drawing/2014/main" id="{DD30C1BC-8800-4A5E-97F3-11690D5317D5}"/>
                </a:ext>
              </a:extLst>
            </p:cNvPr>
            <p:cNvSpPr>
              <a:spLocks noChangeArrowheads="1"/>
            </p:cNvSpPr>
            <p:nvPr/>
          </p:nvSpPr>
          <p:spPr bwMode="auto">
            <a:xfrm>
              <a:off x="786472" y="4572218"/>
              <a:ext cx="459449" cy="1398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914400"/>
              <a:endParaRPr lang="en-US" sz="2400" kern="0">
                <a:solidFill>
                  <a:srgbClr val="474746"/>
                </a:solidFill>
              </a:endParaRPr>
            </a:p>
          </p:txBody>
        </p:sp>
        <p:sp>
          <p:nvSpPr>
            <p:cNvPr id="76" name="Freeform 31">
              <a:extLst>
                <a:ext uri="{FF2B5EF4-FFF2-40B4-BE49-F238E27FC236}">
                  <a16:creationId xmlns:a16="http://schemas.microsoft.com/office/drawing/2014/main" id="{0C7E6E33-02C6-4725-A773-0E0291178E28}"/>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74746"/>
                </a:solidFill>
                <a:effectLst/>
                <a:uLnTx/>
                <a:uFillTx/>
              </a:endParaRPr>
            </a:p>
          </p:txBody>
        </p:sp>
        <p:sp>
          <p:nvSpPr>
            <p:cNvPr id="77" name="Freeform 32">
              <a:extLst>
                <a:ext uri="{FF2B5EF4-FFF2-40B4-BE49-F238E27FC236}">
                  <a16:creationId xmlns:a16="http://schemas.microsoft.com/office/drawing/2014/main" id="{880B75D5-79CA-46A0-B210-A2DF02809F8E}"/>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74746"/>
                </a:solidFill>
                <a:effectLst/>
                <a:uLnTx/>
                <a:uFillTx/>
              </a:endParaRPr>
            </a:p>
          </p:txBody>
        </p:sp>
      </p:grpSp>
      <p:sp>
        <p:nvSpPr>
          <p:cNvPr id="78" name="TextBox 77">
            <a:extLst>
              <a:ext uri="{FF2B5EF4-FFF2-40B4-BE49-F238E27FC236}">
                <a16:creationId xmlns:a16="http://schemas.microsoft.com/office/drawing/2014/main" id="{18FA40BE-E1CF-4873-B3B7-980CC6EC59F5}"/>
              </a:ext>
            </a:extLst>
          </p:cNvPr>
          <p:cNvSpPr txBox="1"/>
          <p:nvPr/>
        </p:nvSpPr>
        <p:spPr>
          <a:xfrm>
            <a:off x="1255310" y="3175216"/>
            <a:ext cx="1730168" cy="276999"/>
          </a:xfrm>
          <a:prstGeom prst="rect">
            <a:avLst/>
          </a:prstGeom>
          <a:noFill/>
        </p:spPr>
        <p:txBody>
          <a:bodyPr wrap="squar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Data Warehouse</a:t>
            </a:r>
          </a:p>
        </p:txBody>
      </p:sp>
      <p:sp>
        <p:nvSpPr>
          <p:cNvPr id="79" name="TextBox 78">
            <a:extLst>
              <a:ext uri="{FF2B5EF4-FFF2-40B4-BE49-F238E27FC236}">
                <a16:creationId xmlns:a16="http://schemas.microsoft.com/office/drawing/2014/main" id="{2BCA5CE7-5141-4AB4-AD70-03E6BDB50F71}"/>
              </a:ext>
            </a:extLst>
          </p:cNvPr>
          <p:cNvSpPr txBox="1"/>
          <p:nvPr/>
        </p:nvSpPr>
        <p:spPr>
          <a:xfrm>
            <a:off x="1116751" y="1638288"/>
            <a:ext cx="2007286" cy="276999"/>
          </a:xfrm>
          <a:prstGeom prst="rect">
            <a:avLst/>
          </a:prstGeom>
          <a:noFill/>
        </p:spPr>
        <p:txBody>
          <a:bodyPr wrap="squar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Business Intelligence</a:t>
            </a:r>
          </a:p>
        </p:txBody>
      </p:sp>
      <p:grpSp>
        <p:nvGrpSpPr>
          <p:cNvPr id="80" name="Group 79">
            <a:extLst>
              <a:ext uri="{FF2B5EF4-FFF2-40B4-BE49-F238E27FC236}">
                <a16:creationId xmlns:a16="http://schemas.microsoft.com/office/drawing/2014/main" id="{C7815E15-2547-49AB-9950-0C31ADCAC5AC}"/>
              </a:ext>
            </a:extLst>
          </p:cNvPr>
          <p:cNvGrpSpPr/>
          <p:nvPr/>
        </p:nvGrpSpPr>
        <p:grpSpPr>
          <a:xfrm>
            <a:off x="1918888" y="1192380"/>
            <a:ext cx="403012" cy="403533"/>
            <a:chOff x="1462947" y="1069524"/>
            <a:chExt cx="313519" cy="313924"/>
          </a:xfrm>
        </p:grpSpPr>
        <p:cxnSp>
          <p:nvCxnSpPr>
            <p:cNvPr id="81" name="Straight Connector 80">
              <a:extLst>
                <a:ext uri="{FF2B5EF4-FFF2-40B4-BE49-F238E27FC236}">
                  <a16:creationId xmlns:a16="http://schemas.microsoft.com/office/drawing/2014/main" id="{5F193E62-4EBC-4CBE-B31B-66E7F7DF4EE1}"/>
                </a:ext>
              </a:extLst>
            </p:cNvPr>
            <p:cNvCxnSpPr/>
            <p:nvPr/>
          </p:nvCxnSpPr>
          <p:spPr>
            <a:xfrm>
              <a:off x="1463074" y="1069524"/>
              <a:ext cx="0" cy="313519"/>
            </a:xfrm>
            <a:prstGeom prst="lin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82" name="Straight Connector 81">
              <a:extLst>
                <a:ext uri="{FF2B5EF4-FFF2-40B4-BE49-F238E27FC236}">
                  <a16:creationId xmlns:a16="http://schemas.microsoft.com/office/drawing/2014/main" id="{0DA9B0D4-7A76-4750-8F3A-3E613729015D}"/>
                </a:ext>
              </a:extLst>
            </p:cNvPr>
            <p:cNvCxnSpPr>
              <a:cxnSpLocks/>
            </p:cNvCxnSpPr>
            <p:nvPr/>
          </p:nvCxnSpPr>
          <p:spPr>
            <a:xfrm rot="5400000">
              <a:off x="1619707" y="1226688"/>
              <a:ext cx="0" cy="313519"/>
            </a:xfrm>
            <a:prstGeom prst="lin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sp>
          <p:nvSpPr>
            <p:cNvPr id="83" name="Rectangle 82">
              <a:extLst>
                <a:ext uri="{FF2B5EF4-FFF2-40B4-BE49-F238E27FC236}">
                  <a16:creationId xmlns:a16="http://schemas.microsoft.com/office/drawing/2014/main" id="{C3F6D282-A13D-4500-AB9F-02987A5C797B}"/>
                </a:ext>
              </a:extLst>
            </p:cNvPr>
            <p:cNvSpPr/>
            <p:nvPr/>
          </p:nvSpPr>
          <p:spPr>
            <a:xfrm>
              <a:off x="1500188" y="1209675"/>
              <a:ext cx="62882" cy="173368"/>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914400"/>
              <a:endParaRPr lang="en-US" sz="2400" kern="0" dirty="0">
                <a:solidFill>
                  <a:srgbClr val="474746"/>
                </a:solidFill>
              </a:endParaRPr>
            </a:p>
          </p:txBody>
        </p:sp>
        <p:sp>
          <p:nvSpPr>
            <p:cNvPr id="84" name="Rectangle 83">
              <a:extLst>
                <a:ext uri="{FF2B5EF4-FFF2-40B4-BE49-F238E27FC236}">
                  <a16:creationId xmlns:a16="http://schemas.microsoft.com/office/drawing/2014/main" id="{096C8CB1-31E1-4E29-8D7B-CFA7BFADA7DA}"/>
                </a:ext>
              </a:extLst>
            </p:cNvPr>
            <p:cNvSpPr/>
            <p:nvPr/>
          </p:nvSpPr>
          <p:spPr>
            <a:xfrm>
              <a:off x="1592573" y="1157163"/>
              <a:ext cx="62882" cy="225880"/>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914400"/>
              <a:endParaRPr lang="en-US" sz="2400" kern="0" dirty="0">
                <a:solidFill>
                  <a:srgbClr val="474746"/>
                </a:solidFill>
              </a:endParaRPr>
            </a:p>
          </p:txBody>
        </p:sp>
        <p:sp>
          <p:nvSpPr>
            <p:cNvPr id="85" name="Rectangle 84">
              <a:extLst>
                <a:ext uri="{FF2B5EF4-FFF2-40B4-BE49-F238E27FC236}">
                  <a16:creationId xmlns:a16="http://schemas.microsoft.com/office/drawing/2014/main" id="{2B9DFB51-9970-4867-B4B8-A121C9A1D083}"/>
                </a:ext>
              </a:extLst>
            </p:cNvPr>
            <p:cNvSpPr/>
            <p:nvPr/>
          </p:nvSpPr>
          <p:spPr>
            <a:xfrm>
              <a:off x="1684957" y="1104799"/>
              <a:ext cx="62882" cy="278244"/>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914400"/>
              <a:endParaRPr lang="en-US" sz="2400" kern="0" dirty="0">
                <a:solidFill>
                  <a:srgbClr val="474746"/>
                </a:solidFill>
              </a:endParaRPr>
            </a:p>
          </p:txBody>
        </p:sp>
      </p:grpSp>
      <p:cxnSp>
        <p:nvCxnSpPr>
          <p:cNvPr id="86" name="Straight Connector 85">
            <a:extLst>
              <a:ext uri="{FF2B5EF4-FFF2-40B4-BE49-F238E27FC236}">
                <a16:creationId xmlns:a16="http://schemas.microsoft.com/office/drawing/2014/main" id="{5F490781-0891-41D2-A38C-D3E701C1EB69}"/>
              </a:ext>
            </a:extLst>
          </p:cNvPr>
          <p:cNvCxnSpPr/>
          <p:nvPr/>
        </p:nvCxnSpPr>
        <p:spPr>
          <a:xfrm>
            <a:off x="4154801" y="1251415"/>
            <a:ext cx="0" cy="3045203"/>
          </a:xfrm>
          <a:prstGeom prst="line">
            <a:avLst/>
          </a:prstGeom>
          <a:noFill/>
          <a:ln w="12700" cap="rnd" cmpd="sng" algn="ctr">
            <a:solidFill>
              <a:schemeClr val="accent6">
                <a:lumMod val="20000"/>
                <a:lumOff val="80000"/>
              </a:schemeClr>
            </a:solidFill>
            <a:prstDash val="solid"/>
          </a:ln>
          <a:effectLst/>
        </p:spPr>
      </p:cxnSp>
      <p:sp>
        <p:nvSpPr>
          <p:cNvPr id="87" name="Rectangle 86">
            <a:extLst>
              <a:ext uri="{FF2B5EF4-FFF2-40B4-BE49-F238E27FC236}">
                <a16:creationId xmlns:a16="http://schemas.microsoft.com/office/drawing/2014/main" id="{0DDB47B4-1F07-40C1-81C3-537B81A61F14}"/>
              </a:ext>
            </a:extLst>
          </p:cNvPr>
          <p:cNvSpPr/>
          <p:nvPr/>
        </p:nvSpPr>
        <p:spPr>
          <a:xfrm>
            <a:off x="4486276" y="1281300"/>
            <a:ext cx="4473288" cy="2985433"/>
          </a:xfrm>
          <a:prstGeom prst="rect">
            <a:avLst/>
          </a:prstGeom>
        </p:spPr>
        <p:txBody>
          <a:bodyPr wrap="square">
            <a:spAutoFit/>
          </a:bodyPr>
          <a:lstStyle/>
          <a:p>
            <a:pPr marL="215900" indent="-215900">
              <a:spcBef>
                <a:spcPts val="1200"/>
              </a:spcBef>
              <a:spcAft>
                <a:spcPts val="600"/>
              </a:spcAft>
              <a:buFont typeface="Arial" panose="020B0604020202020204" pitchFamily="34" charset="0"/>
              <a:buChar char="•"/>
              <a:defRPr/>
            </a:pPr>
            <a:r>
              <a:rPr lang="en-US" sz="1400" dirty="0">
                <a:latin typeface="Amazon Ember" charset="0"/>
                <a:ea typeface="Amazon Ember" charset="0"/>
                <a:cs typeface="Amazon Ember" charset="0"/>
              </a:rPr>
              <a:t>On-premises</a:t>
            </a:r>
          </a:p>
          <a:p>
            <a:pPr marL="215900" indent="-215900">
              <a:spcBef>
                <a:spcPts val="1200"/>
              </a:spcBef>
              <a:spcAft>
                <a:spcPts val="600"/>
              </a:spcAft>
              <a:buFont typeface="Arial" panose="020B0604020202020204" pitchFamily="34" charset="0"/>
              <a:buChar char="•"/>
              <a:defRPr/>
            </a:pPr>
            <a:r>
              <a:rPr lang="en-US" sz="1400" dirty="0">
                <a:latin typeface="Amazon Ember" charset="0"/>
                <a:ea typeface="Amazon Ember" charset="0"/>
                <a:cs typeface="Amazon Ember" charset="0"/>
              </a:rPr>
              <a:t>Relational data</a:t>
            </a:r>
          </a:p>
          <a:p>
            <a:pPr marL="215900" indent="-215900">
              <a:spcBef>
                <a:spcPts val="1200"/>
              </a:spcBef>
              <a:spcAft>
                <a:spcPts val="600"/>
              </a:spcAft>
              <a:buFont typeface="Arial" panose="020B0604020202020204" pitchFamily="34" charset="0"/>
              <a:buChar char="•"/>
              <a:defRPr/>
            </a:pPr>
            <a:r>
              <a:rPr lang="en-US" sz="1400" dirty="0">
                <a:latin typeface="Amazon Ember" charset="0"/>
                <a:ea typeface="Amazon Ember" charset="0"/>
                <a:cs typeface="Amazon Ember" charset="0"/>
              </a:rPr>
              <a:t>Terabyte to Petabyte scale</a:t>
            </a:r>
          </a:p>
          <a:p>
            <a:pPr marL="215900" indent="-215900">
              <a:spcBef>
                <a:spcPts val="1200"/>
              </a:spcBef>
              <a:spcAft>
                <a:spcPts val="600"/>
              </a:spcAft>
              <a:buFont typeface="Arial" panose="020B0604020202020204" pitchFamily="34" charset="0"/>
              <a:buChar char="•"/>
              <a:defRPr/>
            </a:pPr>
            <a:r>
              <a:rPr lang="en-US" sz="1400" dirty="0">
                <a:latin typeface="Amazon Ember" charset="0"/>
                <a:ea typeface="Amazon Ember" charset="0"/>
                <a:cs typeface="Amazon Ember" charset="0"/>
              </a:rPr>
              <a:t>Schema defined prior to data load </a:t>
            </a:r>
          </a:p>
          <a:p>
            <a:pPr marL="215900" indent="-215900">
              <a:spcBef>
                <a:spcPts val="1200"/>
              </a:spcBef>
              <a:spcAft>
                <a:spcPts val="600"/>
              </a:spcAft>
              <a:buFont typeface="Arial" panose="020B0604020202020204" pitchFamily="34" charset="0"/>
              <a:buChar char="•"/>
              <a:defRPr/>
            </a:pPr>
            <a:r>
              <a:rPr lang="en-US" sz="1400" dirty="0">
                <a:latin typeface="Amazon Ember" charset="0"/>
                <a:ea typeface="Amazon Ember" charset="0"/>
                <a:cs typeface="Amazon Ember" charset="0"/>
              </a:rPr>
              <a:t>Operational reporting and ad hoc</a:t>
            </a:r>
          </a:p>
          <a:p>
            <a:pPr marL="215900" indent="-215900">
              <a:spcBef>
                <a:spcPts val="1200"/>
              </a:spcBef>
              <a:spcAft>
                <a:spcPts val="600"/>
              </a:spcAft>
              <a:buFont typeface="Arial" panose="020B0604020202020204" pitchFamily="34" charset="0"/>
              <a:buChar char="•"/>
              <a:defRPr/>
            </a:pPr>
            <a:r>
              <a:rPr lang="en-US" sz="1400" dirty="0">
                <a:latin typeface="Amazon Ember" charset="0"/>
                <a:ea typeface="Amazon Ember" charset="0"/>
                <a:cs typeface="Amazon Ember" charset="0"/>
              </a:rPr>
              <a:t>Large initial capex + $10K–$50K / Terabyte / Year</a:t>
            </a:r>
          </a:p>
          <a:p>
            <a:pPr marL="215900" indent="-215900">
              <a:spcBef>
                <a:spcPts val="1200"/>
              </a:spcBef>
              <a:spcAft>
                <a:spcPts val="600"/>
              </a:spcAft>
              <a:buFont typeface="Arial" panose="020B0604020202020204" pitchFamily="34" charset="0"/>
              <a:buChar char="•"/>
              <a:defRPr/>
            </a:pPr>
            <a:r>
              <a:rPr lang="en-US" sz="1400" dirty="0">
                <a:latin typeface="Amazon Ember" charset="0"/>
                <a:ea typeface="Amazon Ember" charset="0"/>
                <a:cs typeface="Amazon Ember" charset="0"/>
              </a:rPr>
              <a:t>Difficult and slow to scale</a:t>
            </a:r>
          </a:p>
        </p:txBody>
      </p:sp>
      <p:grpSp>
        <p:nvGrpSpPr>
          <p:cNvPr id="88" name="Group 87">
            <a:extLst>
              <a:ext uri="{FF2B5EF4-FFF2-40B4-BE49-F238E27FC236}">
                <a16:creationId xmlns:a16="http://schemas.microsoft.com/office/drawing/2014/main" id="{7317B13F-034C-429B-A2C0-A0C578F12A2E}"/>
              </a:ext>
            </a:extLst>
          </p:cNvPr>
          <p:cNvGrpSpPr/>
          <p:nvPr/>
        </p:nvGrpSpPr>
        <p:grpSpPr>
          <a:xfrm>
            <a:off x="2469510" y="3535156"/>
            <a:ext cx="182878" cy="244806"/>
            <a:chOff x="3291854" y="3535156"/>
            <a:chExt cx="182878" cy="244806"/>
          </a:xfrm>
        </p:grpSpPr>
        <p:sp>
          <p:nvSpPr>
            <p:cNvPr id="89" name="Oval 88">
              <a:extLst>
                <a:ext uri="{FF2B5EF4-FFF2-40B4-BE49-F238E27FC236}">
                  <a16:creationId xmlns:a16="http://schemas.microsoft.com/office/drawing/2014/main" id="{2F85CABF-18E7-4AD0-8051-64E155A52607}"/>
                </a:ext>
              </a:extLst>
            </p:cNvPr>
            <p:cNvSpPr/>
            <p:nvPr/>
          </p:nvSpPr>
          <p:spPr>
            <a:xfrm>
              <a:off x="3291854" y="3669018"/>
              <a:ext cx="182878" cy="457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0" name="Straight Connector 89">
              <a:extLst>
                <a:ext uri="{FF2B5EF4-FFF2-40B4-BE49-F238E27FC236}">
                  <a16:creationId xmlns:a16="http://schemas.microsoft.com/office/drawing/2014/main" id="{E9900949-5084-4A97-B2C7-238E80CCA3BE}"/>
                </a:ext>
              </a:extLst>
            </p:cNvPr>
            <p:cNvCxnSpPr>
              <a:cxnSpLocks/>
            </p:cNvCxnSpPr>
            <p:nvPr/>
          </p:nvCxnSpPr>
          <p:spPr>
            <a:xfrm>
              <a:off x="3409141" y="3535156"/>
              <a:ext cx="0" cy="244806"/>
            </a:xfrm>
            <a:prstGeom prst="line">
              <a:avLst/>
            </a:prstGeom>
            <a:noFill/>
            <a:ln w="19050" cap="rnd" cmpd="sng" algn="ctr">
              <a:solidFill>
                <a:srgbClr val="FF9600"/>
              </a:solidFill>
              <a:prstDash val="solid"/>
              <a:headEnd type="arrow" w="med" len="sm"/>
            </a:ln>
            <a:effectLst/>
          </p:spPr>
        </p:cxnSp>
      </p:grpSp>
    </p:spTree>
    <p:extLst>
      <p:ext uri="{BB962C8B-B14F-4D97-AF65-F5344CB8AC3E}">
        <p14:creationId xmlns:p14="http://schemas.microsoft.com/office/powerpoint/2010/main" val="103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350"/>
                                        <p:tgtEl>
                                          <p:spTgt spid="52"/>
                                        </p:tgtEl>
                                      </p:cBhvr>
                                    </p:animEffect>
                                  </p:childTnLst>
                                </p:cTn>
                              </p:par>
                              <p:par>
                                <p:cTn id="8" presetID="42" presetClass="path" presetSubtype="0" decel="100000" fill="hold" nodeType="withEffect">
                                  <p:stCondLst>
                                    <p:cond delay="0"/>
                                  </p:stCondLst>
                                  <p:childTnLst>
                                    <p:animMotion origin="layout" path="M 5.55556E-7 -4.93827E-6 L 5.55556E-7 0.07315 " pathEditMode="relative" rAng="0" ptsTypes="AA">
                                      <p:cBhvr>
                                        <p:cTn id="9" dur="500" spd="-100000" fill="hold"/>
                                        <p:tgtEl>
                                          <p:spTgt spid="52"/>
                                        </p:tgtEl>
                                        <p:attrNameLst>
                                          <p:attrName>ppt_x</p:attrName>
                                          <p:attrName>ppt_y</p:attrName>
                                        </p:attrNameLst>
                                      </p:cBhvr>
                                      <p:rCtr x="0" y="3642"/>
                                    </p:animMotion>
                                  </p:childTnLst>
                                </p:cTn>
                              </p:par>
                              <p:par>
                                <p:cTn id="10" presetID="10" presetClass="entr" presetSubtype="0" fill="hold" nodeType="with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350"/>
                                        <p:tgtEl>
                                          <p:spTgt spid="57"/>
                                        </p:tgtEl>
                                      </p:cBhvr>
                                    </p:animEffect>
                                  </p:childTnLst>
                                </p:cTn>
                              </p:par>
                              <p:par>
                                <p:cTn id="13" presetID="42" presetClass="path" presetSubtype="0" decel="100000" fill="hold" nodeType="withEffect">
                                  <p:stCondLst>
                                    <p:cond delay="0"/>
                                  </p:stCondLst>
                                  <p:childTnLst>
                                    <p:animMotion origin="layout" path="M 2.22222E-6 -4.93827E-6 L 2.22222E-6 0.07315 " pathEditMode="relative" rAng="0" ptsTypes="AA">
                                      <p:cBhvr>
                                        <p:cTn id="14" dur="500" spd="-100000" fill="hold"/>
                                        <p:tgtEl>
                                          <p:spTgt spid="57"/>
                                        </p:tgtEl>
                                        <p:attrNameLst>
                                          <p:attrName>ppt_x</p:attrName>
                                          <p:attrName>ppt_y</p:attrName>
                                        </p:attrNameLst>
                                      </p:cBhvr>
                                      <p:rCtr x="0" y="3642"/>
                                    </p:animMotion>
                                  </p:childTnLst>
                                </p:cTn>
                              </p:par>
                              <p:par>
                                <p:cTn id="15" presetID="10"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350"/>
                                        <p:tgtEl>
                                          <p:spTgt spid="62"/>
                                        </p:tgtEl>
                                      </p:cBhvr>
                                    </p:animEffect>
                                  </p:childTnLst>
                                </p:cTn>
                              </p:par>
                              <p:par>
                                <p:cTn id="18" presetID="42" presetClass="path" presetSubtype="0" decel="100000" fill="hold" nodeType="withEffect">
                                  <p:stCondLst>
                                    <p:cond delay="0"/>
                                  </p:stCondLst>
                                  <p:childTnLst>
                                    <p:animMotion origin="layout" path="M -2.5E-6 -2.22222E-6 L -2.5E-6 0.07315 " pathEditMode="relative" rAng="0" ptsTypes="AA">
                                      <p:cBhvr>
                                        <p:cTn id="19" dur="500" spd="-100000" fill="hold"/>
                                        <p:tgtEl>
                                          <p:spTgt spid="62"/>
                                        </p:tgtEl>
                                        <p:attrNameLst>
                                          <p:attrName>ppt_x</p:attrName>
                                          <p:attrName>ppt_y</p:attrName>
                                        </p:attrNameLst>
                                      </p:cBhvr>
                                      <p:rCtr x="0" y="3642"/>
                                    </p:animMotion>
                                  </p:childTnLst>
                                </p:cTn>
                              </p:par>
                              <p:par>
                                <p:cTn id="20" presetID="10"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350"/>
                                        <p:tgtEl>
                                          <p:spTgt spid="67"/>
                                        </p:tgtEl>
                                      </p:cBhvr>
                                    </p:animEffect>
                                  </p:childTnLst>
                                </p:cTn>
                              </p:par>
                              <p:par>
                                <p:cTn id="23" presetID="42" presetClass="path" presetSubtype="0" decel="100000" fill="hold" nodeType="withEffect">
                                  <p:stCondLst>
                                    <p:cond delay="0"/>
                                  </p:stCondLst>
                                  <p:childTnLst>
                                    <p:animMotion origin="layout" path="M -8.33333E-7 -2.22222E-6 L -8.33333E-7 0.07315 " pathEditMode="relative" rAng="0" ptsTypes="AA">
                                      <p:cBhvr>
                                        <p:cTn id="24" dur="500" spd="-100000" fill="hold"/>
                                        <p:tgtEl>
                                          <p:spTgt spid="67"/>
                                        </p:tgtEl>
                                        <p:attrNameLst>
                                          <p:attrName>ppt_x</p:attrName>
                                          <p:attrName>ppt_y</p:attrName>
                                        </p:attrNameLst>
                                      </p:cBhvr>
                                      <p:rCtr x="0" y="3642"/>
                                    </p:animMotion>
                                  </p:childTnLst>
                                </p:cTn>
                              </p:par>
                              <p:par>
                                <p:cTn id="25" presetID="10"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350"/>
                                        <p:tgtEl>
                                          <p:spTgt spid="51"/>
                                        </p:tgtEl>
                                      </p:cBhvr>
                                    </p:animEffect>
                                  </p:childTnLst>
                                </p:cTn>
                              </p:par>
                              <p:par>
                                <p:cTn id="28" presetID="42" presetClass="path" presetSubtype="0" decel="100000" fill="hold" grpId="1" nodeType="withEffect">
                                  <p:stCondLst>
                                    <p:cond delay="0"/>
                                  </p:stCondLst>
                                  <p:childTnLst>
                                    <p:animMotion origin="layout" path="M -8.33333E-7 3.82716E-6 L -8.33333E-7 0.07314 " pathEditMode="relative" rAng="0" ptsTypes="AA">
                                      <p:cBhvr>
                                        <p:cTn id="29" dur="500" spd="-100000" fill="hold"/>
                                        <p:tgtEl>
                                          <p:spTgt spid="51"/>
                                        </p:tgtEl>
                                        <p:attrNameLst>
                                          <p:attrName>ppt_x</p:attrName>
                                          <p:attrName>ppt_y</p:attrName>
                                        </p:attrNameLst>
                                      </p:cBhvr>
                                      <p:rCtr x="0" y="3642"/>
                                    </p:animMotion>
                                  </p:childTnLst>
                                </p:cTn>
                              </p:par>
                              <p:par>
                                <p:cTn id="30" presetID="10" presetClass="entr" presetSubtype="0" fill="hold" grpId="0"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350"/>
                                        <p:tgtEl>
                                          <p:spTgt spid="50"/>
                                        </p:tgtEl>
                                      </p:cBhvr>
                                    </p:animEffect>
                                  </p:childTnLst>
                                </p:cTn>
                              </p:par>
                              <p:par>
                                <p:cTn id="33" presetID="42" presetClass="path" presetSubtype="0" decel="100000" fill="hold" grpId="1" nodeType="withEffect">
                                  <p:stCondLst>
                                    <p:cond delay="0"/>
                                  </p:stCondLst>
                                  <p:childTnLst>
                                    <p:animMotion origin="layout" path="M -2.5E-6 3.82716E-6 L -2.5E-6 0.07314 " pathEditMode="relative" rAng="0" ptsTypes="AA">
                                      <p:cBhvr>
                                        <p:cTn id="34" dur="500" spd="-100000" fill="hold"/>
                                        <p:tgtEl>
                                          <p:spTgt spid="50"/>
                                        </p:tgtEl>
                                        <p:attrNameLst>
                                          <p:attrName>ppt_x</p:attrName>
                                          <p:attrName>ppt_y</p:attrName>
                                        </p:attrNameLst>
                                      </p:cBhvr>
                                      <p:rCtr x="0" y="3642"/>
                                    </p:animMotion>
                                  </p:childTnLst>
                                </p:cTn>
                              </p:par>
                              <p:par>
                                <p:cTn id="35" presetID="10"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350"/>
                                        <p:tgtEl>
                                          <p:spTgt spid="49"/>
                                        </p:tgtEl>
                                      </p:cBhvr>
                                    </p:animEffect>
                                  </p:childTnLst>
                                </p:cTn>
                              </p:par>
                              <p:par>
                                <p:cTn id="38" presetID="42" presetClass="path" presetSubtype="0" decel="100000" fill="hold" grpId="1" nodeType="withEffect">
                                  <p:stCondLst>
                                    <p:cond delay="0"/>
                                  </p:stCondLst>
                                  <p:childTnLst>
                                    <p:animMotion origin="layout" path="M 2.22222E-6 3.82716E-6 L 2.22222E-6 0.07314 " pathEditMode="relative" rAng="0" ptsTypes="AA">
                                      <p:cBhvr>
                                        <p:cTn id="39" dur="500" spd="-100000" fill="hold"/>
                                        <p:tgtEl>
                                          <p:spTgt spid="49"/>
                                        </p:tgtEl>
                                        <p:attrNameLst>
                                          <p:attrName>ppt_x</p:attrName>
                                          <p:attrName>ppt_y</p:attrName>
                                        </p:attrNameLst>
                                      </p:cBhvr>
                                      <p:rCtr x="0" y="3642"/>
                                    </p:animMotion>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350"/>
                                        <p:tgtEl>
                                          <p:spTgt spid="48"/>
                                        </p:tgtEl>
                                      </p:cBhvr>
                                    </p:animEffect>
                                  </p:childTnLst>
                                </p:cTn>
                              </p:par>
                              <p:par>
                                <p:cTn id="43" presetID="42" presetClass="path" presetSubtype="0" decel="100000" fill="hold" grpId="1" nodeType="withEffect">
                                  <p:stCondLst>
                                    <p:cond delay="0"/>
                                  </p:stCondLst>
                                  <p:childTnLst>
                                    <p:animMotion origin="layout" path="M 5.55556E-7 3.82716E-6 L 5.55556E-7 0.07314 " pathEditMode="relative" rAng="0" ptsTypes="AA">
                                      <p:cBhvr>
                                        <p:cTn id="44" dur="500" spd="-100000" fill="hold"/>
                                        <p:tgtEl>
                                          <p:spTgt spid="48"/>
                                        </p:tgtEl>
                                        <p:attrNameLst>
                                          <p:attrName>ppt_x</p:attrName>
                                          <p:attrName>ppt_y</p:attrName>
                                        </p:attrNameLst>
                                      </p:cBhvr>
                                      <p:rCtr x="0" y="3642"/>
                                    </p:animMotion>
                                  </p:childTnLst>
                                </p:cTn>
                              </p:par>
                              <p:par>
                                <p:cTn id="45" presetID="10" presetClass="entr" presetSubtype="0" fill="hold" grpId="0" nodeType="withEffect">
                                  <p:stCondLst>
                                    <p:cond delay="25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350"/>
                                        <p:tgtEl>
                                          <p:spTgt spid="78"/>
                                        </p:tgtEl>
                                      </p:cBhvr>
                                    </p:animEffect>
                                  </p:childTnLst>
                                </p:cTn>
                              </p:par>
                              <p:par>
                                <p:cTn id="48" presetID="42" presetClass="path" presetSubtype="0" decel="100000" fill="hold" grpId="1" nodeType="withEffect">
                                  <p:stCondLst>
                                    <p:cond delay="250"/>
                                  </p:stCondLst>
                                  <p:childTnLst>
                                    <p:animMotion origin="layout" path="M -4.44444E-6 4.19753E-6 L -4.44444E-6 0.07314 " pathEditMode="relative" rAng="0" ptsTypes="AA">
                                      <p:cBhvr>
                                        <p:cTn id="49" dur="500" spd="-100000" fill="hold"/>
                                        <p:tgtEl>
                                          <p:spTgt spid="78"/>
                                        </p:tgtEl>
                                        <p:attrNameLst>
                                          <p:attrName>ppt_x</p:attrName>
                                          <p:attrName>ppt_y</p:attrName>
                                        </p:attrNameLst>
                                      </p:cBhvr>
                                      <p:rCtr x="0" y="3642"/>
                                    </p:animMotion>
                                  </p:childTnLst>
                                </p:cTn>
                              </p:par>
                              <p:par>
                                <p:cTn id="50" presetID="10" presetClass="entr" presetSubtype="0" fill="hold" nodeType="withEffect">
                                  <p:stCondLst>
                                    <p:cond delay="25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350"/>
                                        <p:tgtEl>
                                          <p:spTgt spid="73"/>
                                        </p:tgtEl>
                                      </p:cBhvr>
                                    </p:animEffect>
                                  </p:childTnLst>
                                </p:cTn>
                              </p:par>
                              <p:par>
                                <p:cTn id="53" presetID="42" presetClass="path" presetSubtype="0" decel="100000" fill="hold" nodeType="withEffect">
                                  <p:stCondLst>
                                    <p:cond delay="250"/>
                                  </p:stCondLst>
                                  <p:childTnLst>
                                    <p:animMotion origin="layout" path="M 3.61111E-6 -2.96296E-6 L 3.61111E-6 0.07315 " pathEditMode="relative" rAng="0" ptsTypes="AA">
                                      <p:cBhvr>
                                        <p:cTn id="54" dur="500" spd="-100000" fill="hold"/>
                                        <p:tgtEl>
                                          <p:spTgt spid="73"/>
                                        </p:tgtEl>
                                        <p:attrNameLst>
                                          <p:attrName>ppt_x</p:attrName>
                                          <p:attrName>ppt_y</p:attrName>
                                        </p:attrNameLst>
                                      </p:cBhvr>
                                      <p:rCtr x="0" y="3642"/>
                                    </p:animMotion>
                                  </p:childTnLst>
                                </p:cTn>
                              </p:par>
                              <p:par>
                                <p:cTn id="55" presetID="10" presetClass="entr" presetSubtype="0" fill="hold" nodeType="withEffect">
                                  <p:stCondLst>
                                    <p:cond delay="500"/>
                                  </p:stCondLst>
                                  <p:childTnLst>
                                    <p:set>
                                      <p:cBhvr>
                                        <p:cTn id="56" dur="1" fill="hold">
                                          <p:stCondLst>
                                            <p:cond delay="0"/>
                                          </p:stCondLst>
                                        </p:cTn>
                                        <p:tgtEl>
                                          <p:spTgt spid="80"/>
                                        </p:tgtEl>
                                        <p:attrNameLst>
                                          <p:attrName>style.visibility</p:attrName>
                                        </p:attrNameLst>
                                      </p:cBhvr>
                                      <p:to>
                                        <p:strVal val="visible"/>
                                      </p:to>
                                    </p:set>
                                    <p:animEffect transition="in" filter="fade">
                                      <p:cBhvr>
                                        <p:cTn id="57" dur="350"/>
                                        <p:tgtEl>
                                          <p:spTgt spid="80"/>
                                        </p:tgtEl>
                                      </p:cBhvr>
                                    </p:animEffect>
                                  </p:childTnLst>
                                </p:cTn>
                              </p:par>
                              <p:par>
                                <p:cTn id="58" presetID="42" presetClass="path" presetSubtype="0" decel="100000" fill="hold" nodeType="withEffect">
                                  <p:stCondLst>
                                    <p:cond delay="500"/>
                                  </p:stCondLst>
                                  <p:childTnLst>
                                    <p:animMotion origin="layout" path="M -4.44444E-6 2.34568E-6 L -4.44444E-6 0.07315 " pathEditMode="relative" rAng="0" ptsTypes="AA">
                                      <p:cBhvr>
                                        <p:cTn id="59" dur="500" spd="-100000" fill="hold"/>
                                        <p:tgtEl>
                                          <p:spTgt spid="80"/>
                                        </p:tgtEl>
                                        <p:attrNameLst>
                                          <p:attrName>ppt_x</p:attrName>
                                          <p:attrName>ppt_y</p:attrName>
                                        </p:attrNameLst>
                                      </p:cBhvr>
                                      <p:rCtr x="0" y="3642"/>
                                    </p:animMotion>
                                  </p:childTnLst>
                                </p:cTn>
                              </p:par>
                              <p:par>
                                <p:cTn id="60" presetID="10" presetClass="entr" presetSubtype="0" fill="hold" grpId="0" nodeType="withEffect">
                                  <p:stCondLst>
                                    <p:cond delay="500"/>
                                  </p:stCondLst>
                                  <p:childTnLst>
                                    <p:set>
                                      <p:cBhvr>
                                        <p:cTn id="61" dur="1" fill="hold">
                                          <p:stCondLst>
                                            <p:cond delay="0"/>
                                          </p:stCondLst>
                                        </p:cTn>
                                        <p:tgtEl>
                                          <p:spTgt spid="79"/>
                                        </p:tgtEl>
                                        <p:attrNameLst>
                                          <p:attrName>style.visibility</p:attrName>
                                        </p:attrNameLst>
                                      </p:cBhvr>
                                      <p:to>
                                        <p:strVal val="visible"/>
                                      </p:to>
                                    </p:set>
                                    <p:animEffect transition="in" filter="fade">
                                      <p:cBhvr>
                                        <p:cTn id="62" dur="350"/>
                                        <p:tgtEl>
                                          <p:spTgt spid="79"/>
                                        </p:tgtEl>
                                      </p:cBhvr>
                                    </p:animEffect>
                                  </p:childTnLst>
                                </p:cTn>
                              </p:par>
                              <p:par>
                                <p:cTn id="63" presetID="42" presetClass="path" presetSubtype="0" decel="100000" fill="hold" grpId="1" nodeType="withEffect">
                                  <p:stCondLst>
                                    <p:cond delay="500"/>
                                  </p:stCondLst>
                                  <p:childTnLst>
                                    <p:animMotion origin="layout" path="M -8.33333E-7 -3.7037E-7 L -8.33333E-7 0.07315 " pathEditMode="relative" rAng="0" ptsTypes="AA">
                                      <p:cBhvr>
                                        <p:cTn id="64" dur="500" spd="-100000" fill="hold"/>
                                        <p:tgtEl>
                                          <p:spTgt spid="79"/>
                                        </p:tgtEl>
                                        <p:attrNameLst>
                                          <p:attrName>ppt_x</p:attrName>
                                          <p:attrName>ppt_y</p:attrName>
                                        </p:attrNameLst>
                                      </p:cBhvr>
                                      <p:rCtr x="0" y="3642"/>
                                    </p:animMotion>
                                  </p:childTnLst>
                                </p:cTn>
                              </p:par>
                              <p:par>
                                <p:cTn id="65" presetID="10" presetClass="entr" presetSubtype="0" fill="hold" nodeType="withEffect">
                                  <p:stCondLst>
                                    <p:cond delay="500"/>
                                  </p:stCondLst>
                                  <p:childTnLst>
                                    <p:set>
                                      <p:cBhvr>
                                        <p:cTn id="66" dur="1" fill="hold">
                                          <p:stCondLst>
                                            <p:cond delay="0"/>
                                          </p:stCondLst>
                                        </p:cTn>
                                        <p:tgtEl>
                                          <p:spTgt spid="72"/>
                                        </p:tgtEl>
                                        <p:attrNameLst>
                                          <p:attrName>style.visibility</p:attrName>
                                        </p:attrNameLst>
                                      </p:cBhvr>
                                      <p:to>
                                        <p:strVal val="visible"/>
                                      </p:to>
                                    </p:set>
                                    <p:animEffect transition="in" filter="fade">
                                      <p:cBhvr>
                                        <p:cTn id="67" dur="500"/>
                                        <p:tgtEl>
                                          <p:spTgt spid="72"/>
                                        </p:tgtEl>
                                      </p:cBhvr>
                                    </p:animEffect>
                                  </p:childTnLst>
                                </p:cTn>
                              </p:par>
                              <p:par>
                                <p:cTn id="68" presetID="10" presetClass="entr" presetSubtype="0" fill="hold" nodeType="withEffect">
                                  <p:stCondLst>
                                    <p:cond delay="25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par>
                                <p:cTn id="71" presetID="10" presetClass="entr" presetSubtype="0" fill="hold" nodeType="withEffect">
                                  <p:stCondLst>
                                    <p:cond delay="500"/>
                                  </p:stCondLst>
                                  <p:childTnLst>
                                    <p:set>
                                      <p:cBhvr>
                                        <p:cTn id="72" dur="1" fill="hold">
                                          <p:stCondLst>
                                            <p:cond delay="0"/>
                                          </p:stCondLst>
                                        </p:cTn>
                                        <p:tgtEl>
                                          <p:spTgt spid="86"/>
                                        </p:tgtEl>
                                        <p:attrNameLst>
                                          <p:attrName>style.visibility</p:attrName>
                                        </p:attrNameLst>
                                      </p:cBhvr>
                                      <p:to>
                                        <p:strVal val="visible"/>
                                      </p:to>
                                    </p:set>
                                    <p:animEffect transition="in" filter="fade">
                                      <p:cBhvr>
                                        <p:cTn id="73" dur="500"/>
                                        <p:tgtEl>
                                          <p:spTgt spid="86"/>
                                        </p:tgtEl>
                                      </p:cBhvr>
                                    </p:animEffect>
                                  </p:childTnLst>
                                </p:cTn>
                              </p:par>
                              <p:par>
                                <p:cTn id="74" presetID="10" presetClass="entr" presetSubtype="0" fill="hold" grpId="0" nodeType="withEffect">
                                  <p:stCondLst>
                                    <p:cond delay="500"/>
                                  </p:stCondLst>
                                  <p:childTnLst>
                                    <p:set>
                                      <p:cBhvr>
                                        <p:cTn id="75" dur="1" fill="hold">
                                          <p:stCondLst>
                                            <p:cond delay="0"/>
                                          </p:stCondLst>
                                        </p:cTn>
                                        <p:tgtEl>
                                          <p:spTgt spid="87"/>
                                        </p:tgtEl>
                                        <p:attrNameLst>
                                          <p:attrName>style.visibility</p:attrName>
                                        </p:attrNameLst>
                                      </p:cBhvr>
                                      <p:to>
                                        <p:strVal val="visible"/>
                                      </p:to>
                                    </p:set>
                                    <p:animEffect transition="in" filter="fade">
                                      <p:cBhvr>
                                        <p:cTn id="76" dur="350"/>
                                        <p:tgtEl>
                                          <p:spTgt spid="87"/>
                                        </p:tgtEl>
                                      </p:cBhvr>
                                    </p:animEffect>
                                  </p:childTnLst>
                                </p:cTn>
                              </p:par>
                              <p:par>
                                <p:cTn id="77" presetID="63" presetClass="path" presetSubtype="0" decel="100000" fill="hold" grpId="1" nodeType="withEffect">
                                  <p:stCondLst>
                                    <p:cond delay="500"/>
                                  </p:stCondLst>
                                  <p:childTnLst>
                                    <p:animMotion origin="layout" path="M -3.05556E-6 2.46914E-6 L 0.04757 2.46914E-6 " pathEditMode="relative" rAng="0" ptsTypes="AA">
                                      <p:cBhvr>
                                        <p:cTn id="78" dur="500" spd="-100000" fill="hold"/>
                                        <p:tgtEl>
                                          <p:spTgt spid="87"/>
                                        </p:tgtEl>
                                        <p:attrNameLst>
                                          <p:attrName>ppt_x</p:attrName>
                                          <p:attrName>ppt_y</p:attrName>
                                        </p:attrNameLst>
                                      </p:cBhvr>
                                      <p:rCtr x="2378" y="0"/>
                                    </p:animMotion>
                                  </p:childTnLst>
                                </p:cTn>
                              </p:par>
                              <p:par>
                                <p:cTn id="79" presetID="10" presetClass="entr" presetSubtype="0" fill="hold" nodeType="withEffect">
                                  <p:stCondLst>
                                    <p:cond delay="250"/>
                                  </p:stCondLst>
                                  <p:childTnLst>
                                    <p:set>
                                      <p:cBhvr>
                                        <p:cTn id="80" dur="1" fill="hold">
                                          <p:stCondLst>
                                            <p:cond delay="0"/>
                                          </p:stCondLst>
                                        </p:cTn>
                                        <p:tgtEl>
                                          <p:spTgt spid="88"/>
                                        </p:tgtEl>
                                        <p:attrNameLst>
                                          <p:attrName>style.visibility</p:attrName>
                                        </p:attrNameLst>
                                      </p:cBhvr>
                                      <p:to>
                                        <p:strVal val="visible"/>
                                      </p:to>
                                    </p:set>
                                    <p:animEffect transition="in" filter="fade">
                                      <p:cBhvr>
                                        <p:cTn id="81"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49" grpId="0"/>
      <p:bldP spid="49" grpId="1"/>
      <p:bldP spid="50" grpId="0"/>
      <p:bldP spid="50" grpId="1"/>
      <p:bldP spid="51" grpId="0"/>
      <p:bldP spid="51" grpId="1"/>
      <p:bldP spid="78" grpId="0"/>
      <p:bldP spid="78" grpId="1"/>
      <p:bldP spid="79" grpId="0"/>
      <p:bldP spid="79" grpId="1"/>
      <p:bldP spid="87" grpId="0"/>
      <p:bldP spid="87"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35BA3-3D1B-174A-8FB9-A05FD6039F1B}"/>
              </a:ext>
            </a:extLst>
          </p:cNvPr>
          <p:cNvSpPr>
            <a:spLocks noGrp="1"/>
          </p:cNvSpPr>
          <p:nvPr>
            <p:ph type="title"/>
          </p:nvPr>
        </p:nvSpPr>
        <p:spPr/>
        <p:txBody>
          <a:bodyPr/>
          <a:lstStyle/>
          <a:p>
            <a:r>
              <a:rPr lang="en-US" dirty="0"/>
              <a:t>Querying with Redshift Spectrum </a:t>
            </a:r>
            <a:br>
              <a:rPr lang="en-US" dirty="0"/>
            </a:br>
            <a:r>
              <a:rPr lang="en-US" sz="1800" dirty="0">
                <a:solidFill>
                  <a:schemeClr val="accent1"/>
                </a:solidFill>
              </a:rPr>
              <a:t>External Tables are Fast</a:t>
            </a:r>
          </a:p>
        </p:txBody>
      </p:sp>
      <p:sp>
        <p:nvSpPr>
          <p:cNvPr id="3" name="Content Placeholder 2">
            <a:extLst>
              <a:ext uri="{FF2B5EF4-FFF2-40B4-BE49-F238E27FC236}">
                <a16:creationId xmlns:a16="http://schemas.microsoft.com/office/drawing/2014/main" id="{013E1493-2394-2040-BF1E-2D89366BA2D3}"/>
              </a:ext>
            </a:extLst>
          </p:cNvPr>
          <p:cNvSpPr txBox="1">
            <a:spLocks/>
          </p:cNvSpPr>
          <p:nvPr/>
        </p:nvSpPr>
        <p:spPr>
          <a:xfrm>
            <a:off x="336789" y="1325037"/>
            <a:ext cx="8449055" cy="3232297"/>
          </a:xfrm>
          <a:prstGeom prst="rect">
            <a:avLst/>
          </a:prstGeom>
        </p:spPr>
        <p:txBody>
          <a:bodyPr>
            <a:norm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Leverages Amazon Redshift’s advanced cost-based optimizer </a:t>
            </a:r>
          </a:p>
          <a:p>
            <a:endParaRPr lang="en-US" sz="1600" dirty="0"/>
          </a:p>
          <a:p>
            <a:r>
              <a:rPr lang="en-US" sz="1800" dirty="0"/>
              <a:t>Pushes down projections, filters, aggregations and join reduction</a:t>
            </a:r>
          </a:p>
          <a:p>
            <a:endParaRPr lang="en-US" sz="1600" dirty="0"/>
          </a:p>
          <a:p>
            <a:r>
              <a:rPr lang="en-US" sz="1800" dirty="0"/>
              <a:t>Dynamic partition pruning to minimize data processed</a:t>
            </a:r>
          </a:p>
          <a:p>
            <a:endParaRPr lang="en-US" sz="1600" dirty="0"/>
          </a:p>
          <a:p>
            <a:r>
              <a:rPr lang="en-US" sz="1800" dirty="0"/>
              <a:t>Automatic parallelization of query execution against S3 data</a:t>
            </a:r>
          </a:p>
          <a:p>
            <a:endParaRPr lang="en-US" sz="1600" dirty="0"/>
          </a:p>
          <a:p>
            <a:r>
              <a:rPr lang="en-US" sz="1800" dirty="0"/>
              <a:t>Efficient join processing within the Amazon Redshift cluster</a:t>
            </a:r>
          </a:p>
        </p:txBody>
      </p:sp>
      <p:pic>
        <p:nvPicPr>
          <p:cNvPr id="6" name="Picture 5">
            <a:extLst>
              <a:ext uri="{FF2B5EF4-FFF2-40B4-BE49-F238E27FC236}">
                <a16:creationId xmlns:a16="http://schemas.microsoft.com/office/drawing/2014/main" id="{0A624F55-A68C-BC4D-9343-0EBE5185A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4155" y="1927489"/>
            <a:ext cx="2629845" cy="2629845"/>
          </a:xfrm>
          <a:prstGeom prst="rect">
            <a:avLst/>
          </a:prstGeom>
        </p:spPr>
      </p:pic>
    </p:spTree>
    <p:extLst>
      <p:ext uri="{BB962C8B-B14F-4D97-AF65-F5344CB8AC3E}">
        <p14:creationId xmlns:p14="http://schemas.microsoft.com/office/powerpoint/2010/main" val="55863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150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200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20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250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35BA3-3D1B-174A-8FB9-A05FD6039F1B}"/>
              </a:ext>
            </a:extLst>
          </p:cNvPr>
          <p:cNvSpPr>
            <a:spLocks noGrp="1"/>
          </p:cNvSpPr>
          <p:nvPr>
            <p:ph type="title"/>
          </p:nvPr>
        </p:nvSpPr>
        <p:spPr/>
        <p:txBody>
          <a:bodyPr/>
          <a:lstStyle/>
          <a:p>
            <a:r>
              <a:rPr lang="en-US" dirty="0"/>
              <a:t>Querying with Redshift Spectrum </a:t>
            </a:r>
            <a:br>
              <a:rPr lang="en-US" dirty="0"/>
            </a:br>
            <a:r>
              <a:rPr lang="en-US" sz="1800" dirty="0">
                <a:solidFill>
                  <a:schemeClr val="accent1"/>
                </a:solidFill>
              </a:rPr>
              <a:t>External Tables are Cost-Effective</a:t>
            </a:r>
          </a:p>
        </p:txBody>
      </p:sp>
      <p:sp>
        <p:nvSpPr>
          <p:cNvPr id="3" name="Content Placeholder 2">
            <a:extLst>
              <a:ext uri="{FF2B5EF4-FFF2-40B4-BE49-F238E27FC236}">
                <a16:creationId xmlns:a16="http://schemas.microsoft.com/office/drawing/2014/main" id="{013E1493-2394-2040-BF1E-2D89366BA2D3}"/>
              </a:ext>
            </a:extLst>
          </p:cNvPr>
          <p:cNvSpPr txBox="1">
            <a:spLocks/>
          </p:cNvSpPr>
          <p:nvPr/>
        </p:nvSpPr>
        <p:spPr>
          <a:xfrm>
            <a:off x="336789" y="1325037"/>
            <a:ext cx="8449055" cy="3232297"/>
          </a:xfrm>
          <a:prstGeom prst="rect">
            <a:avLst/>
          </a:prstGeom>
        </p:spPr>
        <p:txBody>
          <a:bodyPr>
            <a:norm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You pay for your Amazon Redshift cluster plus </a:t>
            </a:r>
            <a:r>
              <a:rPr lang="en-US" sz="1800" b="1" dirty="0"/>
              <a:t>$5</a:t>
            </a:r>
            <a:r>
              <a:rPr lang="en-US" sz="1800" dirty="0"/>
              <a:t> per </a:t>
            </a:r>
            <a:r>
              <a:rPr lang="en-US" sz="1800" b="1" dirty="0"/>
              <a:t>TB</a:t>
            </a:r>
            <a:r>
              <a:rPr lang="en-US" sz="1800" dirty="0"/>
              <a:t> scanned from S3</a:t>
            </a:r>
          </a:p>
          <a:p>
            <a:endParaRPr lang="en-US" sz="1800" dirty="0"/>
          </a:p>
          <a:p>
            <a:r>
              <a:rPr lang="en-US" sz="1800" dirty="0"/>
              <a:t>Each query can leverage 1000s of Spectrum nodes</a:t>
            </a:r>
          </a:p>
          <a:p>
            <a:endParaRPr lang="en-US" sz="1800" dirty="0"/>
          </a:p>
          <a:p>
            <a:r>
              <a:rPr lang="en-US" sz="1800" dirty="0"/>
              <a:t>You can reduce the TB scanned and improve query performance by: </a:t>
            </a:r>
          </a:p>
          <a:p>
            <a:pPr lvl="1" indent="0">
              <a:buNone/>
            </a:pPr>
            <a:r>
              <a:rPr lang="en-US" sz="1600" dirty="0"/>
              <a:t>- Partitioning data</a:t>
            </a:r>
          </a:p>
          <a:p>
            <a:pPr lvl="1" indent="0">
              <a:buNone/>
            </a:pPr>
            <a:r>
              <a:rPr lang="en-US" sz="1600" dirty="0"/>
              <a:t>- Using a columnar file format </a:t>
            </a:r>
          </a:p>
          <a:p>
            <a:pPr lvl="1" indent="0">
              <a:buNone/>
            </a:pPr>
            <a:r>
              <a:rPr lang="en-US" sz="1600" dirty="0"/>
              <a:t>- Compressing data</a:t>
            </a:r>
          </a:p>
        </p:txBody>
      </p:sp>
      <p:pic>
        <p:nvPicPr>
          <p:cNvPr id="5" name="Picture 4">
            <a:extLst>
              <a:ext uri="{FF2B5EF4-FFF2-40B4-BE49-F238E27FC236}">
                <a16:creationId xmlns:a16="http://schemas.microsoft.com/office/drawing/2014/main" id="{571A2B31-3863-7B4D-BA8D-FF27089E4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5400" y="2861391"/>
            <a:ext cx="1726111" cy="1726111"/>
          </a:xfrm>
          <a:prstGeom prst="rect">
            <a:avLst/>
          </a:prstGeom>
        </p:spPr>
      </p:pic>
    </p:spTree>
    <p:extLst>
      <p:ext uri="{BB962C8B-B14F-4D97-AF65-F5344CB8AC3E}">
        <p14:creationId xmlns:p14="http://schemas.microsoft.com/office/powerpoint/2010/main" val="144311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150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150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150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150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15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r>
              <a:rPr lang="en-US" dirty="0">
                <a:latin typeface="Amazon Ember" panose="020B0603020204020204" pitchFamily="34" charset="0"/>
                <a:ea typeface="Amazon Ember" panose="020B0603020204020204" pitchFamily="34" charset="0"/>
                <a:cs typeface="Amazon Ember" panose="020B0603020204020204" pitchFamily="34" charset="0"/>
              </a:rPr>
              <a:t>Amazon Redshift</a:t>
            </a:r>
          </a:p>
        </p:txBody>
      </p:sp>
      <p:sp>
        <p:nvSpPr>
          <p:cNvPr id="2" name="Rectangle 1">
            <a:extLst>
              <a:ext uri="{FF2B5EF4-FFF2-40B4-BE49-F238E27FC236}">
                <a16:creationId xmlns:a16="http://schemas.microsoft.com/office/drawing/2014/main" id="{63043A9D-E8EC-4003-A80A-62B06DB214FE}"/>
              </a:ext>
            </a:extLst>
          </p:cNvPr>
          <p:cNvSpPr/>
          <p:nvPr/>
        </p:nvSpPr>
        <p:spPr>
          <a:xfrm>
            <a:off x="357759" y="526617"/>
            <a:ext cx="1907895" cy="400110"/>
          </a:xfrm>
          <a:prstGeom prst="rect">
            <a:avLst/>
          </a:prstGeom>
        </p:spPr>
        <p:txBody>
          <a:bodyPr wrap="none">
            <a:spAutoFit/>
          </a:bodyPr>
          <a:lstStyle/>
          <a:p>
            <a:r>
              <a:rPr lang="en-US" sz="2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Life of a Query</a:t>
            </a:r>
          </a:p>
        </p:txBody>
      </p:sp>
      <p:grpSp>
        <p:nvGrpSpPr>
          <p:cNvPr id="88" name="Group 87">
            <a:extLst>
              <a:ext uri="{FF2B5EF4-FFF2-40B4-BE49-F238E27FC236}">
                <a16:creationId xmlns:a16="http://schemas.microsoft.com/office/drawing/2014/main" id="{8F13AE5A-6F20-4B0D-9537-B15F447655E1}"/>
              </a:ext>
            </a:extLst>
          </p:cNvPr>
          <p:cNvGrpSpPr/>
          <p:nvPr/>
        </p:nvGrpSpPr>
        <p:grpSpPr>
          <a:xfrm>
            <a:off x="4472060" y="1407385"/>
            <a:ext cx="599231" cy="419187"/>
            <a:chOff x="4242356" y="331767"/>
            <a:chExt cx="683100" cy="477858"/>
          </a:xfrm>
        </p:grpSpPr>
        <p:grpSp>
          <p:nvGrpSpPr>
            <p:cNvPr id="89" name="Group 2714">
              <a:extLst>
                <a:ext uri="{FF2B5EF4-FFF2-40B4-BE49-F238E27FC236}">
                  <a16:creationId xmlns:a16="http://schemas.microsoft.com/office/drawing/2014/main" id="{EA0CF8A2-D31D-4A84-A6BD-C7DE50C51967}"/>
                </a:ext>
              </a:extLst>
            </p:cNvPr>
            <p:cNvGrpSpPr/>
            <p:nvPr/>
          </p:nvGrpSpPr>
          <p:grpSpPr>
            <a:xfrm>
              <a:off x="4242356" y="331767"/>
              <a:ext cx="683100" cy="477858"/>
              <a:chOff x="0" y="0"/>
              <a:chExt cx="4930157" cy="3448857"/>
            </a:xfrm>
          </p:grpSpPr>
          <p:sp>
            <p:nvSpPr>
              <p:cNvPr id="91" name="Shape 2709">
                <a:extLst>
                  <a:ext uri="{FF2B5EF4-FFF2-40B4-BE49-F238E27FC236}">
                    <a16:creationId xmlns:a16="http://schemas.microsoft.com/office/drawing/2014/main" id="{5233D65F-F9BD-4762-B401-6A5EA8BD05E1}"/>
                  </a:ext>
                </a:extLst>
              </p:cNvPr>
              <p:cNvSpPr/>
              <p:nvPr/>
            </p:nvSpPr>
            <p:spPr>
              <a:xfrm>
                <a:off x="0" y="0"/>
                <a:ext cx="4930157" cy="3448857"/>
              </a:xfrm>
              <a:prstGeom prst="roundRect">
                <a:avLst>
                  <a:gd name="adj" fmla="val 6262"/>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wrap="square" lIns="67677" tIns="67677" rIns="67677" bIns="67677" numCol="1" anchor="ctr">
                <a:noAutofit/>
              </a:bodyPr>
              <a:lstStyle/>
              <a:p>
                <a:pPr>
                  <a:defRPr sz="3600">
                    <a:latin typeface="+mn-lt"/>
                    <a:ea typeface="+mn-ea"/>
                    <a:cs typeface="+mn-cs"/>
                    <a:sym typeface="Helvetica Light"/>
                  </a:defRPr>
                </a:pPr>
                <a:endParaRPr>
                  <a:latin typeface="Amazon Ember" panose="020B0603020204020204" pitchFamily="34" charset="0"/>
                  <a:ea typeface="Amazon Ember" panose="020B0603020204020204" pitchFamily="34" charset="0"/>
                  <a:cs typeface="Amazon Ember" panose="020B0603020204020204" pitchFamily="34" charset="0"/>
                </a:endParaRPr>
              </a:p>
            </p:txBody>
          </p:sp>
          <p:sp>
            <p:nvSpPr>
              <p:cNvPr id="92" name="Shape 2710">
                <a:extLst>
                  <a:ext uri="{FF2B5EF4-FFF2-40B4-BE49-F238E27FC236}">
                    <a16:creationId xmlns:a16="http://schemas.microsoft.com/office/drawing/2014/main" id="{0E4D9573-705F-4A9F-8427-A7CC0497A08B}"/>
                  </a:ext>
                </a:extLst>
              </p:cNvPr>
              <p:cNvSpPr/>
              <p:nvPr/>
            </p:nvSpPr>
            <p:spPr>
              <a:xfrm>
                <a:off x="198835" y="207640"/>
                <a:ext cx="137498" cy="137498"/>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wrap="square" lIns="67677" tIns="67677" rIns="67677" bIns="67677" numCol="1" anchor="ctr">
                <a:noAutofit/>
              </a:bodyPr>
              <a:lstStyle/>
              <a:p>
                <a:pPr>
                  <a:defRPr sz="3600">
                    <a:latin typeface="+mn-lt"/>
                    <a:ea typeface="+mn-ea"/>
                    <a:cs typeface="+mn-cs"/>
                    <a:sym typeface="Helvetica Light"/>
                  </a:defRPr>
                </a:pPr>
                <a:endParaRPr>
                  <a:latin typeface="Amazon Ember" panose="020B0603020204020204" pitchFamily="34" charset="0"/>
                  <a:ea typeface="Amazon Ember" panose="020B0603020204020204" pitchFamily="34" charset="0"/>
                  <a:cs typeface="Amazon Ember" panose="020B0603020204020204" pitchFamily="34" charset="0"/>
                </a:endParaRPr>
              </a:p>
            </p:txBody>
          </p:sp>
          <p:sp>
            <p:nvSpPr>
              <p:cNvPr id="93" name="Shape 2711">
                <a:extLst>
                  <a:ext uri="{FF2B5EF4-FFF2-40B4-BE49-F238E27FC236}">
                    <a16:creationId xmlns:a16="http://schemas.microsoft.com/office/drawing/2014/main" id="{C6F3011F-2A5C-40CC-AC78-BED13FE91D6D}"/>
                  </a:ext>
                </a:extLst>
              </p:cNvPr>
              <p:cNvSpPr/>
              <p:nvPr/>
            </p:nvSpPr>
            <p:spPr>
              <a:xfrm>
                <a:off x="442342" y="207640"/>
                <a:ext cx="137498" cy="137498"/>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wrap="square" lIns="67677" tIns="67677" rIns="67677" bIns="67677" numCol="1" anchor="ctr">
                <a:noAutofit/>
              </a:bodyPr>
              <a:lstStyle/>
              <a:p>
                <a:pPr>
                  <a:defRPr sz="3600">
                    <a:latin typeface="+mn-lt"/>
                    <a:ea typeface="+mn-ea"/>
                    <a:cs typeface="+mn-cs"/>
                    <a:sym typeface="Helvetica Light"/>
                  </a:defRPr>
                </a:pPr>
                <a:endParaRPr>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Shape 2712">
                <a:extLst>
                  <a:ext uri="{FF2B5EF4-FFF2-40B4-BE49-F238E27FC236}">
                    <a16:creationId xmlns:a16="http://schemas.microsoft.com/office/drawing/2014/main" id="{541B139C-2BD8-44A9-AA8F-A19678D60523}"/>
                  </a:ext>
                </a:extLst>
              </p:cNvPr>
              <p:cNvSpPr/>
              <p:nvPr/>
            </p:nvSpPr>
            <p:spPr>
              <a:xfrm>
                <a:off x="685847" y="207640"/>
                <a:ext cx="137498" cy="137498"/>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wrap="square" lIns="67677" tIns="67677" rIns="67677" bIns="67677" numCol="1" anchor="ctr">
                <a:noAutofit/>
              </a:bodyPr>
              <a:lstStyle/>
              <a:p>
                <a:pPr>
                  <a:defRPr sz="3600">
                    <a:latin typeface="+mn-lt"/>
                    <a:ea typeface="+mn-ea"/>
                    <a:cs typeface="+mn-cs"/>
                    <a:sym typeface="Helvetica Light"/>
                  </a:defRPr>
                </a:pPr>
                <a:endParaRPr>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90" name="Straight Connector 89">
              <a:extLst>
                <a:ext uri="{FF2B5EF4-FFF2-40B4-BE49-F238E27FC236}">
                  <a16:creationId xmlns:a16="http://schemas.microsoft.com/office/drawing/2014/main" id="{269DE9AC-18AF-4A87-B703-6C8B56800F22}"/>
                </a:ext>
              </a:extLst>
            </p:cNvPr>
            <p:cNvCxnSpPr>
              <a:cxnSpLocks/>
            </p:cNvCxnSpPr>
            <p:nvPr/>
          </p:nvCxnSpPr>
          <p:spPr>
            <a:xfrm>
              <a:off x="4279076" y="412505"/>
              <a:ext cx="609661"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cxnSp>
      </p:grpSp>
      <p:grpSp>
        <p:nvGrpSpPr>
          <p:cNvPr id="98" name="Group 97">
            <a:extLst>
              <a:ext uri="{FF2B5EF4-FFF2-40B4-BE49-F238E27FC236}">
                <a16:creationId xmlns:a16="http://schemas.microsoft.com/office/drawing/2014/main" id="{9BD2564E-D509-40F9-A863-51078AF1A6FC}"/>
              </a:ext>
            </a:extLst>
          </p:cNvPr>
          <p:cNvGrpSpPr/>
          <p:nvPr/>
        </p:nvGrpSpPr>
        <p:grpSpPr>
          <a:xfrm>
            <a:off x="3860841" y="2119686"/>
            <a:ext cx="337031" cy="266190"/>
            <a:chOff x="921488" y="2187373"/>
            <a:chExt cx="571067" cy="451034"/>
          </a:xfrm>
        </p:grpSpPr>
        <p:sp>
          <p:nvSpPr>
            <p:cNvPr id="99" name="Rectangle: Rounded Corners 37">
              <a:extLst>
                <a:ext uri="{FF2B5EF4-FFF2-40B4-BE49-F238E27FC236}">
                  <a16:creationId xmlns:a16="http://schemas.microsoft.com/office/drawing/2014/main" id="{73C93EEB-EBAF-41BA-BCFC-9B8722DB8682}"/>
                </a:ext>
              </a:extLst>
            </p:cNvPr>
            <p:cNvSpPr/>
            <p:nvPr/>
          </p:nvSpPr>
          <p:spPr>
            <a:xfrm>
              <a:off x="1016400" y="2187373"/>
              <a:ext cx="401604" cy="401604"/>
            </a:xfrm>
            <a:prstGeom prst="roundRect">
              <a:avLst/>
            </a:prstGeom>
            <a:solidFill>
              <a:srgbClr val="FFFFFF"/>
            </a:solidFill>
            <a:ln w="19050" cap="flat" cmpd="sng" algn="ctr">
              <a:solidFill>
                <a:srgbClr val="545B64">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00" name="Group 99">
              <a:extLst>
                <a:ext uri="{FF2B5EF4-FFF2-40B4-BE49-F238E27FC236}">
                  <a16:creationId xmlns:a16="http://schemas.microsoft.com/office/drawing/2014/main" id="{05F0C8D4-0A78-4B6E-8F91-4F93F37A9D9D}"/>
                </a:ext>
              </a:extLst>
            </p:cNvPr>
            <p:cNvGrpSpPr/>
            <p:nvPr/>
          </p:nvGrpSpPr>
          <p:grpSpPr>
            <a:xfrm>
              <a:off x="921488" y="2427050"/>
              <a:ext cx="212436" cy="211357"/>
              <a:chOff x="4150538" y="3152811"/>
              <a:chExt cx="214217" cy="213130"/>
            </a:xfrm>
          </p:grpSpPr>
          <p:sp>
            <p:nvSpPr>
              <p:cNvPr id="106" name="Freeform 7">
                <a:extLst>
                  <a:ext uri="{FF2B5EF4-FFF2-40B4-BE49-F238E27FC236}">
                    <a16:creationId xmlns:a16="http://schemas.microsoft.com/office/drawing/2014/main" id="{967DD8A3-EBEB-4AED-9A4E-0C95C1720C3D}"/>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solidFill>
                <a:schemeClr val="bg1"/>
              </a:solidFill>
              <a:ln w="19050" cap="rnd">
                <a:solidFill>
                  <a:schemeClr val="tx1"/>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sz="1200" kern="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7" name="Oval 6">
                <a:extLst>
                  <a:ext uri="{FF2B5EF4-FFF2-40B4-BE49-F238E27FC236}">
                    <a16:creationId xmlns:a16="http://schemas.microsoft.com/office/drawing/2014/main" id="{F620414B-D318-46C6-80C1-FAC36262B42B}"/>
                  </a:ext>
                </a:extLst>
              </p:cNvPr>
              <p:cNvSpPr>
                <a:spLocks noChangeArrowheads="1"/>
              </p:cNvSpPr>
              <p:nvPr/>
            </p:nvSpPr>
            <p:spPr bwMode="auto">
              <a:xfrm>
                <a:off x="4217957" y="3219686"/>
                <a:ext cx="79380" cy="79380"/>
              </a:xfrm>
              <a:prstGeom prst="ellipse">
                <a:avLst/>
              </a:prstGeom>
              <a:solidFill>
                <a:schemeClr val="bg1"/>
              </a:solid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89"/>
                <a:endParaRPr lang="en-US" sz="1200" kern="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1" name="Group 100">
              <a:extLst>
                <a:ext uri="{FF2B5EF4-FFF2-40B4-BE49-F238E27FC236}">
                  <a16:creationId xmlns:a16="http://schemas.microsoft.com/office/drawing/2014/main" id="{702D7793-4DB1-4952-8349-51104F2EB4C0}"/>
                </a:ext>
              </a:extLst>
            </p:cNvPr>
            <p:cNvGrpSpPr/>
            <p:nvPr/>
          </p:nvGrpSpPr>
          <p:grpSpPr>
            <a:xfrm>
              <a:off x="1305099" y="2422728"/>
              <a:ext cx="187456" cy="215679"/>
              <a:chOff x="786472" y="4572218"/>
              <a:chExt cx="459449" cy="528625"/>
            </a:xfrm>
            <a:solidFill>
              <a:schemeClr val="bg1"/>
            </a:solidFill>
          </p:grpSpPr>
          <p:sp>
            <p:nvSpPr>
              <p:cNvPr id="102" name="Freeform 33">
                <a:extLst>
                  <a:ext uri="{FF2B5EF4-FFF2-40B4-BE49-F238E27FC236}">
                    <a16:creationId xmlns:a16="http://schemas.microsoft.com/office/drawing/2014/main" id="{1E091B35-0CF1-4846-A1CD-D02972C1E2BF}"/>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9050" cap="rnd">
                <a:solidFill>
                  <a:schemeClr val="tx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3" name="Oval 30">
                <a:extLst>
                  <a:ext uri="{FF2B5EF4-FFF2-40B4-BE49-F238E27FC236}">
                    <a16:creationId xmlns:a16="http://schemas.microsoft.com/office/drawing/2014/main" id="{2D463163-AB5B-4B47-8368-451DACC404B6}"/>
                  </a:ext>
                </a:extLst>
              </p:cNvPr>
              <p:cNvSpPr>
                <a:spLocks noChangeArrowheads="1"/>
              </p:cNvSpPr>
              <p:nvPr/>
            </p:nvSpPr>
            <p:spPr bwMode="auto">
              <a:xfrm>
                <a:off x="786472" y="4572218"/>
                <a:ext cx="459449" cy="139898"/>
              </a:xfrm>
              <a:prstGeom prst="ellipse">
                <a:avLst/>
              </a:prstGeom>
              <a:grpFill/>
              <a:ln w="19050" cap="rnd">
                <a:solidFill>
                  <a:schemeClr val="tx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4" name="Freeform 31">
                <a:extLst>
                  <a:ext uri="{FF2B5EF4-FFF2-40B4-BE49-F238E27FC236}">
                    <a16:creationId xmlns:a16="http://schemas.microsoft.com/office/drawing/2014/main" id="{62B4E743-C4E7-46E3-BB60-11F0CC3644B5}"/>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5" name="Freeform 32">
                <a:extLst>
                  <a:ext uri="{FF2B5EF4-FFF2-40B4-BE49-F238E27FC236}">
                    <a16:creationId xmlns:a16="http://schemas.microsoft.com/office/drawing/2014/main" id="{F3ED0FE6-11B4-4135-9486-D040BAB09B6C}"/>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108" name="Group 107">
            <a:extLst>
              <a:ext uri="{FF2B5EF4-FFF2-40B4-BE49-F238E27FC236}">
                <a16:creationId xmlns:a16="http://schemas.microsoft.com/office/drawing/2014/main" id="{4A3E624C-25D4-44C1-9C99-5D543D44A9BB}"/>
              </a:ext>
            </a:extLst>
          </p:cNvPr>
          <p:cNvGrpSpPr/>
          <p:nvPr/>
        </p:nvGrpSpPr>
        <p:grpSpPr>
          <a:xfrm>
            <a:off x="4595384" y="2119686"/>
            <a:ext cx="337031" cy="266190"/>
            <a:chOff x="921488" y="2187373"/>
            <a:chExt cx="571067" cy="451034"/>
          </a:xfrm>
        </p:grpSpPr>
        <p:sp>
          <p:nvSpPr>
            <p:cNvPr id="109" name="Rectangle: Rounded Corners 37">
              <a:extLst>
                <a:ext uri="{FF2B5EF4-FFF2-40B4-BE49-F238E27FC236}">
                  <a16:creationId xmlns:a16="http://schemas.microsoft.com/office/drawing/2014/main" id="{F4CC730A-D91B-48BB-9B1D-3BB9339C3084}"/>
                </a:ext>
              </a:extLst>
            </p:cNvPr>
            <p:cNvSpPr/>
            <p:nvPr/>
          </p:nvSpPr>
          <p:spPr>
            <a:xfrm>
              <a:off x="1016400" y="2187373"/>
              <a:ext cx="401604" cy="401604"/>
            </a:xfrm>
            <a:prstGeom prst="roundRect">
              <a:avLst/>
            </a:prstGeom>
            <a:solidFill>
              <a:srgbClr val="FFFFFF"/>
            </a:solidFill>
            <a:ln w="19050" cap="flat" cmpd="sng" algn="ctr">
              <a:solidFill>
                <a:srgbClr val="545B64">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10" name="Group 109">
              <a:extLst>
                <a:ext uri="{FF2B5EF4-FFF2-40B4-BE49-F238E27FC236}">
                  <a16:creationId xmlns:a16="http://schemas.microsoft.com/office/drawing/2014/main" id="{95A81A3E-9EC0-48EB-A6E5-6C19C7A23B0F}"/>
                </a:ext>
              </a:extLst>
            </p:cNvPr>
            <p:cNvGrpSpPr/>
            <p:nvPr/>
          </p:nvGrpSpPr>
          <p:grpSpPr>
            <a:xfrm>
              <a:off x="921488" y="2427050"/>
              <a:ext cx="212436" cy="211357"/>
              <a:chOff x="4150538" y="3152811"/>
              <a:chExt cx="214217" cy="213130"/>
            </a:xfrm>
          </p:grpSpPr>
          <p:sp>
            <p:nvSpPr>
              <p:cNvPr id="119" name="Freeform 7">
                <a:extLst>
                  <a:ext uri="{FF2B5EF4-FFF2-40B4-BE49-F238E27FC236}">
                    <a16:creationId xmlns:a16="http://schemas.microsoft.com/office/drawing/2014/main" id="{39DF6AAC-927C-4C17-A45A-D33E4FD3724F}"/>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solidFill>
                <a:schemeClr val="bg1"/>
              </a:solidFill>
              <a:ln w="19050" cap="rnd">
                <a:solidFill>
                  <a:schemeClr val="tx1"/>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sz="1200" kern="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0" name="Oval 6">
                <a:extLst>
                  <a:ext uri="{FF2B5EF4-FFF2-40B4-BE49-F238E27FC236}">
                    <a16:creationId xmlns:a16="http://schemas.microsoft.com/office/drawing/2014/main" id="{3EA5FAE8-6F74-44D9-8A80-3ADA9B05A393}"/>
                  </a:ext>
                </a:extLst>
              </p:cNvPr>
              <p:cNvSpPr>
                <a:spLocks noChangeArrowheads="1"/>
              </p:cNvSpPr>
              <p:nvPr/>
            </p:nvSpPr>
            <p:spPr bwMode="auto">
              <a:xfrm>
                <a:off x="4217957" y="3219686"/>
                <a:ext cx="79380" cy="79380"/>
              </a:xfrm>
              <a:prstGeom prst="ellipse">
                <a:avLst/>
              </a:prstGeom>
              <a:solidFill>
                <a:schemeClr val="bg1"/>
              </a:solid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89"/>
                <a:endParaRPr lang="en-US" sz="1200" kern="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1" name="Group 110">
              <a:extLst>
                <a:ext uri="{FF2B5EF4-FFF2-40B4-BE49-F238E27FC236}">
                  <a16:creationId xmlns:a16="http://schemas.microsoft.com/office/drawing/2014/main" id="{55F3CF10-24A8-4A03-A0D3-20751F56C7A4}"/>
                </a:ext>
              </a:extLst>
            </p:cNvPr>
            <p:cNvGrpSpPr/>
            <p:nvPr/>
          </p:nvGrpSpPr>
          <p:grpSpPr>
            <a:xfrm>
              <a:off x="1305099" y="2422728"/>
              <a:ext cx="187456" cy="215679"/>
              <a:chOff x="786472" y="4572218"/>
              <a:chExt cx="459449" cy="528625"/>
            </a:xfrm>
            <a:solidFill>
              <a:schemeClr val="bg1"/>
            </a:solidFill>
          </p:grpSpPr>
          <p:sp>
            <p:nvSpPr>
              <p:cNvPr id="112" name="Freeform 33">
                <a:extLst>
                  <a:ext uri="{FF2B5EF4-FFF2-40B4-BE49-F238E27FC236}">
                    <a16:creationId xmlns:a16="http://schemas.microsoft.com/office/drawing/2014/main" id="{9EFF195B-29EF-4926-9EDA-B3D99CC53E2C}"/>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9050" cap="rnd">
                <a:solidFill>
                  <a:schemeClr val="tx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3" name="Oval 30">
                <a:extLst>
                  <a:ext uri="{FF2B5EF4-FFF2-40B4-BE49-F238E27FC236}">
                    <a16:creationId xmlns:a16="http://schemas.microsoft.com/office/drawing/2014/main" id="{56E25622-7120-4EF5-91A3-908D0632FC0F}"/>
                  </a:ext>
                </a:extLst>
              </p:cNvPr>
              <p:cNvSpPr>
                <a:spLocks noChangeArrowheads="1"/>
              </p:cNvSpPr>
              <p:nvPr/>
            </p:nvSpPr>
            <p:spPr bwMode="auto">
              <a:xfrm>
                <a:off x="786472" y="4572218"/>
                <a:ext cx="459449" cy="139898"/>
              </a:xfrm>
              <a:prstGeom prst="ellipse">
                <a:avLst/>
              </a:prstGeom>
              <a:grpFill/>
              <a:ln w="19050" cap="rnd">
                <a:solidFill>
                  <a:schemeClr val="tx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4" name="Freeform 31">
                <a:extLst>
                  <a:ext uri="{FF2B5EF4-FFF2-40B4-BE49-F238E27FC236}">
                    <a16:creationId xmlns:a16="http://schemas.microsoft.com/office/drawing/2014/main" id="{8EBE0613-BE8B-4880-910D-4E7534D95E20}"/>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5" name="Freeform 32">
                <a:extLst>
                  <a:ext uri="{FF2B5EF4-FFF2-40B4-BE49-F238E27FC236}">
                    <a16:creationId xmlns:a16="http://schemas.microsoft.com/office/drawing/2014/main" id="{196A7C7D-6C25-4348-95CA-703FE90037DB}"/>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122" name="Group 121">
            <a:extLst>
              <a:ext uri="{FF2B5EF4-FFF2-40B4-BE49-F238E27FC236}">
                <a16:creationId xmlns:a16="http://schemas.microsoft.com/office/drawing/2014/main" id="{E5599C39-4D2C-4216-BC1C-640BF72C04BE}"/>
              </a:ext>
            </a:extLst>
          </p:cNvPr>
          <p:cNvGrpSpPr/>
          <p:nvPr/>
        </p:nvGrpSpPr>
        <p:grpSpPr>
          <a:xfrm>
            <a:off x="5329927" y="2119686"/>
            <a:ext cx="337031" cy="266190"/>
            <a:chOff x="921488" y="2187373"/>
            <a:chExt cx="571067" cy="451034"/>
          </a:xfrm>
        </p:grpSpPr>
        <p:sp>
          <p:nvSpPr>
            <p:cNvPr id="136" name="Rectangle: Rounded Corners 37">
              <a:extLst>
                <a:ext uri="{FF2B5EF4-FFF2-40B4-BE49-F238E27FC236}">
                  <a16:creationId xmlns:a16="http://schemas.microsoft.com/office/drawing/2014/main" id="{2872EDD8-7BF1-4043-9272-01295F3905AD}"/>
                </a:ext>
              </a:extLst>
            </p:cNvPr>
            <p:cNvSpPr/>
            <p:nvPr/>
          </p:nvSpPr>
          <p:spPr>
            <a:xfrm>
              <a:off x="1016400" y="2187373"/>
              <a:ext cx="401604" cy="401604"/>
            </a:xfrm>
            <a:prstGeom prst="roundRect">
              <a:avLst/>
            </a:prstGeom>
            <a:solidFill>
              <a:srgbClr val="FFFFFF"/>
            </a:solidFill>
            <a:ln w="19050" cap="flat" cmpd="sng" algn="ctr">
              <a:solidFill>
                <a:srgbClr val="545B64">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37" name="Group 136">
              <a:extLst>
                <a:ext uri="{FF2B5EF4-FFF2-40B4-BE49-F238E27FC236}">
                  <a16:creationId xmlns:a16="http://schemas.microsoft.com/office/drawing/2014/main" id="{2A54D15B-E5F5-457E-9C2E-56B9F9BBD98B}"/>
                </a:ext>
              </a:extLst>
            </p:cNvPr>
            <p:cNvGrpSpPr/>
            <p:nvPr/>
          </p:nvGrpSpPr>
          <p:grpSpPr>
            <a:xfrm>
              <a:off x="921488" y="2427050"/>
              <a:ext cx="212436" cy="211357"/>
              <a:chOff x="4150538" y="3152811"/>
              <a:chExt cx="214217" cy="213130"/>
            </a:xfrm>
          </p:grpSpPr>
          <p:sp>
            <p:nvSpPr>
              <p:cNvPr id="164" name="Freeform 7">
                <a:extLst>
                  <a:ext uri="{FF2B5EF4-FFF2-40B4-BE49-F238E27FC236}">
                    <a16:creationId xmlns:a16="http://schemas.microsoft.com/office/drawing/2014/main" id="{F3E77820-0192-41C3-ACC6-0FB35F92C796}"/>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solidFill>
                <a:schemeClr val="bg1"/>
              </a:solidFill>
              <a:ln w="19050" cap="rnd">
                <a:solidFill>
                  <a:schemeClr val="tx1"/>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sz="1200" kern="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5" name="Oval 6">
                <a:extLst>
                  <a:ext uri="{FF2B5EF4-FFF2-40B4-BE49-F238E27FC236}">
                    <a16:creationId xmlns:a16="http://schemas.microsoft.com/office/drawing/2014/main" id="{F665DEF1-34F8-4E9A-BED9-76826E529110}"/>
                  </a:ext>
                </a:extLst>
              </p:cNvPr>
              <p:cNvSpPr>
                <a:spLocks noChangeArrowheads="1"/>
              </p:cNvSpPr>
              <p:nvPr/>
            </p:nvSpPr>
            <p:spPr bwMode="auto">
              <a:xfrm>
                <a:off x="4217957" y="3219686"/>
                <a:ext cx="79380" cy="79380"/>
              </a:xfrm>
              <a:prstGeom prst="ellipse">
                <a:avLst/>
              </a:prstGeom>
              <a:solidFill>
                <a:schemeClr val="bg1"/>
              </a:solid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89"/>
                <a:endParaRPr lang="en-US" sz="1200" kern="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40" name="Group 139">
              <a:extLst>
                <a:ext uri="{FF2B5EF4-FFF2-40B4-BE49-F238E27FC236}">
                  <a16:creationId xmlns:a16="http://schemas.microsoft.com/office/drawing/2014/main" id="{E63AAC4F-8012-4A90-AE08-C86B1F223D22}"/>
                </a:ext>
              </a:extLst>
            </p:cNvPr>
            <p:cNvGrpSpPr/>
            <p:nvPr/>
          </p:nvGrpSpPr>
          <p:grpSpPr>
            <a:xfrm>
              <a:off x="1305099" y="2422728"/>
              <a:ext cx="187456" cy="215679"/>
              <a:chOff x="786472" y="4572218"/>
              <a:chExt cx="459449" cy="528625"/>
            </a:xfrm>
            <a:solidFill>
              <a:schemeClr val="bg1"/>
            </a:solidFill>
          </p:grpSpPr>
          <p:sp>
            <p:nvSpPr>
              <p:cNvPr id="142" name="Freeform 33">
                <a:extLst>
                  <a:ext uri="{FF2B5EF4-FFF2-40B4-BE49-F238E27FC236}">
                    <a16:creationId xmlns:a16="http://schemas.microsoft.com/office/drawing/2014/main" id="{3EB9D383-6245-4111-92AD-B4B2B2AD7117}"/>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9050" cap="rnd">
                <a:solidFill>
                  <a:schemeClr val="tx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3" name="Oval 30">
                <a:extLst>
                  <a:ext uri="{FF2B5EF4-FFF2-40B4-BE49-F238E27FC236}">
                    <a16:creationId xmlns:a16="http://schemas.microsoft.com/office/drawing/2014/main" id="{EAB7F400-E82A-4704-885F-FFA1B77424AE}"/>
                  </a:ext>
                </a:extLst>
              </p:cNvPr>
              <p:cNvSpPr>
                <a:spLocks noChangeArrowheads="1"/>
              </p:cNvSpPr>
              <p:nvPr/>
            </p:nvSpPr>
            <p:spPr bwMode="auto">
              <a:xfrm>
                <a:off x="786472" y="4572218"/>
                <a:ext cx="459449" cy="139898"/>
              </a:xfrm>
              <a:prstGeom prst="ellipse">
                <a:avLst/>
              </a:prstGeom>
              <a:grpFill/>
              <a:ln w="19050" cap="rnd">
                <a:solidFill>
                  <a:schemeClr val="tx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1" name="Freeform 31">
                <a:extLst>
                  <a:ext uri="{FF2B5EF4-FFF2-40B4-BE49-F238E27FC236}">
                    <a16:creationId xmlns:a16="http://schemas.microsoft.com/office/drawing/2014/main" id="{0E564FDB-E571-4FF2-BCBF-9DC26993495C}"/>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3" name="Freeform 32">
                <a:extLst>
                  <a:ext uri="{FF2B5EF4-FFF2-40B4-BE49-F238E27FC236}">
                    <a16:creationId xmlns:a16="http://schemas.microsoft.com/office/drawing/2014/main" id="{F2DCC7A0-5FAB-4864-9A67-D4C6B093B88E}"/>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168" name="Rectangle 167">
            <a:extLst>
              <a:ext uri="{FF2B5EF4-FFF2-40B4-BE49-F238E27FC236}">
                <a16:creationId xmlns:a16="http://schemas.microsoft.com/office/drawing/2014/main" id="{B349D0A9-6D2E-4273-9F61-2EAAD9DA1D9F}"/>
              </a:ext>
            </a:extLst>
          </p:cNvPr>
          <p:cNvSpPr/>
          <p:nvPr/>
        </p:nvSpPr>
        <p:spPr>
          <a:xfrm>
            <a:off x="3517342" y="1260937"/>
            <a:ext cx="2493115" cy="1241566"/>
          </a:xfrm>
          <a:prstGeom prst="rect">
            <a:avLst/>
          </a:prstGeom>
          <a:noFill/>
          <a:ln w="19050" cap="rnd">
            <a:solidFill>
              <a:schemeClr val="accent6"/>
            </a:solidFill>
            <a:prstDash val="dash"/>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69" name="Straight Arrow Connector 168">
            <a:extLst>
              <a:ext uri="{FF2B5EF4-FFF2-40B4-BE49-F238E27FC236}">
                <a16:creationId xmlns:a16="http://schemas.microsoft.com/office/drawing/2014/main" id="{B9699BF9-8623-4D75-9DC1-BA733FEBC012}"/>
              </a:ext>
            </a:extLst>
          </p:cNvPr>
          <p:cNvCxnSpPr>
            <a:cxnSpLocks/>
          </p:cNvCxnSpPr>
          <p:nvPr/>
        </p:nvCxnSpPr>
        <p:spPr>
          <a:xfrm>
            <a:off x="4244189" y="2246273"/>
            <a:ext cx="290115" cy="0"/>
          </a:xfrm>
          <a:prstGeom prst="straightConnector1">
            <a:avLst/>
          </a:prstGeom>
          <a:noFill/>
          <a:ln w="19050" cap="rnd" cmpd="sng" algn="ctr">
            <a:solidFill>
              <a:schemeClr val="tx1"/>
            </a:solidFill>
            <a:prstDash val="solid"/>
            <a:headEnd type="arrow" w="med" len="sm"/>
            <a:tailEnd type="arrow" w="med" len="sm"/>
          </a:ln>
          <a:effectLst/>
        </p:spPr>
      </p:cxnSp>
      <p:cxnSp>
        <p:nvCxnSpPr>
          <p:cNvPr id="171" name="Straight Arrow Connector 170">
            <a:extLst>
              <a:ext uri="{FF2B5EF4-FFF2-40B4-BE49-F238E27FC236}">
                <a16:creationId xmlns:a16="http://schemas.microsoft.com/office/drawing/2014/main" id="{7D4347C4-97EE-4660-99DC-25C8E0CF0FC9}"/>
              </a:ext>
            </a:extLst>
          </p:cNvPr>
          <p:cNvCxnSpPr>
            <a:cxnSpLocks/>
          </p:cNvCxnSpPr>
          <p:nvPr/>
        </p:nvCxnSpPr>
        <p:spPr>
          <a:xfrm>
            <a:off x="4989752" y="2246273"/>
            <a:ext cx="290115" cy="0"/>
          </a:xfrm>
          <a:prstGeom prst="straightConnector1">
            <a:avLst/>
          </a:prstGeom>
          <a:noFill/>
          <a:ln w="19050" cap="rnd" cmpd="sng" algn="ctr">
            <a:solidFill>
              <a:schemeClr val="tx1"/>
            </a:solidFill>
            <a:prstDash val="solid"/>
            <a:headEnd type="arrow" w="med" len="sm"/>
            <a:tailEnd type="arrow" w="med" len="sm"/>
          </a:ln>
          <a:effectLst/>
        </p:spPr>
      </p:cxnSp>
      <p:cxnSp>
        <p:nvCxnSpPr>
          <p:cNvPr id="173" name="Straight Arrow Connector 172">
            <a:extLst>
              <a:ext uri="{FF2B5EF4-FFF2-40B4-BE49-F238E27FC236}">
                <a16:creationId xmlns:a16="http://schemas.microsoft.com/office/drawing/2014/main" id="{917F1C5A-987F-40BD-8CC3-4014FA9BAB43}"/>
              </a:ext>
            </a:extLst>
          </p:cNvPr>
          <p:cNvCxnSpPr/>
          <p:nvPr/>
        </p:nvCxnSpPr>
        <p:spPr>
          <a:xfrm>
            <a:off x="4763900" y="1009689"/>
            <a:ext cx="0" cy="354917"/>
          </a:xfrm>
          <a:prstGeom prst="straightConnector1">
            <a:avLst/>
          </a:prstGeom>
          <a:noFill/>
          <a:ln w="19050" cap="rnd" cmpd="sng" algn="ctr">
            <a:solidFill>
              <a:srgbClr val="FF9600"/>
            </a:solidFill>
            <a:prstDash val="solid"/>
            <a:headEnd type="arrow" w="med" len="sm"/>
            <a:tailEnd type="arrow" w="med" len="sm"/>
          </a:ln>
          <a:effectLst/>
        </p:spPr>
      </p:cxnSp>
      <p:sp>
        <p:nvSpPr>
          <p:cNvPr id="174" name="TextBox 173">
            <a:extLst>
              <a:ext uri="{FF2B5EF4-FFF2-40B4-BE49-F238E27FC236}">
                <a16:creationId xmlns:a16="http://schemas.microsoft.com/office/drawing/2014/main" id="{F8422F62-96DD-427A-A834-210A7C382FF8}"/>
              </a:ext>
            </a:extLst>
          </p:cNvPr>
          <p:cNvSpPr txBox="1"/>
          <p:nvPr/>
        </p:nvSpPr>
        <p:spPr>
          <a:xfrm>
            <a:off x="3614816" y="1336363"/>
            <a:ext cx="506129" cy="325329"/>
          </a:xfrm>
          <a:prstGeom prst="rect">
            <a:avLst/>
          </a:prstGeom>
        </p:spPr>
        <p:txBody>
          <a:bodyPr vert="horz" wrap="none" lIns="0" tIns="0" rIns="0" bIns="0" rtlCol="0">
            <a:noAutofit/>
          </a:bodyPr>
          <a:lstStyle/>
          <a:p>
            <a:pPr defTabSz="914378">
              <a:defRPr/>
            </a:pPr>
            <a:r>
              <a:rPr lang="en-US" sz="1000" b="1" kern="0" dirty="0">
                <a:latin typeface="Amazon Ember" panose="020B0603020204020204" pitchFamily="34" charset="0"/>
                <a:ea typeface="Amazon Ember" panose="020B0603020204020204" pitchFamily="34" charset="0"/>
                <a:cs typeface="Amazon Ember" panose="020B0603020204020204" pitchFamily="34" charset="0"/>
              </a:rPr>
              <a:t>Amazon </a:t>
            </a:r>
          </a:p>
          <a:p>
            <a:pPr defTabSz="914378">
              <a:defRPr/>
            </a:pPr>
            <a:r>
              <a:rPr lang="en-US" sz="1000" b="1" kern="0" dirty="0">
                <a:latin typeface="Amazon Ember" panose="020B0603020204020204" pitchFamily="34" charset="0"/>
                <a:ea typeface="Amazon Ember" panose="020B0603020204020204" pitchFamily="34" charset="0"/>
                <a:cs typeface="Amazon Ember" panose="020B0603020204020204" pitchFamily="34" charset="0"/>
              </a:rPr>
              <a:t>Redshift</a:t>
            </a:r>
          </a:p>
        </p:txBody>
      </p:sp>
      <p:cxnSp>
        <p:nvCxnSpPr>
          <p:cNvPr id="180" name="Straight Arrow Connector 179">
            <a:extLst>
              <a:ext uri="{FF2B5EF4-FFF2-40B4-BE49-F238E27FC236}">
                <a16:creationId xmlns:a16="http://schemas.microsoft.com/office/drawing/2014/main" id="{AB00078B-6839-4425-B838-8EC25835643C}"/>
              </a:ext>
            </a:extLst>
          </p:cNvPr>
          <p:cNvCxnSpPr>
            <a:cxnSpLocks/>
          </p:cNvCxnSpPr>
          <p:nvPr/>
        </p:nvCxnSpPr>
        <p:spPr>
          <a:xfrm flipV="1">
            <a:off x="4177477" y="1855459"/>
            <a:ext cx="280756" cy="243323"/>
          </a:xfrm>
          <a:prstGeom prst="straightConnector1">
            <a:avLst/>
          </a:prstGeom>
          <a:noFill/>
          <a:ln w="19050" cap="rnd" cmpd="sng" algn="ctr">
            <a:solidFill>
              <a:srgbClr val="FF9600"/>
            </a:solidFill>
            <a:prstDash val="solid"/>
            <a:headEnd type="arrow" w="med" len="sm"/>
            <a:tailEnd type="arrow" w="med" len="sm"/>
          </a:ln>
          <a:effectLst/>
        </p:spPr>
      </p:cxnSp>
      <p:cxnSp>
        <p:nvCxnSpPr>
          <p:cNvPr id="181" name="Straight Arrow Connector 180">
            <a:extLst>
              <a:ext uri="{FF2B5EF4-FFF2-40B4-BE49-F238E27FC236}">
                <a16:creationId xmlns:a16="http://schemas.microsoft.com/office/drawing/2014/main" id="{9B364B35-4A19-45BD-9E21-0ACF8B5EFAFC}"/>
              </a:ext>
            </a:extLst>
          </p:cNvPr>
          <p:cNvCxnSpPr>
            <a:cxnSpLocks/>
          </p:cNvCxnSpPr>
          <p:nvPr/>
        </p:nvCxnSpPr>
        <p:spPr>
          <a:xfrm flipH="1" flipV="1">
            <a:off x="5093307" y="1857769"/>
            <a:ext cx="280756" cy="243323"/>
          </a:xfrm>
          <a:prstGeom prst="straightConnector1">
            <a:avLst/>
          </a:prstGeom>
          <a:noFill/>
          <a:ln w="19050" cap="rnd" cmpd="sng" algn="ctr">
            <a:solidFill>
              <a:srgbClr val="FF9600"/>
            </a:solidFill>
            <a:prstDash val="solid"/>
            <a:headEnd type="arrow" w="med" len="sm"/>
            <a:tailEnd type="arrow" w="med" len="sm"/>
          </a:ln>
          <a:effectLst/>
        </p:spPr>
      </p:cxnSp>
      <p:cxnSp>
        <p:nvCxnSpPr>
          <p:cNvPr id="182" name="Straight Arrow Connector 181">
            <a:extLst>
              <a:ext uri="{FF2B5EF4-FFF2-40B4-BE49-F238E27FC236}">
                <a16:creationId xmlns:a16="http://schemas.microsoft.com/office/drawing/2014/main" id="{69E3B9B2-3612-4DDC-AAEE-A667D02FA4DB}"/>
              </a:ext>
            </a:extLst>
          </p:cNvPr>
          <p:cNvCxnSpPr>
            <a:cxnSpLocks/>
          </p:cNvCxnSpPr>
          <p:nvPr/>
        </p:nvCxnSpPr>
        <p:spPr>
          <a:xfrm flipV="1">
            <a:off x="4768032" y="1865609"/>
            <a:ext cx="0" cy="214313"/>
          </a:xfrm>
          <a:prstGeom prst="straightConnector1">
            <a:avLst/>
          </a:prstGeom>
          <a:noFill/>
          <a:ln w="19050" cap="rnd" cmpd="sng" algn="ctr">
            <a:solidFill>
              <a:srgbClr val="FF9600"/>
            </a:solidFill>
            <a:prstDash val="solid"/>
            <a:headEnd type="arrow" w="med" len="sm"/>
            <a:tailEnd type="arrow" w="med" len="sm"/>
          </a:ln>
          <a:effectLst/>
        </p:spPr>
      </p:cxnSp>
      <p:grpSp>
        <p:nvGrpSpPr>
          <p:cNvPr id="183" name="Graphic 62">
            <a:extLst>
              <a:ext uri="{FF2B5EF4-FFF2-40B4-BE49-F238E27FC236}">
                <a16:creationId xmlns:a16="http://schemas.microsoft.com/office/drawing/2014/main" id="{14D9A4A0-3C68-4917-B38D-311DFFD7A5CA}"/>
              </a:ext>
            </a:extLst>
          </p:cNvPr>
          <p:cNvGrpSpPr/>
          <p:nvPr/>
        </p:nvGrpSpPr>
        <p:grpSpPr>
          <a:xfrm>
            <a:off x="4620522" y="1584249"/>
            <a:ext cx="286756" cy="140328"/>
            <a:chOff x="-2500197" y="3828387"/>
            <a:chExt cx="704720" cy="344863"/>
          </a:xfrm>
        </p:grpSpPr>
        <p:sp>
          <p:nvSpPr>
            <p:cNvPr id="184" name="Freeform: Shape 183">
              <a:extLst>
                <a:ext uri="{FF2B5EF4-FFF2-40B4-BE49-F238E27FC236}">
                  <a16:creationId xmlns:a16="http://schemas.microsoft.com/office/drawing/2014/main" id="{EC94BC29-C0AF-44B5-8F3B-8D60C38C1E0D}"/>
                </a:ext>
              </a:extLst>
            </p:cNvPr>
            <p:cNvSpPr/>
            <p:nvPr/>
          </p:nvSpPr>
          <p:spPr>
            <a:xfrm>
              <a:off x="-2506010" y="3816577"/>
              <a:ext cx="719714" cy="359857"/>
            </a:xfrm>
            <a:custGeom>
              <a:avLst/>
              <a:gdLst/>
              <a:ahLst/>
              <a:cxnLst/>
              <a:rect l="0" t="0" r="0" b="0"/>
              <a:pathLst>
                <a:path w="719714" h="359857">
                  <a:moveTo>
                    <a:pt x="703036" y="184242"/>
                  </a:moveTo>
                  <a:cubicBezTo>
                    <a:pt x="703036" y="184242"/>
                    <a:pt x="499117" y="349176"/>
                    <a:pt x="361172" y="349176"/>
                  </a:cubicBezTo>
                  <a:cubicBezTo>
                    <a:pt x="223226" y="349176"/>
                    <a:pt x="19307" y="184242"/>
                    <a:pt x="19307" y="184242"/>
                  </a:cubicBezTo>
                  <a:cubicBezTo>
                    <a:pt x="19307" y="184242"/>
                    <a:pt x="223226" y="19307"/>
                    <a:pt x="361172" y="19307"/>
                  </a:cubicBezTo>
                  <a:cubicBezTo>
                    <a:pt x="499117" y="19307"/>
                    <a:pt x="703036" y="184242"/>
                    <a:pt x="703036" y="184242"/>
                  </a:cubicBezTo>
                  <a:close/>
                </a:path>
              </a:pathLst>
            </a:custGeom>
            <a:noFill/>
            <a:ln w="19050" cap="rnd">
              <a:solidFill>
                <a:schemeClr val="tx1"/>
              </a:solidFill>
              <a:prstDash val="solid"/>
              <a:round/>
            </a:ln>
          </p:spPr>
          <p:txBody>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185" name="Freeform: Shape 184">
              <a:extLst>
                <a:ext uri="{FF2B5EF4-FFF2-40B4-BE49-F238E27FC236}">
                  <a16:creationId xmlns:a16="http://schemas.microsoft.com/office/drawing/2014/main" id="{C3F53D5A-D125-4889-B905-7D3D4861ED84}"/>
                </a:ext>
              </a:extLst>
            </p:cNvPr>
            <p:cNvSpPr/>
            <p:nvPr/>
          </p:nvSpPr>
          <p:spPr>
            <a:xfrm>
              <a:off x="-2330579" y="3816577"/>
              <a:ext cx="359857" cy="359857"/>
            </a:xfrm>
            <a:custGeom>
              <a:avLst/>
              <a:gdLst/>
              <a:ahLst/>
              <a:cxnLst/>
              <a:rect l="0" t="0" r="0" b="0"/>
              <a:pathLst>
                <a:path w="359857" h="359857">
                  <a:moveTo>
                    <a:pt x="349176" y="184242"/>
                  </a:moveTo>
                  <a:cubicBezTo>
                    <a:pt x="349176" y="275333"/>
                    <a:pt x="275333" y="349176"/>
                    <a:pt x="184242" y="349176"/>
                  </a:cubicBezTo>
                  <a:cubicBezTo>
                    <a:pt x="93151" y="349176"/>
                    <a:pt x="19307" y="275333"/>
                    <a:pt x="19307" y="184242"/>
                  </a:cubicBezTo>
                  <a:cubicBezTo>
                    <a:pt x="19307" y="93151"/>
                    <a:pt x="93151" y="19307"/>
                    <a:pt x="184242" y="19307"/>
                  </a:cubicBezTo>
                  <a:cubicBezTo>
                    <a:pt x="275333" y="19307"/>
                    <a:pt x="349176" y="93151"/>
                    <a:pt x="349176" y="184242"/>
                  </a:cubicBezTo>
                  <a:close/>
                </a:path>
              </a:pathLst>
            </a:custGeom>
            <a:noFill/>
            <a:ln w="19050" cap="rnd">
              <a:solidFill>
                <a:schemeClr val="tx1"/>
              </a:solidFill>
              <a:prstDash val="solid"/>
              <a:round/>
            </a:ln>
          </p:spPr>
          <p:txBody>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186" name="Freeform: Shape 185">
              <a:extLst>
                <a:ext uri="{FF2B5EF4-FFF2-40B4-BE49-F238E27FC236}">
                  <a16:creationId xmlns:a16="http://schemas.microsoft.com/office/drawing/2014/main" id="{F642CB97-EE26-4319-A415-58327B65AE44}"/>
                </a:ext>
              </a:extLst>
            </p:cNvPr>
            <p:cNvSpPr/>
            <p:nvPr/>
          </p:nvSpPr>
          <p:spPr>
            <a:xfrm>
              <a:off x="-2236117" y="3911039"/>
              <a:ext cx="164934" cy="164934"/>
            </a:xfrm>
            <a:custGeom>
              <a:avLst/>
              <a:gdLst/>
              <a:ahLst/>
              <a:cxnLst/>
              <a:rect l="0" t="0" r="0" b="0"/>
              <a:pathLst>
                <a:path w="164934" h="164934">
                  <a:moveTo>
                    <a:pt x="160251" y="89779"/>
                  </a:moveTo>
                  <a:cubicBezTo>
                    <a:pt x="160251" y="128700"/>
                    <a:pt x="128700" y="160251"/>
                    <a:pt x="89779" y="160251"/>
                  </a:cubicBezTo>
                  <a:cubicBezTo>
                    <a:pt x="50859" y="160251"/>
                    <a:pt x="19307" y="128700"/>
                    <a:pt x="19307" y="89779"/>
                  </a:cubicBezTo>
                  <a:cubicBezTo>
                    <a:pt x="19307" y="50859"/>
                    <a:pt x="50859" y="19307"/>
                    <a:pt x="89779" y="19307"/>
                  </a:cubicBezTo>
                  <a:cubicBezTo>
                    <a:pt x="128700" y="19307"/>
                    <a:pt x="160251" y="50859"/>
                    <a:pt x="160251" y="89779"/>
                  </a:cubicBezTo>
                  <a:close/>
                </a:path>
              </a:pathLst>
            </a:custGeom>
            <a:noFill/>
            <a:ln w="19050" cap="rnd">
              <a:solidFill>
                <a:schemeClr val="tx1"/>
              </a:solidFill>
              <a:prstDash val="solid"/>
              <a:round/>
            </a:ln>
          </p:spPr>
          <p:txBody>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87" name="Group 186">
            <a:extLst>
              <a:ext uri="{FF2B5EF4-FFF2-40B4-BE49-F238E27FC236}">
                <a16:creationId xmlns:a16="http://schemas.microsoft.com/office/drawing/2014/main" id="{D780E610-D8E8-4EC4-859E-6F94719E90C2}"/>
              </a:ext>
            </a:extLst>
          </p:cNvPr>
          <p:cNvGrpSpPr/>
          <p:nvPr/>
        </p:nvGrpSpPr>
        <p:grpSpPr>
          <a:xfrm>
            <a:off x="4468500" y="417253"/>
            <a:ext cx="586070" cy="489931"/>
            <a:chOff x="2618848" y="1358425"/>
            <a:chExt cx="584727" cy="488809"/>
          </a:xfrm>
        </p:grpSpPr>
        <p:grpSp>
          <p:nvGrpSpPr>
            <p:cNvPr id="188" name="Group 187">
              <a:extLst>
                <a:ext uri="{FF2B5EF4-FFF2-40B4-BE49-F238E27FC236}">
                  <a16:creationId xmlns:a16="http://schemas.microsoft.com/office/drawing/2014/main" id="{5C0FC8F6-534B-498B-81E3-DBC08C51E515}"/>
                </a:ext>
              </a:extLst>
            </p:cNvPr>
            <p:cNvGrpSpPr/>
            <p:nvPr/>
          </p:nvGrpSpPr>
          <p:grpSpPr>
            <a:xfrm>
              <a:off x="2659596" y="1388515"/>
              <a:ext cx="166242" cy="171445"/>
              <a:chOff x="5133183" y="5300437"/>
              <a:chExt cx="238918" cy="246394"/>
            </a:xfrm>
          </p:grpSpPr>
          <p:sp>
            <p:nvSpPr>
              <p:cNvPr id="202" name="Freeform 43">
                <a:extLst>
                  <a:ext uri="{FF2B5EF4-FFF2-40B4-BE49-F238E27FC236}">
                    <a16:creationId xmlns:a16="http://schemas.microsoft.com/office/drawing/2014/main" id="{CE49A7D0-770F-4AE0-B5B7-335AB1004F54}"/>
                  </a:ext>
                </a:extLst>
              </p:cNvPr>
              <p:cNvSpPr>
                <a:spLocks/>
              </p:cNvSpPr>
              <p:nvPr/>
            </p:nvSpPr>
            <p:spPr bwMode="auto">
              <a:xfrm>
                <a:off x="5133183" y="5334954"/>
                <a:ext cx="212526" cy="211877"/>
              </a:xfrm>
              <a:custGeom>
                <a:avLst/>
                <a:gdLst>
                  <a:gd name="T0" fmla="*/ 731 w 1444"/>
                  <a:gd name="T1" fmla="*/ 711 h 1440"/>
                  <a:gd name="T2" fmla="*/ 1444 w 1444"/>
                  <a:gd name="T3" fmla="*/ 711 h 1440"/>
                  <a:gd name="T4" fmla="*/ 731 w 1444"/>
                  <a:gd name="T5" fmla="*/ 1440 h 1440"/>
                  <a:gd name="T6" fmla="*/ 0 w 1444"/>
                  <a:gd name="T7" fmla="*/ 711 h 1440"/>
                  <a:gd name="T8" fmla="*/ 731 w 1444"/>
                  <a:gd name="T9" fmla="*/ 0 h 1440"/>
                  <a:gd name="T10" fmla="*/ 731 w 1444"/>
                  <a:gd name="T11" fmla="*/ 711 h 1440"/>
                  <a:gd name="T12" fmla="*/ 731 w 1444"/>
                  <a:gd name="T13" fmla="*/ 711 h 1440"/>
                </a:gdLst>
                <a:ahLst/>
                <a:cxnLst>
                  <a:cxn ang="0">
                    <a:pos x="T0" y="T1"/>
                  </a:cxn>
                  <a:cxn ang="0">
                    <a:pos x="T2" y="T3"/>
                  </a:cxn>
                  <a:cxn ang="0">
                    <a:pos x="T4" y="T5"/>
                  </a:cxn>
                  <a:cxn ang="0">
                    <a:pos x="T6" y="T7"/>
                  </a:cxn>
                  <a:cxn ang="0">
                    <a:pos x="T8" y="T9"/>
                  </a:cxn>
                  <a:cxn ang="0">
                    <a:pos x="T10" y="T11"/>
                  </a:cxn>
                  <a:cxn ang="0">
                    <a:pos x="T12" y="T13"/>
                  </a:cxn>
                </a:cxnLst>
                <a:rect l="0" t="0" r="r" b="b"/>
                <a:pathLst>
                  <a:path w="1444" h="1440">
                    <a:moveTo>
                      <a:pt x="731" y="711"/>
                    </a:moveTo>
                    <a:cubicBezTo>
                      <a:pt x="1444" y="711"/>
                      <a:pt x="1444" y="711"/>
                      <a:pt x="1444" y="711"/>
                    </a:cubicBezTo>
                    <a:cubicBezTo>
                      <a:pt x="1444" y="1112"/>
                      <a:pt x="1115" y="1440"/>
                      <a:pt x="731" y="1440"/>
                    </a:cubicBezTo>
                    <a:cubicBezTo>
                      <a:pt x="329" y="1440"/>
                      <a:pt x="0" y="1112"/>
                      <a:pt x="0" y="711"/>
                    </a:cubicBezTo>
                    <a:cubicBezTo>
                      <a:pt x="0" y="328"/>
                      <a:pt x="329" y="0"/>
                      <a:pt x="731" y="0"/>
                    </a:cubicBezTo>
                    <a:cubicBezTo>
                      <a:pt x="731" y="711"/>
                      <a:pt x="731" y="711"/>
                      <a:pt x="731" y="711"/>
                    </a:cubicBezTo>
                    <a:cubicBezTo>
                      <a:pt x="731" y="711"/>
                      <a:pt x="731" y="711"/>
                      <a:pt x="731" y="711"/>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03" name="Freeform 44">
                <a:extLst>
                  <a:ext uri="{FF2B5EF4-FFF2-40B4-BE49-F238E27FC236}">
                    <a16:creationId xmlns:a16="http://schemas.microsoft.com/office/drawing/2014/main" id="{6E96B291-4F17-4319-9F1F-FE09C90D4EE7}"/>
                  </a:ext>
                </a:extLst>
              </p:cNvPr>
              <p:cNvSpPr>
                <a:spLocks/>
              </p:cNvSpPr>
              <p:nvPr/>
            </p:nvSpPr>
            <p:spPr bwMode="auto">
              <a:xfrm>
                <a:off x="5267514" y="5300437"/>
                <a:ext cx="104587" cy="107940"/>
              </a:xfrm>
              <a:custGeom>
                <a:avLst/>
                <a:gdLst>
                  <a:gd name="T0" fmla="*/ 0 w 711"/>
                  <a:gd name="T1" fmla="*/ 734 h 734"/>
                  <a:gd name="T2" fmla="*/ 711 w 711"/>
                  <a:gd name="T3" fmla="*/ 734 h 734"/>
                  <a:gd name="T4" fmla="*/ 0 w 711"/>
                  <a:gd name="T5" fmla="*/ 0 h 734"/>
                  <a:gd name="T6" fmla="*/ 0 w 711"/>
                  <a:gd name="T7" fmla="*/ 734 h 734"/>
                  <a:gd name="T8" fmla="*/ 0 w 711"/>
                  <a:gd name="T9" fmla="*/ 734 h 734"/>
                </a:gdLst>
                <a:ahLst/>
                <a:cxnLst>
                  <a:cxn ang="0">
                    <a:pos x="T0" y="T1"/>
                  </a:cxn>
                  <a:cxn ang="0">
                    <a:pos x="T2" y="T3"/>
                  </a:cxn>
                  <a:cxn ang="0">
                    <a:pos x="T4" y="T5"/>
                  </a:cxn>
                  <a:cxn ang="0">
                    <a:pos x="T6" y="T7"/>
                  </a:cxn>
                  <a:cxn ang="0">
                    <a:pos x="T8" y="T9"/>
                  </a:cxn>
                </a:cxnLst>
                <a:rect l="0" t="0" r="r" b="b"/>
                <a:pathLst>
                  <a:path w="711" h="734">
                    <a:moveTo>
                      <a:pt x="0" y="734"/>
                    </a:moveTo>
                    <a:cubicBezTo>
                      <a:pt x="711" y="734"/>
                      <a:pt x="711" y="734"/>
                      <a:pt x="711" y="734"/>
                    </a:cubicBezTo>
                    <a:cubicBezTo>
                      <a:pt x="711" y="331"/>
                      <a:pt x="383" y="0"/>
                      <a:pt x="0" y="0"/>
                    </a:cubicBezTo>
                    <a:cubicBezTo>
                      <a:pt x="0" y="734"/>
                      <a:pt x="0" y="734"/>
                      <a:pt x="0" y="734"/>
                    </a:cubicBezTo>
                    <a:cubicBezTo>
                      <a:pt x="0" y="734"/>
                      <a:pt x="0" y="734"/>
                      <a:pt x="0" y="734"/>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89" name="Rectangle 188">
              <a:extLst>
                <a:ext uri="{FF2B5EF4-FFF2-40B4-BE49-F238E27FC236}">
                  <a16:creationId xmlns:a16="http://schemas.microsoft.com/office/drawing/2014/main" id="{D1B58FEA-C13D-473D-B34B-0935C7DE59BA}"/>
                </a:ext>
              </a:extLst>
            </p:cNvPr>
            <p:cNvSpPr/>
            <p:nvPr/>
          </p:nvSpPr>
          <p:spPr>
            <a:xfrm>
              <a:off x="2618848" y="1358425"/>
              <a:ext cx="247739" cy="231626"/>
            </a:xfrm>
            <a:prstGeom prst="rect">
              <a:avLst/>
            </a:prstGeom>
            <a:no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90" name="Group 189">
              <a:extLst>
                <a:ext uri="{FF2B5EF4-FFF2-40B4-BE49-F238E27FC236}">
                  <a16:creationId xmlns:a16="http://schemas.microsoft.com/office/drawing/2014/main" id="{E74BA7A7-54A0-4299-94D3-D4DA04CB7E4C}"/>
                </a:ext>
              </a:extLst>
            </p:cNvPr>
            <p:cNvGrpSpPr/>
            <p:nvPr/>
          </p:nvGrpSpPr>
          <p:grpSpPr>
            <a:xfrm>
              <a:off x="2896949" y="1358425"/>
              <a:ext cx="306626" cy="231626"/>
              <a:chOff x="5613813" y="5267916"/>
              <a:chExt cx="489530" cy="332884"/>
            </a:xfrm>
          </p:grpSpPr>
          <p:sp>
            <p:nvSpPr>
              <p:cNvPr id="200" name="Freeform 14">
                <a:extLst>
                  <a:ext uri="{FF2B5EF4-FFF2-40B4-BE49-F238E27FC236}">
                    <a16:creationId xmlns:a16="http://schemas.microsoft.com/office/drawing/2014/main" id="{554C788D-40CA-403F-AF05-928933BCCF2B}"/>
                  </a:ext>
                </a:extLst>
              </p:cNvPr>
              <p:cNvSpPr>
                <a:spLocks/>
              </p:cNvSpPr>
              <p:nvPr/>
            </p:nvSpPr>
            <p:spPr bwMode="auto">
              <a:xfrm>
                <a:off x="5618375" y="5343510"/>
                <a:ext cx="482973" cy="208306"/>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01" name="Rectangle 200">
                <a:extLst>
                  <a:ext uri="{FF2B5EF4-FFF2-40B4-BE49-F238E27FC236}">
                    <a16:creationId xmlns:a16="http://schemas.microsoft.com/office/drawing/2014/main" id="{76157927-C331-4EC0-885B-44204377993F}"/>
                  </a:ext>
                </a:extLst>
              </p:cNvPr>
              <p:cNvSpPr/>
              <p:nvPr/>
            </p:nvSpPr>
            <p:spPr>
              <a:xfrm>
                <a:off x="5613813" y="5267916"/>
                <a:ext cx="489530" cy="332884"/>
              </a:xfrm>
              <a:prstGeom prst="rect">
                <a:avLst/>
              </a:prstGeom>
              <a:no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91" name="Rectangle 190">
              <a:extLst>
                <a:ext uri="{FF2B5EF4-FFF2-40B4-BE49-F238E27FC236}">
                  <a16:creationId xmlns:a16="http://schemas.microsoft.com/office/drawing/2014/main" id="{300212BD-7BA9-4E58-B39D-7AFE2F2575C8}"/>
                </a:ext>
              </a:extLst>
            </p:cNvPr>
            <p:cNvSpPr/>
            <p:nvPr/>
          </p:nvSpPr>
          <p:spPr>
            <a:xfrm>
              <a:off x="2618848" y="1615608"/>
              <a:ext cx="583477" cy="231626"/>
            </a:xfrm>
            <a:prstGeom prst="rect">
              <a:avLst/>
            </a:prstGeom>
            <a:no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92" name="Group 191">
              <a:extLst>
                <a:ext uri="{FF2B5EF4-FFF2-40B4-BE49-F238E27FC236}">
                  <a16:creationId xmlns:a16="http://schemas.microsoft.com/office/drawing/2014/main" id="{AA9C95AE-D28A-45EE-BA58-E4BF3CDCC22D}"/>
                </a:ext>
              </a:extLst>
            </p:cNvPr>
            <p:cNvGrpSpPr/>
            <p:nvPr/>
          </p:nvGrpSpPr>
          <p:grpSpPr>
            <a:xfrm>
              <a:off x="2656153" y="1645689"/>
              <a:ext cx="508867" cy="171465"/>
              <a:chOff x="2658196" y="1644659"/>
              <a:chExt cx="546058" cy="171465"/>
            </a:xfrm>
          </p:grpSpPr>
          <p:sp>
            <p:nvSpPr>
              <p:cNvPr id="193" name="Rectangle 48">
                <a:extLst>
                  <a:ext uri="{FF2B5EF4-FFF2-40B4-BE49-F238E27FC236}">
                    <a16:creationId xmlns:a16="http://schemas.microsoft.com/office/drawing/2014/main" id="{A39C73A1-169A-4722-AC9A-886E3889E309}"/>
                  </a:ext>
                </a:extLst>
              </p:cNvPr>
              <p:cNvSpPr>
                <a:spLocks noChangeArrowheads="1"/>
              </p:cNvSpPr>
              <p:nvPr/>
            </p:nvSpPr>
            <p:spPr bwMode="auto">
              <a:xfrm>
                <a:off x="2658196" y="1751782"/>
                <a:ext cx="53545" cy="64342"/>
              </a:xfrm>
              <a:prstGeom prst="rect">
                <a:avLst/>
              </a:pr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94" name="Rectangle 49">
                <a:extLst>
                  <a:ext uri="{FF2B5EF4-FFF2-40B4-BE49-F238E27FC236}">
                    <a16:creationId xmlns:a16="http://schemas.microsoft.com/office/drawing/2014/main" id="{EFBB8C80-14DF-4285-9F4A-58C57C1AFA4E}"/>
                  </a:ext>
                </a:extLst>
              </p:cNvPr>
              <p:cNvSpPr>
                <a:spLocks noChangeArrowheads="1"/>
              </p:cNvSpPr>
              <p:nvPr/>
            </p:nvSpPr>
            <p:spPr bwMode="auto">
              <a:xfrm>
                <a:off x="2740282" y="1666106"/>
                <a:ext cx="53545" cy="150018"/>
              </a:xfrm>
              <a:prstGeom prst="rect">
                <a:avLst/>
              </a:pr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95" name="Rectangle 50">
                <a:extLst>
                  <a:ext uri="{FF2B5EF4-FFF2-40B4-BE49-F238E27FC236}">
                    <a16:creationId xmlns:a16="http://schemas.microsoft.com/office/drawing/2014/main" id="{91D9D6B9-7E23-48F9-B8CC-B2A52CA14B06}"/>
                  </a:ext>
                </a:extLst>
              </p:cNvPr>
              <p:cNvSpPr>
                <a:spLocks noChangeArrowheads="1"/>
              </p:cNvSpPr>
              <p:nvPr/>
            </p:nvSpPr>
            <p:spPr bwMode="auto">
              <a:xfrm>
                <a:off x="2822367" y="1709001"/>
                <a:ext cx="53545" cy="107123"/>
              </a:xfrm>
              <a:prstGeom prst="rect">
                <a:avLst/>
              </a:pr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96" name="Rectangle 51">
                <a:extLst>
                  <a:ext uri="{FF2B5EF4-FFF2-40B4-BE49-F238E27FC236}">
                    <a16:creationId xmlns:a16="http://schemas.microsoft.com/office/drawing/2014/main" id="{184BB78D-7320-452B-A4F7-2FFBD0EF3742}"/>
                  </a:ext>
                </a:extLst>
              </p:cNvPr>
              <p:cNvSpPr>
                <a:spLocks noChangeArrowheads="1"/>
              </p:cNvSpPr>
              <p:nvPr/>
            </p:nvSpPr>
            <p:spPr bwMode="auto">
              <a:xfrm>
                <a:off x="2904453" y="1644659"/>
                <a:ext cx="53545" cy="171465"/>
              </a:xfrm>
              <a:prstGeom prst="rect">
                <a:avLst/>
              </a:pr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97" name="Rectangle 48">
                <a:extLst>
                  <a:ext uri="{FF2B5EF4-FFF2-40B4-BE49-F238E27FC236}">
                    <a16:creationId xmlns:a16="http://schemas.microsoft.com/office/drawing/2014/main" id="{F662E9A5-6EE3-4ABA-9252-837D4AA670C5}"/>
                  </a:ext>
                </a:extLst>
              </p:cNvPr>
              <p:cNvSpPr>
                <a:spLocks noChangeArrowheads="1"/>
              </p:cNvSpPr>
              <p:nvPr/>
            </p:nvSpPr>
            <p:spPr bwMode="auto">
              <a:xfrm>
                <a:off x="2986538" y="1674484"/>
                <a:ext cx="53545" cy="141640"/>
              </a:xfrm>
              <a:prstGeom prst="rect">
                <a:avLst/>
              </a:pr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98" name="Rectangle 49">
                <a:extLst>
                  <a:ext uri="{FF2B5EF4-FFF2-40B4-BE49-F238E27FC236}">
                    <a16:creationId xmlns:a16="http://schemas.microsoft.com/office/drawing/2014/main" id="{C10DDADC-D21B-422B-A410-D6A8E2CED292}"/>
                  </a:ext>
                </a:extLst>
              </p:cNvPr>
              <p:cNvSpPr>
                <a:spLocks noChangeArrowheads="1"/>
              </p:cNvSpPr>
              <p:nvPr/>
            </p:nvSpPr>
            <p:spPr bwMode="auto">
              <a:xfrm>
                <a:off x="3068624" y="1694366"/>
                <a:ext cx="53545" cy="121758"/>
              </a:xfrm>
              <a:prstGeom prst="rect">
                <a:avLst/>
              </a:pr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99" name="Rectangle 50">
                <a:extLst>
                  <a:ext uri="{FF2B5EF4-FFF2-40B4-BE49-F238E27FC236}">
                    <a16:creationId xmlns:a16="http://schemas.microsoft.com/office/drawing/2014/main" id="{1E85D7E7-6654-4153-B8E1-9A623C074C18}"/>
                  </a:ext>
                </a:extLst>
              </p:cNvPr>
              <p:cNvSpPr>
                <a:spLocks noChangeArrowheads="1"/>
              </p:cNvSpPr>
              <p:nvPr/>
            </p:nvSpPr>
            <p:spPr bwMode="auto">
              <a:xfrm>
                <a:off x="3150709" y="1674484"/>
                <a:ext cx="53545" cy="141640"/>
              </a:xfrm>
              <a:prstGeom prst="rect">
                <a:avLst/>
              </a:pr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204" name="TextBox 203">
            <a:extLst>
              <a:ext uri="{FF2B5EF4-FFF2-40B4-BE49-F238E27FC236}">
                <a16:creationId xmlns:a16="http://schemas.microsoft.com/office/drawing/2014/main" id="{674F7392-CC4C-4BF5-A75C-0E2A3BDD9763}"/>
              </a:ext>
            </a:extLst>
          </p:cNvPr>
          <p:cNvSpPr txBox="1"/>
          <p:nvPr/>
        </p:nvSpPr>
        <p:spPr>
          <a:xfrm>
            <a:off x="4892171" y="1098786"/>
            <a:ext cx="655629" cy="138499"/>
          </a:xfrm>
          <a:prstGeom prst="rect">
            <a:avLst/>
          </a:prstGeom>
          <a:noFill/>
          <a:ln>
            <a:noFill/>
          </a:ln>
        </p:spPr>
        <p:txBody>
          <a:bodyPr vert="horz" wrap="none" lIns="0" tIns="0" rIns="0" bIns="0" rtlCol="0">
            <a:spAutoFit/>
          </a:bodyPr>
          <a:lstStyle/>
          <a:p>
            <a:pPr defTabSz="914378">
              <a:defRPr/>
            </a:pPr>
            <a:r>
              <a:rPr lang="en-US" sz="900" b="1" kern="0" dirty="0">
                <a:latin typeface="Amazon Ember" panose="020B0603020204020204" pitchFamily="34" charset="0"/>
                <a:ea typeface="Amazon Ember" panose="020B0603020204020204" pitchFamily="34" charset="0"/>
                <a:cs typeface="Amazon Ember" panose="020B0603020204020204" pitchFamily="34" charset="0"/>
              </a:rPr>
              <a:t>JDBC/ODBC</a:t>
            </a:r>
          </a:p>
        </p:txBody>
      </p:sp>
      <p:grpSp>
        <p:nvGrpSpPr>
          <p:cNvPr id="5" name="Group 4">
            <a:extLst>
              <a:ext uri="{FF2B5EF4-FFF2-40B4-BE49-F238E27FC236}">
                <a16:creationId xmlns:a16="http://schemas.microsoft.com/office/drawing/2014/main" id="{BC025BBC-414D-4B40-A596-C79CE1FF43C1}"/>
              </a:ext>
            </a:extLst>
          </p:cNvPr>
          <p:cNvGrpSpPr/>
          <p:nvPr/>
        </p:nvGrpSpPr>
        <p:grpSpPr>
          <a:xfrm>
            <a:off x="3584662" y="3090549"/>
            <a:ext cx="2358476" cy="266190"/>
            <a:chOff x="4277351" y="3306073"/>
            <a:chExt cx="2400426" cy="270925"/>
          </a:xfrm>
        </p:grpSpPr>
        <p:grpSp>
          <p:nvGrpSpPr>
            <p:cNvPr id="219" name="Group 218">
              <a:extLst>
                <a:ext uri="{FF2B5EF4-FFF2-40B4-BE49-F238E27FC236}">
                  <a16:creationId xmlns:a16="http://schemas.microsoft.com/office/drawing/2014/main" id="{0DCC0D93-AD8F-4199-88B2-77CA6066F4EB}"/>
                </a:ext>
              </a:extLst>
            </p:cNvPr>
            <p:cNvGrpSpPr/>
            <p:nvPr/>
          </p:nvGrpSpPr>
          <p:grpSpPr>
            <a:xfrm>
              <a:off x="6334751" y="3306073"/>
              <a:ext cx="343026" cy="270925"/>
              <a:chOff x="921488" y="2187373"/>
              <a:chExt cx="571067" cy="451034"/>
            </a:xfrm>
            <a:solidFill>
              <a:schemeClr val="tx1">
                <a:lumMod val="10000"/>
                <a:lumOff val="90000"/>
              </a:schemeClr>
            </a:solidFill>
          </p:grpSpPr>
          <p:sp>
            <p:nvSpPr>
              <p:cNvPr id="220" name="Rectangle: Rounded Corners 37">
                <a:extLst>
                  <a:ext uri="{FF2B5EF4-FFF2-40B4-BE49-F238E27FC236}">
                    <a16:creationId xmlns:a16="http://schemas.microsoft.com/office/drawing/2014/main" id="{6561AEFB-DA08-4165-B7B8-AF7361BAE73E}"/>
                  </a:ext>
                </a:extLst>
              </p:cNvPr>
              <p:cNvSpPr/>
              <p:nvPr/>
            </p:nvSpPr>
            <p:spPr>
              <a:xfrm>
                <a:off x="1016400" y="2187373"/>
                <a:ext cx="401604" cy="401604"/>
              </a:xfrm>
              <a:prstGeom prst="roundRect">
                <a:avLst/>
              </a:prstGeom>
              <a:no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21" name="Group 220">
                <a:extLst>
                  <a:ext uri="{FF2B5EF4-FFF2-40B4-BE49-F238E27FC236}">
                    <a16:creationId xmlns:a16="http://schemas.microsoft.com/office/drawing/2014/main" id="{8A1AE0A4-DBE1-4AF8-9D6D-84C43944139C}"/>
                  </a:ext>
                </a:extLst>
              </p:cNvPr>
              <p:cNvGrpSpPr/>
              <p:nvPr/>
            </p:nvGrpSpPr>
            <p:grpSpPr>
              <a:xfrm>
                <a:off x="921488" y="2427050"/>
                <a:ext cx="212436" cy="211357"/>
                <a:chOff x="4150538" y="3152811"/>
                <a:chExt cx="214217" cy="213130"/>
              </a:xfrm>
              <a:grpFill/>
            </p:grpSpPr>
            <p:sp>
              <p:nvSpPr>
                <p:cNvPr id="227" name="Freeform 7">
                  <a:extLst>
                    <a:ext uri="{FF2B5EF4-FFF2-40B4-BE49-F238E27FC236}">
                      <a16:creationId xmlns:a16="http://schemas.microsoft.com/office/drawing/2014/main" id="{E1975147-8515-4B4C-95D0-840786E5276C}"/>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19050" cap="rnd">
                  <a:solidFill>
                    <a:schemeClr val="accent1"/>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sz="1200" kern="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8" name="Oval 6">
                  <a:extLst>
                    <a:ext uri="{FF2B5EF4-FFF2-40B4-BE49-F238E27FC236}">
                      <a16:creationId xmlns:a16="http://schemas.microsoft.com/office/drawing/2014/main" id="{AC8BF579-A972-48ED-9347-062F4E468424}"/>
                    </a:ext>
                  </a:extLst>
                </p:cNvPr>
                <p:cNvSpPr>
                  <a:spLocks noChangeArrowheads="1"/>
                </p:cNvSpPr>
                <p:nvPr/>
              </p:nvSpPr>
              <p:spPr bwMode="auto">
                <a:xfrm>
                  <a:off x="4217957" y="3219686"/>
                  <a:ext cx="79380" cy="79380"/>
                </a:xfrm>
                <a:prstGeom prst="ellipse">
                  <a:avLst/>
                </a:prstGeom>
                <a:grpFill/>
                <a:ln w="19050" cap="rnd">
                  <a:solidFill>
                    <a:schemeClr val="accent1"/>
                  </a:solidFill>
                  <a:prstDash val="solid"/>
                  <a:round/>
                </a:ln>
              </p:spPr>
              <p:txBody>
                <a:bodyPr vert="horz" wrap="square" lIns="91440" tIns="45720" rIns="91440" bIns="45720" numCol="1" anchor="t" anchorCtr="0" compatLnSpc="1">
                  <a:prstTxWarp prst="textNoShape">
                    <a:avLst/>
                  </a:prstTxWarp>
                </a:bodyPr>
                <a:lstStyle/>
                <a:p>
                  <a:pPr defTabSz="457189"/>
                  <a:endParaRPr lang="en-US" sz="1200" kern="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22" name="Group 221">
                <a:extLst>
                  <a:ext uri="{FF2B5EF4-FFF2-40B4-BE49-F238E27FC236}">
                    <a16:creationId xmlns:a16="http://schemas.microsoft.com/office/drawing/2014/main" id="{D1A2104F-A58A-4FD6-9BFA-F1C6050F7C73}"/>
                  </a:ext>
                </a:extLst>
              </p:cNvPr>
              <p:cNvGrpSpPr/>
              <p:nvPr/>
            </p:nvGrpSpPr>
            <p:grpSpPr>
              <a:xfrm>
                <a:off x="1305099" y="2422728"/>
                <a:ext cx="187456" cy="215679"/>
                <a:chOff x="786472" y="4572218"/>
                <a:chExt cx="459449" cy="528625"/>
              </a:xfrm>
              <a:grpFill/>
            </p:grpSpPr>
            <p:sp>
              <p:nvSpPr>
                <p:cNvPr id="223" name="Freeform 33">
                  <a:extLst>
                    <a:ext uri="{FF2B5EF4-FFF2-40B4-BE49-F238E27FC236}">
                      <a16:creationId xmlns:a16="http://schemas.microsoft.com/office/drawing/2014/main" id="{CA63F202-99F0-4AAD-8631-2B2AB9BCF289}"/>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4" name="Oval 30">
                  <a:extLst>
                    <a:ext uri="{FF2B5EF4-FFF2-40B4-BE49-F238E27FC236}">
                      <a16:creationId xmlns:a16="http://schemas.microsoft.com/office/drawing/2014/main" id="{22A0A6BD-DE12-44F2-8959-B24F7138D0B8}"/>
                    </a:ext>
                  </a:extLst>
                </p:cNvPr>
                <p:cNvSpPr>
                  <a:spLocks noChangeArrowheads="1"/>
                </p:cNvSpPr>
                <p:nvPr/>
              </p:nvSpPr>
              <p:spPr bwMode="auto">
                <a:xfrm>
                  <a:off x="786472" y="4572218"/>
                  <a:ext cx="459449" cy="139898"/>
                </a:xfrm>
                <a:prstGeom prst="ellipse">
                  <a:avLst/>
                </a:pr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5" name="Freeform 31">
                  <a:extLst>
                    <a:ext uri="{FF2B5EF4-FFF2-40B4-BE49-F238E27FC236}">
                      <a16:creationId xmlns:a16="http://schemas.microsoft.com/office/drawing/2014/main" id="{FDE8C8B8-0A93-4291-A96E-E54DFCAF340F}"/>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6" name="Freeform 32">
                  <a:extLst>
                    <a:ext uri="{FF2B5EF4-FFF2-40B4-BE49-F238E27FC236}">
                      <a16:creationId xmlns:a16="http://schemas.microsoft.com/office/drawing/2014/main" id="{9A573BC3-C637-48B4-A224-5E94B064A53E}"/>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229" name="Group 228">
              <a:extLst>
                <a:ext uri="{FF2B5EF4-FFF2-40B4-BE49-F238E27FC236}">
                  <a16:creationId xmlns:a16="http://schemas.microsoft.com/office/drawing/2014/main" id="{6BD19236-B3D5-4ACB-A98D-B206016BEFCA}"/>
                </a:ext>
              </a:extLst>
            </p:cNvPr>
            <p:cNvGrpSpPr/>
            <p:nvPr/>
          </p:nvGrpSpPr>
          <p:grpSpPr>
            <a:xfrm>
              <a:off x="5820401" y="3306073"/>
              <a:ext cx="343026" cy="270925"/>
              <a:chOff x="921488" y="2187373"/>
              <a:chExt cx="571067" cy="451034"/>
            </a:xfrm>
            <a:solidFill>
              <a:schemeClr val="tx1">
                <a:lumMod val="10000"/>
                <a:lumOff val="90000"/>
              </a:schemeClr>
            </a:solidFill>
          </p:grpSpPr>
          <p:sp>
            <p:nvSpPr>
              <p:cNvPr id="230" name="Rectangle: Rounded Corners 37">
                <a:extLst>
                  <a:ext uri="{FF2B5EF4-FFF2-40B4-BE49-F238E27FC236}">
                    <a16:creationId xmlns:a16="http://schemas.microsoft.com/office/drawing/2014/main" id="{04F7BB87-C182-4625-8D0D-C8AE17FE8B42}"/>
                  </a:ext>
                </a:extLst>
              </p:cNvPr>
              <p:cNvSpPr/>
              <p:nvPr/>
            </p:nvSpPr>
            <p:spPr>
              <a:xfrm>
                <a:off x="1016400" y="2187373"/>
                <a:ext cx="401604" cy="401604"/>
              </a:xfrm>
              <a:prstGeom prst="roundRect">
                <a:avLst/>
              </a:prstGeom>
              <a:no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31" name="Group 230">
                <a:extLst>
                  <a:ext uri="{FF2B5EF4-FFF2-40B4-BE49-F238E27FC236}">
                    <a16:creationId xmlns:a16="http://schemas.microsoft.com/office/drawing/2014/main" id="{5236A909-E3C4-4CB3-945F-AB5B1616DCC0}"/>
                  </a:ext>
                </a:extLst>
              </p:cNvPr>
              <p:cNvGrpSpPr/>
              <p:nvPr/>
            </p:nvGrpSpPr>
            <p:grpSpPr>
              <a:xfrm>
                <a:off x="921488" y="2427050"/>
                <a:ext cx="212436" cy="211357"/>
                <a:chOff x="4150538" y="3152811"/>
                <a:chExt cx="214217" cy="213130"/>
              </a:xfrm>
              <a:grpFill/>
            </p:grpSpPr>
            <p:sp>
              <p:nvSpPr>
                <p:cNvPr id="237" name="Freeform 7">
                  <a:extLst>
                    <a:ext uri="{FF2B5EF4-FFF2-40B4-BE49-F238E27FC236}">
                      <a16:creationId xmlns:a16="http://schemas.microsoft.com/office/drawing/2014/main" id="{C92C055E-4A83-4B3B-8E06-D31746DC226C}"/>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solidFill>
                  <a:schemeClr val="bg1"/>
                </a:solidFill>
                <a:ln w="19050" cap="rnd">
                  <a:solidFill>
                    <a:schemeClr val="accent1"/>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sz="1200" kern="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Oval 6">
                  <a:extLst>
                    <a:ext uri="{FF2B5EF4-FFF2-40B4-BE49-F238E27FC236}">
                      <a16:creationId xmlns:a16="http://schemas.microsoft.com/office/drawing/2014/main" id="{CB33C81F-D871-4B0A-82CB-B242BB52C4DF}"/>
                    </a:ext>
                  </a:extLst>
                </p:cNvPr>
                <p:cNvSpPr>
                  <a:spLocks noChangeArrowheads="1"/>
                </p:cNvSpPr>
                <p:nvPr/>
              </p:nvSpPr>
              <p:spPr bwMode="auto">
                <a:xfrm>
                  <a:off x="4217957" y="3219686"/>
                  <a:ext cx="79380" cy="79380"/>
                </a:xfrm>
                <a:prstGeom prst="ellipse">
                  <a:avLst/>
                </a:prstGeom>
                <a:grpFill/>
                <a:ln w="19050" cap="rnd">
                  <a:solidFill>
                    <a:schemeClr val="accent1"/>
                  </a:solidFill>
                  <a:prstDash val="solid"/>
                  <a:round/>
                </a:ln>
              </p:spPr>
              <p:txBody>
                <a:bodyPr vert="horz" wrap="square" lIns="91440" tIns="45720" rIns="91440" bIns="45720" numCol="1" anchor="t" anchorCtr="0" compatLnSpc="1">
                  <a:prstTxWarp prst="textNoShape">
                    <a:avLst/>
                  </a:prstTxWarp>
                </a:bodyPr>
                <a:lstStyle/>
                <a:p>
                  <a:pPr defTabSz="457189"/>
                  <a:endParaRPr lang="en-US" sz="1200" kern="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32" name="Group 231">
                <a:extLst>
                  <a:ext uri="{FF2B5EF4-FFF2-40B4-BE49-F238E27FC236}">
                    <a16:creationId xmlns:a16="http://schemas.microsoft.com/office/drawing/2014/main" id="{D669BE16-F44C-47F5-B61F-439EB4D0F630}"/>
                  </a:ext>
                </a:extLst>
              </p:cNvPr>
              <p:cNvGrpSpPr/>
              <p:nvPr/>
            </p:nvGrpSpPr>
            <p:grpSpPr>
              <a:xfrm>
                <a:off x="1305099" y="2422728"/>
                <a:ext cx="187456" cy="215679"/>
                <a:chOff x="786472" y="4572218"/>
                <a:chExt cx="459449" cy="528625"/>
              </a:xfrm>
              <a:grpFill/>
            </p:grpSpPr>
            <p:sp>
              <p:nvSpPr>
                <p:cNvPr id="233" name="Freeform 33">
                  <a:extLst>
                    <a:ext uri="{FF2B5EF4-FFF2-40B4-BE49-F238E27FC236}">
                      <a16:creationId xmlns:a16="http://schemas.microsoft.com/office/drawing/2014/main" id="{9CB4B02E-7014-4DF0-B464-A6A9BB88E295}"/>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4" name="Oval 30">
                  <a:extLst>
                    <a:ext uri="{FF2B5EF4-FFF2-40B4-BE49-F238E27FC236}">
                      <a16:creationId xmlns:a16="http://schemas.microsoft.com/office/drawing/2014/main" id="{F912B1A9-5682-4FBE-80E8-76A2782C59FF}"/>
                    </a:ext>
                  </a:extLst>
                </p:cNvPr>
                <p:cNvSpPr>
                  <a:spLocks noChangeArrowheads="1"/>
                </p:cNvSpPr>
                <p:nvPr/>
              </p:nvSpPr>
              <p:spPr bwMode="auto">
                <a:xfrm>
                  <a:off x="786472" y="4572218"/>
                  <a:ext cx="459449" cy="139898"/>
                </a:xfrm>
                <a:prstGeom prst="ellipse">
                  <a:avLst/>
                </a:pr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Freeform 31">
                  <a:extLst>
                    <a:ext uri="{FF2B5EF4-FFF2-40B4-BE49-F238E27FC236}">
                      <a16:creationId xmlns:a16="http://schemas.microsoft.com/office/drawing/2014/main" id="{257F54F4-0CC9-4B79-949B-5B95AA36AAB8}"/>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Freeform 32">
                  <a:extLst>
                    <a:ext uri="{FF2B5EF4-FFF2-40B4-BE49-F238E27FC236}">
                      <a16:creationId xmlns:a16="http://schemas.microsoft.com/office/drawing/2014/main" id="{2600F6FA-1AC6-4D5C-9225-A7EBE5CDCC65}"/>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239" name="Group 238">
              <a:extLst>
                <a:ext uri="{FF2B5EF4-FFF2-40B4-BE49-F238E27FC236}">
                  <a16:creationId xmlns:a16="http://schemas.microsoft.com/office/drawing/2014/main" id="{C0006635-FF1F-4CC1-9606-481697C40F78}"/>
                </a:ext>
              </a:extLst>
            </p:cNvPr>
            <p:cNvGrpSpPr/>
            <p:nvPr/>
          </p:nvGrpSpPr>
          <p:grpSpPr>
            <a:xfrm>
              <a:off x="5306051" y="3306073"/>
              <a:ext cx="343026" cy="270925"/>
              <a:chOff x="921488" y="2187373"/>
              <a:chExt cx="571067" cy="451034"/>
            </a:xfrm>
            <a:solidFill>
              <a:schemeClr val="tx1">
                <a:lumMod val="10000"/>
                <a:lumOff val="90000"/>
              </a:schemeClr>
            </a:solidFill>
          </p:grpSpPr>
          <p:sp>
            <p:nvSpPr>
              <p:cNvPr id="240" name="Rectangle: Rounded Corners 37">
                <a:extLst>
                  <a:ext uri="{FF2B5EF4-FFF2-40B4-BE49-F238E27FC236}">
                    <a16:creationId xmlns:a16="http://schemas.microsoft.com/office/drawing/2014/main" id="{9835E52C-BBF0-4882-9866-CAB361EA2298}"/>
                  </a:ext>
                </a:extLst>
              </p:cNvPr>
              <p:cNvSpPr/>
              <p:nvPr/>
            </p:nvSpPr>
            <p:spPr>
              <a:xfrm>
                <a:off x="1016400" y="2187373"/>
                <a:ext cx="401604" cy="401604"/>
              </a:xfrm>
              <a:prstGeom prst="roundRect">
                <a:avLst/>
              </a:prstGeom>
              <a:no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1" name="Group 240">
                <a:extLst>
                  <a:ext uri="{FF2B5EF4-FFF2-40B4-BE49-F238E27FC236}">
                    <a16:creationId xmlns:a16="http://schemas.microsoft.com/office/drawing/2014/main" id="{CF7B34BE-7A7A-4E8C-8774-7E5785C64F3C}"/>
                  </a:ext>
                </a:extLst>
              </p:cNvPr>
              <p:cNvGrpSpPr/>
              <p:nvPr/>
            </p:nvGrpSpPr>
            <p:grpSpPr>
              <a:xfrm>
                <a:off x="921488" y="2427050"/>
                <a:ext cx="212436" cy="211357"/>
                <a:chOff x="4150538" y="3152811"/>
                <a:chExt cx="214217" cy="213130"/>
              </a:xfrm>
              <a:grpFill/>
            </p:grpSpPr>
            <p:sp>
              <p:nvSpPr>
                <p:cNvPr id="247" name="Freeform 7">
                  <a:extLst>
                    <a:ext uri="{FF2B5EF4-FFF2-40B4-BE49-F238E27FC236}">
                      <a16:creationId xmlns:a16="http://schemas.microsoft.com/office/drawing/2014/main" id="{3DCC28D7-3320-45AF-B1F3-C8E8D0881292}"/>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solidFill>
                  <a:schemeClr val="bg1"/>
                </a:solidFill>
                <a:ln w="19050" cap="rnd">
                  <a:solidFill>
                    <a:schemeClr val="accent1"/>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sz="1200" kern="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8" name="Oval 6">
                  <a:extLst>
                    <a:ext uri="{FF2B5EF4-FFF2-40B4-BE49-F238E27FC236}">
                      <a16:creationId xmlns:a16="http://schemas.microsoft.com/office/drawing/2014/main" id="{88657B2E-FB97-48FA-A170-E871EA2BB75C}"/>
                    </a:ext>
                  </a:extLst>
                </p:cNvPr>
                <p:cNvSpPr>
                  <a:spLocks noChangeArrowheads="1"/>
                </p:cNvSpPr>
                <p:nvPr/>
              </p:nvSpPr>
              <p:spPr bwMode="auto">
                <a:xfrm>
                  <a:off x="4217957" y="3219686"/>
                  <a:ext cx="79380" cy="79380"/>
                </a:xfrm>
                <a:prstGeom prst="ellipse">
                  <a:avLst/>
                </a:prstGeom>
                <a:grpFill/>
                <a:ln w="19050" cap="rnd">
                  <a:solidFill>
                    <a:schemeClr val="accent1"/>
                  </a:solidFill>
                  <a:prstDash val="solid"/>
                  <a:round/>
                </a:ln>
              </p:spPr>
              <p:txBody>
                <a:bodyPr vert="horz" wrap="square" lIns="91440" tIns="45720" rIns="91440" bIns="45720" numCol="1" anchor="t" anchorCtr="0" compatLnSpc="1">
                  <a:prstTxWarp prst="textNoShape">
                    <a:avLst/>
                  </a:prstTxWarp>
                </a:bodyPr>
                <a:lstStyle/>
                <a:p>
                  <a:pPr defTabSz="457189"/>
                  <a:endParaRPr lang="en-US" sz="1200" kern="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42" name="Group 241">
                <a:extLst>
                  <a:ext uri="{FF2B5EF4-FFF2-40B4-BE49-F238E27FC236}">
                    <a16:creationId xmlns:a16="http://schemas.microsoft.com/office/drawing/2014/main" id="{E21BF0A1-93EC-4D00-9833-D88939C23991}"/>
                  </a:ext>
                </a:extLst>
              </p:cNvPr>
              <p:cNvGrpSpPr/>
              <p:nvPr/>
            </p:nvGrpSpPr>
            <p:grpSpPr>
              <a:xfrm>
                <a:off x="1305099" y="2422728"/>
                <a:ext cx="187456" cy="215679"/>
                <a:chOff x="786472" y="4572218"/>
                <a:chExt cx="459449" cy="528625"/>
              </a:xfrm>
              <a:grpFill/>
            </p:grpSpPr>
            <p:sp>
              <p:nvSpPr>
                <p:cNvPr id="243" name="Freeform 33">
                  <a:extLst>
                    <a:ext uri="{FF2B5EF4-FFF2-40B4-BE49-F238E27FC236}">
                      <a16:creationId xmlns:a16="http://schemas.microsoft.com/office/drawing/2014/main" id="{C29C1CCC-AB09-4318-A76F-30EAA0081F46}"/>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4" name="Oval 30">
                  <a:extLst>
                    <a:ext uri="{FF2B5EF4-FFF2-40B4-BE49-F238E27FC236}">
                      <a16:creationId xmlns:a16="http://schemas.microsoft.com/office/drawing/2014/main" id="{37E61EC0-FC73-4755-837B-51A6834B9CA8}"/>
                    </a:ext>
                  </a:extLst>
                </p:cNvPr>
                <p:cNvSpPr>
                  <a:spLocks noChangeArrowheads="1"/>
                </p:cNvSpPr>
                <p:nvPr/>
              </p:nvSpPr>
              <p:spPr bwMode="auto">
                <a:xfrm>
                  <a:off x="786472" y="4572218"/>
                  <a:ext cx="459449" cy="139898"/>
                </a:xfrm>
                <a:prstGeom prst="ellipse">
                  <a:avLst/>
                </a:pr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5" name="Freeform 31">
                  <a:extLst>
                    <a:ext uri="{FF2B5EF4-FFF2-40B4-BE49-F238E27FC236}">
                      <a16:creationId xmlns:a16="http://schemas.microsoft.com/office/drawing/2014/main" id="{6BA217B5-DD51-4912-B19D-3627C2D3D498}"/>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6" name="Freeform 32">
                  <a:extLst>
                    <a:ext uri="{FF2B5EF4-FFF2-40B4-BE49-F238E27FC236}">
                      <a16:creationId xmlns:a16="http://schemas.microsoft.com/office/drawing/2014/main" id="{DC0B514D-FF96-408B-B960-7218B717898B}"/>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249" name="Group 248">
              <a:extLst>
                <a:ext uri="{FF2B5EF4-FFF2-40B4-BE49-F238E27FC236}">
                  <a16:creationId xmlns:a16="http://schemas.microsoft.com/office/drawing/2014/main" id="{A6E7C3B7-AB26-45BB-B92B-B194558C1747}"/>
                </a:ext>
              </a:extLst>
            </p:cNvPr>
            <p:cNvGrpSpPr/>
            <p:nvPr/>
          </p:nvGrpSpPr>
          <p:grpSpPr>
            <a:xfrm>
              <a:off x="4791701" y="3306073"/>
              <a:ext cx="343026" cy="270925"/>
              <a:chOff x="921488" y="2187373"/>
              <a:chExt cx="571067" cy="451034"/>
            </a:xfrm>
            <a:solidFill>
              <a:schemeClr val="tx1">
                <a:lumMod val="10000"/>
                <a:lumOff val="90000"/>
              </a:schemeClr>
            </a:solidFill>
          </p:grpSpPr>
          <p:sp>
            <p:nvSpPr>
              <p:cNvPr id="250" name="Rectangle: Rounded Corners 37">
                <a:extLst>
                  <a:ext uri="{FF2B5EF4-FFF2-40B4-BE49-F238E27FC236}">
                    <a16:creationId xmlns:a16="http://schemas.microsoft.com/office/drawing/2014/main" id="{5D8E2B78-CBFF-4E09-970A-4A51CC3B264B}"/>
                  </a:ext>
                </a:extLst>
              </p:cNvPr>
              <p:cNvSpPr/>
              <p:nvPr/>
            </p:nvSpPr>
            <p:spPr>
              <a:xfrm>
                <a:off x="1016400" y="2187373"/>
                <a:ext cx="401604" cy="401604"/>
              </a:xfrm>
              <a:prstGeom prst="roundRect">
                <a:avLst/>
              </a:prstGeom>
              <a:no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1" name="Group 250">
                <a:extLst>
                  <a:ext uri="{FF2B5EF4-FFF2-40B4-BE49-F238E27FC236}">
                    <a16:creationId xmlns:a16="http://schemas.microsoft.com/office/drawing/2014/main" id="{087EB44C-53F5-460A-B140-0C93632E7E47}"/>
                  </a:ext>
                </a:extLst>
              </p:cNvPr>
              <p:cNvGrpSpPr/>
              <p:nvPr/>
            </p:nvGrpSpPr>
            <p:grpSpPr>
              <a:xfrm>
                <a:off x="921488" y="2427050"/>
                <a:ext cx="212436" cy="211357"/>
                <a:chOff x="4150538" y="3152811"/>
                <a:chExt cx="214217" cy="213130"/>
              </a:xfrm>
              <a:grpFill/>
            </p:grpSpPr>
            <p:sp>
              <p:nvSpPr>
                <p:cNvPr id="257" name="Freeform 7">
                  <a:extLst>
                    <a:ext uri="{FF2B5EF4-FFF2-40B4-BE49-F238E27FC236}">
                      <a16:creationId xmlns:a16="http://schemas.microsoft.com/office/drawing/2014/main" id="{9CC778C9-AC20-4329-824C-532E61F98654}"/>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solidFill>
                  <a:schemeClr val="bg1"/>
                </a:solidFill>
                <a:ln w="19050" cap="rnd">
                  <a:solidFill>
                    <a:schemeClr val="accent1"/>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sz="1200" kern="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Oval 6">
                  <a:extLst>
                    <a:ext uri="{FF2B5EF4-FFF2-40B4-BE49-F238E27FC236}">
                      <a16:creationId xmlns:a16="http://schemas.microsoft.com/office/drawing/2014/main" id="{CEE6E97D-C8EE-4C5D-864D-5A4522211256}"/>
                    </a:ext>
                  </a:extLst>
                </p:cNvPr>
                <p:cNvSpPr>
                  <a:spLocks noChangeArrowheads="1"/>
                </p:cNvSpPr>
                <p:nvPr/>
              </p:nvSpPr>
              <p:spPr bwMode="auto">
                <a:xfrm>
                  <a:off x="4217957" y="3219686"/>
                  <a:ext cx="79380" cy="79380"/>
                </a:xfrm>
                <a:prstGeom prst="ellipse">
                  <a:avLst/>
                </a:prstGeom>
                <a:grpFill/>
                <a:ln w="19050" cap="rnd">
                  <a:solidFill>
                    <a:schemeClr val="accent1"/>
                  </a:solidFill>
                  <a:prstDash val="solid"/>
                  <a:round/>
                </a:ln>
              </p:spPr>
              <p:txBody>
                <a:bodyPr vert="horz" wrap="square" lIns="91440" tIns="45720" rIns="91440" bIns="45720" numCol="1" anchor="t" anchorCtr="0" compatLnSpc="1">
                  <a:prstTxWarp prst="textNoShape">
                    <a:avLst/>
                  </a:prstTxWarp>
                </a:bodyPr>
                <a:lstStyle/>
                <a:p>
                  <a:pPr defTabSz="457189"/>
                  <a:endParaRPr lang="en-US" sz="1200" kern="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52" name="Group 251">
                <a:extLst>
                  <a:ext uri="{FF2B5EF4-FFF2-40B4-BE49-F238E27FC236}">
                    <a16:creationId xmlns:a16="http://schemas.microsoft.com/office/drawing/2014/main" id="{FBCD69D8-D2BC-42A2-AFA7-A66D0425915D}"/>
                  </a:ext>
                </a:extLst>
              </p:cNvPr>
              <p:cNvGrpSpPr/>
              <p:nvPr/>
            </p:nvGrpSpPr>
            <p:grpSpPr>
              <a:xfrm>
                <a:off x="1305099" y="2422728"/>
                <a:ext cx="187456" cy="215679"/>
                <a:chOff x="786472" y="4572218"/>
                <a:chExt cx="459449" cy="528625"/>
              </a:xfrm>
              <a:grpFill/>
            </p:grpSpPr>
            <p:sp>
              <p:nvSpPr>
                <p:cNvPr id="253" name="Freeform 33">
                  <a:extLst>
                    <a:ext uri="{FF2B5EF4-FFF2-40B4-BE49-F238E27FC236}">
                      <a16:creationId xmlns:a16="http://schemas.microsoft.com/office/drawing/2014/main" id="{413726DE-BF56-425C-82E4-77AFBDEFB781}"/>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30">
                  <a:extLst>
                    <a:ext uri="{FF2B5EF4-FFF2-40B4-BE49-F238E27FC236}">
                      <a16:creationId xmlns:a16="http://schemas.microsoft.com/office/drawing/2014/main" id="{F6766F3A-CC15-40AA-AF9F-5EBF4C28BA70}"/>
                    </a:ext>
                  </a:extLst>
                </p:cNvPr>
                <p:cNvSpPr>
                  <a:spLocks noChangeArrowheads="1"/>
                </p:cNvSpPr>
                <p:nvPr/>
              </p:nvSpPr>
              <p:spPr bwMode="auto">
                <a:xfrm>
                  <a:off x="786472" y="4572218"/>
                  <a:ext cx="459449" cy="139898"/>
                </a:xfrm>
                <a:prstGeom prst="ellipse">
                  <a:avLst/>
                </a:pr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Freeform 31">
                  <a:extLst>
                    <a:ext uri="{FF2B5EF4-FFF2-40B4-BE49-F238E27FC236}">
                      <a16:creationId xmlns:a16="http://schemas.microsoft.com/office/drawing/2014/main" id="{F565B3EA-392D-4E2A-B15C-AEF333F7289B}"/>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Freeform 32">
                  <a:extLst>
                    <a:ext uri="{FF2B5EF4-FFF2-40B4-BE49-F238E27FC236}">
                      <a16:creationId xmlns:a16="http://schemas.microsoft.com/office/drawing/2014/main" id="{C07FEBD3-CC7E-4831-A9F2-2648719D7A68}"/>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259" name="Group 258">
              <a:extLst>
                <a:ext uri="{FF2B5EF4-FFF2-40B4-BE49-F238E27FC236}">
                  <a16:creationId xmlns:a16="http://schemas.microsoft.com/office/drawing/2014/main" id="{F543695C-4246-4AB2-8C92-38F28367A55D}"/>
                </a:ext>
              </a:extLst>
            </p:cNvPr>
            <p:cNvGrpSpPr/>
            <p:nvPr/>
          </p:nvGrpSpPr>
          <p:grpSpPr>
            <a:xfrm>
              <a:off x="4277351" y="3306073"/>
              <a:ext cx="343026" cy="270925"/>
              <a:chOff x="921488" y="2187373"/>
              <a:chExt cx="571067" cy="451034"/>
            </a:xfrm>
            <a:solidFill>
              <a:schemeClr val="tx1">
                <a:lumMod val="10000"/>
                <a:lumOff val="90000"/>
              </a:schemeClr>
            </a:solidFill>
          </p:grpSpPr>
          <p:sp>
            <p:nvSpPr>
              <p:cNvPr id="260" name="Rectangle: Rounded Corners 37">
                <a:extLst>
                  <a:ext uri="{FF2B5EF4-FFF2-40B4-BE49-F238E27FC236}">
                    <a16:creationId xmlns:a16="http://schemas.microsoft.com/office/drawing/2014/main" id="{7EF2617C-091E-4FB4-9A1B-C8F1874FA393}"/>
                  </a:ext>
                </a:extLst>
              </p:cNvPr>
              <p:cNvSpPr/>
              <p:nvPr/>
            </p:nvSpPr>
            <p:spPr>
              <a:xfrm>
                <a:off x="1016400" y="2187373"/>
                <a:ext cx="401604" cy="401604"/>
              </a:xfrm>
              <a:prstGeom prst="roundRect">
                <a:avLst/>
              </a:prstGeom>
              <a:no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61" name="Group 260">
                <a:extLst>
                  <a:ext uri="{FF2B5EF4-FFF2-40B4-BE49-F238E27FC236}">
                    <a16:creationId xmlns:a16="http://schemas.microsoft.com/office/drawing/2014/main" id="{223FB778-DB07-43F1-BCB2-49429E4A783F}"/>
                  </a:ext>
                </a:extLst>
              </p:cNvPr>
              <p:cNvGrpSpPr/>
              <p:nvPr/>
            </p:nvGrpSpPr>
            <p:grpSpPr>
              <a:xfrm>
                <a:off x="921488" y="2427050"/>
                <a:ext cx="212436" cy="211357"/>
                <a:chOff x="4150538" y="3152811"/>
                <a:chExt cx="214217" cy="213130"/>
              </a:xfrm>
              <a:grpFill/>
            </p:grpSpPr>
            <p:sp>
              <p:nvSpPr>
                <p:cNvPr id="267" name="Freeform 7">
                  <a:extLst>
                    <a:ext uri="{FF2B5EF4-FFF2-40B4-BE49-F238E27FC236}">
                      <a16:creationId xmlns:a16="http://schemas.microsoft.com/office/drawing/2014/main" id="{EA1C156D-E3A5-41E8-8F1E-EE202E1E1A69}"/>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solidFill>
                  <a:schemeClr val="bg1"/>
                </a:solidFill>
                <a:ln w="19050" cap="rnd">
                  <a:solidFill>
                    <a:schemeClr val="accent1"/>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sz="1200" kern="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8" name="Oval 6">
                  <a:extLst>
                    <a:ext uri="{FF2B5EF4-FFF2-40B4-BE49-F238E27FC236}">
                      <a16:creationId xmlns:a16="http://schemas.microsoft.com/office/drawing/2014/main" id="{31244499-55C3-4BD1-AB83-03DB4A0843A5}"/>
                    </a:ext>
                  </a:extLst>
                </p:cNvPr>
                <p:cNvSpPr>
                  <a:spLocks noChangeArrowheads="1"/>
                </p:cNvSpPr>
                <p:nvPr/>
              </p:nvSpPr>
              <p:spPr bwMode="auto">
                <a:xfrm>
                  <a:off x="4217957" y="3219686"/>
                  <a:ext cx="79380" cy="79380"/>
                </a:xfrm>
                <a:prstGeom prst="ellipse">
                  <a:avLst/>
                </a:prstGeom>
                <a:grpFill/>
                <a:ln w="19050" cap="rnd">
                  <a:solidFill>
                    <a:schemeClr val="accent1"/>
                  </a:solidFill>
                  <a:prstDash val="solid"/>
                  <a:round/>
                </a:ln>
              </p:spPr>
              <p:txBody>
                <a:bodyPr vert="horz" wrap="square" lIns="91440" tIns="45720" rIns="91440" bIns="45720" numCol="1" anchor="t" anchorCtr="0" compatLnSpc="1">
                  <a:prstTxWarp prst="textNoShape">
                    <a:avLst/>
                  </a:prstTxWarp>
                </a:bodyPr>
                <a:lstStyle/>
                <a:p>
                  <a:pPr defTabSz="457189"/>
                  <a:endParaRPr lang="en-US" sz="1200" kern="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62" name="Group 261">
                <a:extLst>
                  <a:ext uri="{FF2B5EF4-FFF2-40B4-BE49-F238E27FC236}">
                    <a16:creationId xmlns:a16="http://schemas.microsoft.com/office/drawing/2014/main" id="{5D15C8DE-A2A3-43AC-9AA1-5517F6735288}"/>
                  </a:ext>
                </a:extLst>
              </p:cNvPr>
              <p:cNvGrpSpPr/>
              <p:nvPr/>
            </p:nvGrpSpPr>
            <p:grpSpPr>
              <a:xfrm>
                <a:off x="1305099" y="2422728"/>
                <a:ext cx="187456" cy="215679"/>
                <a:chOff x="786472" y="4572218"/>
                <a:chExt cx="459449" cy="528625"/>
              </a:xfrm>
              <a:grpFill/>
            </p:grpSpPr>
            <p:sp>
              <p:nvSpPr>
                <p:cNvPr id="263" name="Freeform 33">
                  <a:extLst>
                    <a:ext uri="{FF2B5EF4-FFF2-40B4-BE49-F238E27FC236}">
                      <a16:creationId xmlns:a16="http://schemas.microsoft.com/office/drawing/2014/main" id="{D665B3CA-C432-4C2B-8122-3E314F4BB8C2}"/>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4" name="Oval 30">
                  <a:extLst>
                    <a:ext uri="{FF2B5EF4-FFF2-40B4-BE49-F238E27FC236}">
                      <a16:creationId xmlns:a16="http://schemas.microsoft.com/office/drawing/2014/main" id="{A7216E22-8F41-402D-BEA3-87654FE2F685}"/>
                    </a:ext>
                  </a:extLst>
                </p:cNvPr>
                <p:cNvSpPr>
                  <a:spLocks noChangeArrowheads="1"/>
                </p:cNvSpPr>
                <p:nvPr/>
              </p:nvSpPr>
              <p:spPr bwMode="auto">
                <a:xfrm>
                  <a:off x="786472" y="4572218"/>
                  <a:ext cx="459449" cy="139898"/>
                </a:xfrm>
                <a:prstGeom prst="ellipse">
                  <a:avLst/>
                </a:pr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5" name="Freeform 31">
                  <a:extLst>
                    <a:ext uri="{FF2B5EF4-FFF2-40B4-BE49-F238E27FC236}">
                      <a16:creationId xmlns:a16="http://schemas.microsoft.com/office/drawing/2014/main" id="{0904A634-7633-423F-B5D1-80F14923CA8C}"/>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6" name="Freeform 32">
                  <a:extLst>
                    <a:ext uri="{FF2B5EF4-FFF2-40B4-BE49-F238E27FC236}">
                      <a16:creationId xmlns:a16="http://schemas.microsoft.com/office/drawing/2014/main" id="{8E4B1B0F-EEC1-4A03-A182-AC6DA533B0DE}"/>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grpSp>
      <p:sp>
        <p:nvSpPr>
          <p:cNvPr id="269" name="Rectangle 268">
            <a:extLst>
              <a:ext uri="{FF2B5EF4-FFF2-40B4-BE49-F238E27FC236}">
                <a16:creationId xmlns:a16="http://schemas.microsoft.com/office/drawing/2014/main" id="{BFA59A2D-BFDC-4CAA-9D19-9582C6C19EC3}"/>
              </a:ext>
            </a:extLst>
          </p:cNvPr>
          <p:cNvSpPr/>
          <p:nvPr/>
        </p:nvSpPr>
        <p:spPr bwMode="auto">
          <a:xfrm>
            <a:off x="3520114" y="3894009"/>
            <a:ext cx="2489758" cy="513031"/>
          </a:xfrm>
          <a:prstGeom prst="rect">
            <a:avLst/>
          </a:prstGeom>
          <a:noFill/>
          <a:ln w="19050" cap="flat" cmpd="sng" algn="ctr">
            <a:solidFill>
              <a:schemeClr val="tx1"/>
            </a:solidFill>
            <a:prstDash val="dash"/>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76">
              <a:defRPr/>
            </a:pPr>
            <a:endParaRPr lang="en-US" sz="1600" b="1" kern="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70" name="Picture 269">
            <a:extLst>
              <a:ext uri="{FF2B5EF4-FFF2-40B4-BE49-F238E27FC236}">
                <a16:creationId xmlns:a16="http://schemas.microsoft.com/office/drawing/2014/main" id="{26470350-C7A4-42D6-B370-71ACEF54DA58}"/>
              </a:ext>
            </a:extLst>
          </p:cNvPr>
          <p:cNvPicPr>
            <a:picLocks noChangeAspect="1"/>
          </p:cNvPicPr>
          <p:nvPr/>
        </p:nvPicPr>
        <p:blipFill>
          <a:blip r:embed="rId3"/>
          <a:stretch>
            <a:fillRect/>
          </a:stretch>
        </p:blipFill>
        <p:spPr>
          <a:xfrm>
            <a:off x="4519653" y="3975399"/>
            <a:ext cx="329170" cy="406211"/>
          </a:xfrm>
          <a:prstGeom prst="rect">
            <a:avLst/>
          </a:prstGeom>
        </p:spPr>
      </p:pic>
      <p:sp>
        <p:nvSpPr>
          <p:cNvPr id="159" name="Text Placeholder 5"/>
          <p:cNvSpPr txBox="1">
            <a:spLocks/>
          </p:cNvSpPr>
          <p:nvPr/>
        </p:nvSpPr>
        <p:spPr>
          <a:xfrm>
            <a:off x="6651940" y="3894009"/>
            <a:ext cx="1199425" cy="477054"/>
          </a:xfrm>
          <a:prstGeom prst="rect">
            <a:avLst/>
          </a:prstGeom>
        </p:spPr>
        <p:txBody>
          <a:bodyPr>
            <a:spAutoFit/>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AWS Glue</a:t>
            </a:r>
            <a:br>
              <a:rPr kumimoji="0" lang="en-US" sz="14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1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Data Catalog</a:t>
            </a:r>
            <a:endParaRPr kumimoji="0" lang="en-US" sz="20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Rectangle 275">
            <a:extLst>
              <a:ext uri="{FF2B5EF4-FFF2-40B4-BE49-F238E27FC236}">
                <a16:creationId xmlns:a16="http://schemas.microsoft.com/office/drawing/2014/main" id="{48A9E27F-907B-419A-8913-5FDBAD9C99F5}"/>
              </a:ext>
            </a:extLst>
          </p:cNvPr>
          <p:cNvSpPr/>
          <p:nvPr/>
        </p:nvSpPr>
        <p:spPr bwMode="auto">
          <a:xfrm>
            <a:off x="6090040" y="3892266"/>
            <a:ext cx="497060" cy="513031"/>
          </a:xfrm>
          <a:prstGeom prst="rect">
            <a:avLst/>
          </a:prstGeom>
          <a:noFill/>
          <a:ln w="19050" cap="flat" cmpd="sng" algn="ctr">
            <a:solidFill>
              <a:schemeClr val="accent6"/>
            </a:solidFill>
            <a:prstDash val="dash"/>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76">
              <a:defRPr/>
            </a:pPr>
            <a:endParaRPr lang="en-US" sz="1600" b="1" kern="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76" name="Picture 17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7354" y="3942688"/>
            <a:ext cx="342430" cy="412185"/>
          </a:xfrm>
          <a:prstGeom prst="rect">
            <a:avLst/>
          </a:prstGeom>
        </p:spPr>
      </p:pic>
      <p:sp>
        <p:nvSpPr>
          <p:cNvPr id="130" name="Text Placeholder 5"/>
          <p:cNvSpPr txBox="1">
            <a:spLocks/>
          </p:cNvSpPr>
          <p:nvPr/>
        </p:nvSpPr>
        <p:spPr>
          <a:xfrm>
            <a:off x="1204588" y="3894009"/>
            <a:ext cx="2276790" cy="477054"/>
          </a:xfrm>
          <a:prstGeom prst="rect">
            <a:avLst/>
          </a:prstGeom>
        </p:spPr>
        <p:txBody>
          <a:bodyPr wrap="square">
            <a:spAutoFit/>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ct val="20000"/>
              </a:spcBef>
              <a:spcAft>
                <a:spcPts val="0"/>
              </a:spcAft>
              <a:buClrTx/>
              <a:buSzTx/>
              <a:buFontTx/>
              <a:buNone/>
              <a:tabLst/>
              <a:defRPr/>
            </a:pPr>
            <a:r>
              <a:rPr lang="en-US"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S3</a:t>
            </a:r>
            <a:br>
              <a:rPr lang="en-US"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kumimoji="0" lang="en-US" sz="11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Exabyte-scale object storage</a:t>
            </a:r>
          </a:p>
        </p:txBody>
      </p:sp>
      <p:sp>
        <p:nvSpPr>
          <p:cNvPr id="167" name="Text Placeholder 5"/>
          <p:cNvSpPr txBox="1">
            <a:spLocks/>
          </p:cNvSpPr>
          <p:nvPr/>
        </p:nvSpPr>
        <p:spPr>
          <a:xfrm>
            <a:off x="1208659" y="3226271"/>
            <a:ext cx="2302667" cy="426987"/>
          </a:xfrm>
          <a:prstGeom prst="rect">
            <a:avLst/>
          </a:prstGeom>
        </p:spPr>
        <p:txBody>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ct val="20000"/>
              </a:spcBef>
              <a:spcAft>
                <a:spcPts val="0"/>
              </a:spcAft>
              <a:buClrTx/>
              <a:buSzTx/>
              <a:buFontTx/>
              <a:buNone/>
              <a:tabLst/>
              <a:defRPr/>
            </a:pPr>
            <a:r>
              <a:rPr lang="en-US"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Redshift Spectrum</a:t>
            </a:r>
            <a:br>
              <a:rPr kumimoji="0" lang="en-US" sz="14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1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Scale-out serverless compute</a:t>
            </a:r>
            <a:endParaRPr kumimoji="0" lang="en-US" sz="105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77" name="Straight Arrow Connector 276">
            <a:extLst>
              <a:ext uri="{FF2B5EF4-FFF2-40B4-BE49-F238E27FC236}">
                <a16:creationId xmlns:a16="http://schemas.microsoft.com/office/drawing/2014/main" id="{B8AE871E-54EF-4E43-B6F6-9FE48AD231AD}"/>
              </a:ext>
            </a:extLst>
          </p:cNvPr>
          <p:cNvCxnSpPr>
            <a:cxnSpLocks/>
          </p:cNvCxnSpPr>
          <p:nvPr/>
        </p:nvCxnSpPr>
        <p:spPr>
          <a:xfrm flipV="1">
            <a:off x="3640328" y="3454650"/>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278" name="Straight Arrow Connector 277">
            <a:extLst>
              <a:ext uri="{FF2B5EF4-FFF2-40B4-BE49-F238E27FC236}">
                <a16:creationId xmlns:a16="http://schemas.microsoft.com/office/drawing/2014/main" id="{D54EB128-49F2-4EF9-834C-17F9CE89E0AE}"/>
              </a:ext>
            </a:extLst>
          </p:cNvPr>
          <p:cNvCxnSpPr>
            <a:cxnSpLocks/>
          </p:cNvCxnSpPr>
          <p:nvPr/>
        </p:nvCxnSpPr>
        <p:spPr>
          <a:xfrm flipV="1">
            <a:off x="3766668" y="3454650"/>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279" name="Straight Arrow Connector 278">
            <a:extLst>
              <a:ext uri="{FF2B5EF4-FFF2-40B4-BE49-F238E27FC236}">
                <a16:creationId xmlns:a16="http://schemas.microsoft.com/office/drawing/2014/main" id="{0770DDAB-F135-4D81-BF1D-E0AD45314543}"/>
              </a:ext>
            </a:extLst>
          </p:cNvPr>
          <p:cNvCxnSpPr>
            <a:cxnSpLocks/>
          </p:cNvCxnSpPr>
          <p:nvPr/>
        </p:nvCxnSpPr>
        <p:spPr>
          <a:xfrm flipV="1">
            <a:off x="3893008" y="3454650"/>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280" name="Straight Arrow Connector 279">
            <a:extLst>
              <a:ext uri="{FF2B5EF4-FFF2-40B4-BE49-F238E27FC236}">
                <a16:creationId xmlns:a16="http://schemas.microsoft.com/office/drawing/2014/main" id="{9D540AA5-B6D1-4099-908C-841ED308D449}"/>
              </a:ext>
            </a:extLst>
          </p:cNvPr>
          <p:cNvCxnSpPr>
            <a:cxnSpLocks/>
          </p:cNvCxnSpPr>
          <p:nvPr/>
        </p:nvCxnSpPr>
        <p:spPr>
          <a:xfrm flipV="1">
            <a:off x="4136330" y="3454650"/>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281" name="Straight Arrow Connector 280">
            <a:extLst>
              <a:ext uri="{FF2B5EF4-FFF2-40B4-BE49-F238E27FC236}">
                <a16:creationId xmlns:a16="http://schemas.microsoft.com/office/drawing/2014/main" id="{A8B4392F-134E-4D5D-B094-D6DE31831D33}"/>
              </a:ext>
            </a:extLst>
          </p:cNvPr>
          <p:cNvCxnSpPr>
            <a:cxnSpLocks/>
          </p:cNvCxnSpPr>
          <p:nvPr/>
        </p:nvCxnSpPr>
        <p:spPr>
          <a:xfrm flipV="1">
            <a:off x="4262671" y="3454650"/>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282" name="Straight Arrow Connector 281">
            <a:extLst>
              <a:ext uri="{FF2B5EF4-FFF2-40B4-BE49-F238E27FC236}">
                <a16:creationId xmlns:a16="http://schemas.microsoft.com/office/drawing/2014/main" id="{00DAA19E-7A35-4F70-955C-ABA57330E5F4}"/>
              </a:ext>
            </a:extLst>
          </p:cNvPr>
          <p:cNvCxnSpPr>
            <a:cxnSpLocks/>
          </p:cNvCxnSpPr>
          <p:nvPr/>
        </p:nvCxnSpPr>
        <p:spPr>
          <a:xfrm flipV="1">
            <a:off x="4389011" y="3454650"/>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283" name="Straight Arrow Connector 282">
            <a:extLst>
              <a:ext uri="{FF2B5EF4-FFF2-40B4-BE49-F238E27FC236}">
                <a16:creationId xmlns:a16="http://schemas.microsoft.com/office/drawing/2014/main" id="{535B178B-C01F-4605-8214-E8F2629710A0}"/>
              </a:ext>
            </a:extLst>
          </p:cNvPr>
          <p:cNvCxnSpPr>
            <a:cxnSpLocks/>
          </p:cNvCxnSpPr>
          <p:nvPr/>
        </p:nvCxnSpPr>
        <p:spPr>
          <a:xfrm flipV="1">
            <a:off x="4646371" y="3454650"/>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284" name="Straight Arrow Connector 283">
            <a:extLst>
              <a:ext uri="{FF2B5EF4-FFF2-40B4-BE49-F238E27FC236}">
                <a16:creationId xmlns:a16="http://schemas.microsoft.com/office/drawing/2014/main" id="{E996B1DB-AFF4-4A47-9108-E01EDEE24D04}"/>
              </a:ext>
            </a:extLst>
          </p:cNvPr>
          <p:cNvCxnSpPr>
            <a:cxnSpLocks/>
          </p:cNvCxnSpPr>
          <p:nvPr/>
        </p:nvCxnSpPr>
        <p:spPr>
          <a:xfrm flipV="1">
            <a:off x="4772712" y="3454650"/>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285" name="Straight Arrow Connector 284">
            <a:extLst>
              <a:ext uri="{FF2B5EF4-FFF2-40B4-BE49-F238E27FC236}">
                <a16:creationId xmlns:a16="http://schemas.microsoft.com/office/drawing/2014/main" id="{7B00F03C-521D-47FC-B39C-ECF9DD57A97B}"/>
              </a:ext>
            </a:extLst>
          </p:cNvPr>
          <p:cNvCxnSpPr>
            <a:cxnSpLocks/>
          </p:cNvCxnSpPr>
          <p:nvPr/>
        </p:nvCxnSpPr>
        <p:spPr>
          <a:xfrm flipV="1">
            <a:off x="4899052" y="3454650"/>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286" name="Straight Arrow Connector 285">
            <a:extLst>
              <a:ext uri="{FF2B5EF4-FFF2-40B4-BE49-F238E27FC236}">
                <a16:creationId xmlns:a16="http://schemas.microsoft.com/office/drawing/2014/main" id="{A1D41BBE-964D-4721-95B0-5162867A0B8D}"/>
              </a:ext>
            </a:extLst>
          </p:cNvPr>
          <p:cNvCxnSpPr>
            <a:cxnSpLocks/>
          </p:cNvCxnSpPr>
          <p:nvPr/>
        </p:nvCxnSpPr>
        <p:spPr>
          <a:xfrm flipV="1">
            <a:off x="5151732" y="3454650"/>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287" name="Straight Arrow Connector 286">
            <a:extLst>
              <a:ext uri="{FF2B5EF4-FFF2-40B4-BE49-F238E27FC236}">
                <a16:creationId xmlns:a16="http://schemas.microsoft.com/office/drawing/2014/main" id="{2DF3A113-A765-48EA-8577-777000911CBA}"/>
              </a:ext>
            </a:extLst>
          </p:cNvPr>
          <p:cNvCxnSpPr>
            <a:cxnSpLocks/>
          </p:cNvCxnSpPr>
          <p:nvPr/>
        </p:nvCxnSpPr>
        <p:spPr>
          <a:xfrm flipV="1">
            <a:off x="5278073" y="3454650"/>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288" name="Straight Arrow Connector 287">
            <a:extLst>
              <a:ext uri="{FF2B5EF4-FFF2-40B4-BE49-F238E27FC236}">
                <a16:creationId xmlns:a16="http://schemas.microsoft.com/office/drawing/2014/main" id="{586A1870-B663-4A35-98B6-B6128355187E}"/>
              </a:ext>
            </a:extLst>
          </p:cNvPr>
          <p:cNvCxnSpPr>
            <a:cxnSpLocks/>
          </p:cNvCxnSpPr>
          <p:nvPr/>
        </p:nvCxnSpPr>
        <p:spPr>
          <a:xfrm flipV="1">
            <a:off x="5404413" y="3454650"/>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289" name="Straight Arrow Connector 288">
            <a:extLst>
              <a:ext uri="{FF2B5EF4-FFF2-40B4-BE49-F238E27FC236}">
                <a16:creationId xmlns:a16="http://schemas.microsoft.com/office/drawing/2014/main" id="{F06D83C2-A978-465B-A3F8-87DBCC286E2D}"/>
              </a:ext>
            </a:extLst>
          </p:cNvPr>
          <p:cNvCxnSpPr>
            <a:cxnSpLocks/>
          </p:cNvCxnSpPr>
          <p:nvPr/>
        </p:nvCxnSpPr>
        <p:spPr>
          <a:xfrm flipV="1">
            <a:off x="5666452" y="3454650"/>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290" name="Straight Arrow Connector 289">
            <a:extLst>
              <a:ext uri="{FF2B5EF4-FFF2-40B4-BE49-F238E27FC236}">
                <a16:creationId xmlns:a16="http://schemas.microsoft.com/office/drawing/2014/main" id="{FC80514D-CFB5-498A-A59B-8666E7779CAD}"/>
              </a:ext>
            </a:extLst>
          </p:cNvPr>
          <p:cNvCxnSpPr>
            <a:cxnSpLocks/>
          </p:cNvCxnSpPr>
          <p:nvPr/>
        </p:nvCxnSpPr>
        <p:spPr>
          <a:xfrm flipV="1">
            <a:off x="5792793" y="3454650"/>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291" name="Straight Arrow Connector 290">
            <a:extLst>
              <a:ext uri="{FF2B5EF4-FFF2-40B4-BE49-F238E27FC236}">
                <a16:creationId xmlns:a16="http://schemas.microsoft.com/office/drawing/2014/main" id="{C6F362B2-6B8B-45BF-A34C-D02654974F94}"/>
              </a:ext>
            </a:extLst>
          </p:cNvPr>
          <p:cNvCxnSpPr>
            <a:cxnSpLocks/>
          </p:cNvCxnSpPr>
          <p:nvPr/>
        </p:nvCxnSpPr>
        <p:spPr>
          <a:xfrm flipV="1">
            <a:off x="5919133" y="3454650"/>
            <a:ext cx="0" cy="309838"/>
          </a:xfrm>
          <a:prstGeom prst="straightConnector1">
            <a:avLst/>
          </a:prstGeom>
          <a:noFill/>
          <a:ln w="19050" cap="rnd" cmpd="sng" algn="ctr">
            <a:solidFill>
              <a:srgbClr val="FF9600"/>
            </a:solidFill>
            <a:prstDash val="solid"/>
            <a:headEnd type="arrow" w="med" len="sm"/>
            <a:tailEnd type="arrow" w="med" len="sm"/>
          </a:ln>
          <a:effectLst/>
        </p:spPr>
      </p:cxnSp>
      <p:sp>
        <p:nvSpPr>
          <p:cNvPr id="160" name="Rectangle 159">
            <a:extLst>
              <a:ext uri="{FF2B5EF4-FFF2-40B4-BE49-F238E27FC236}">
                <a16:creationId xmlns:a16="http://schemas.microsoft.com/office/drawing/2014/main" id="{2388D50A-03AF-47BA-BDE7-F842579D9A16}"/>
              </a:ext>
            </a:extLst>
          </p:cNvPr>
          <p:cNvSpPr/>
          <p:nvPr/>
        </p:nvSpPr>
        <p:spPr bwMode="auto">
          <a:xfrm>
            <a:off x="3520115" y="2890952"/>
            <a:ext cx="2489758" cy="923288"/>
          </a:xfrm>
          <a:prstGeom prst="rect">
            <a:avLst/>
          </a:prstGeom>
          <a:noFill/>
          <a:ln w="19050" cap="flat" cmpd="sng" algn="ctr">
            <a:solidFill>
              <a:schemeClr val="tx1"/>
            </a:solidFill>
            <a:prstDash val="dash"/>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76">
              <a:defRPr/>
            </a:pPr>
            <a:endParaRPr lang="en-US" sz="1600" b="1" kern="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6" name="Straight Connector 5"/>
          <p:cNvCxnSpPr/>
          <p:nvPr/>
        </p:nvCxnSpPr>
        <p:spPr>
          <a:xfrm>
            <a:off x="3584662" y="2960508"/>
            <a:ext cx="2358476" cy="2895"/>
          </a:xfrm>
          <a:prstGeom prst="line">
            <a:avLst/>
          </a:prstGeom>
          <a:effectLst/>
        </p:spPr>
        <p:style>
          <a:lnRef idx="2">
            <a:schemeClr val="dk1"/>
          </a:lnRef>
          <a:fillRef idx="0">
            <a:schemeClr val="dk1"/>
          </a:fillRef>
          <a:effectRef idx="1">
            <a:schemeClr val="dk1"/>
          </a:effectRef>
          <a:fontRef idx="minor">
            <a:schemeClr val="tx1"/>
          </a:fontRef>
        </p:style>
      </p:cxnSp>
      <p:cxnSp>
        <p:nvCxnSpPr>
          <p:cNvPr id="150" name="Straight Connector 149"/>
          <p:cNvCxnSpPr/>
          <p:nvPr/>
        </p:nvCxnSpPr>
        <p:spPr>
          <a:xfrm flipV="1">
            <a:off x="3584662" y="2424116"/>
            <a:ext cx="424922" cy="545601"/>
          </a:xfrm>
          <a:prstGeom prst="line">
            <a:avLst/>
          </a:prstGeom>
          <a:ln w="15875">
            <a:solidFill>
              <a:schemeClr val="bg1">
                <a:lumMod val="65000"/>
              </a:schemeClr>
            </a:solidFill>
          </a:ln>
          <a:effectLst/>
        </p:spPr>
        <p:style>
          <a:lnRef idx="2">
            <a:schemeClr val="dk1"/>
          </a:lnRef>
          <a:fillRef idx="0">
            <a:schemeClr val="dk1"/>
          </a:fillRef>
          <a:effectRef idx="1">
            <a:schemeClr val="dk1"/>
          </a:effectRef>
          <a:fontRef idx="minor">
            <a:schemeClr val="tx1"/>
          </a:fontRef>
        </p:style>
      </p:cxnSp>
      <p:cxnSp>
        <p:nvCxnSpPr>
          <p:cNvPr id="153" name="Straight Connector 152"/>
          <p:cNvCxnSpPr/>
          <p:nvPr/>
        </p:nvCxnSpPr>
        <p:spPr>
          <a:xfrm flipV="1">
            <a:off x="3614816" y="2414149"/>
            <a:ext cx="1146092" cy="541528"/>
          </a:xfrm>
          <a:prstGeom prst="line">
            <a:avLst/>
          </a:prstGeom>
          <a:ln w="15875"/>
          <a:effectLst/>
        </p:spPr>
        <p:style>
          <a:lnRef idx="2">
            <a:schemeClr val="dk1"/>
          </a:lnRef>
          <a:fillRef idx="0">
            <a:schemeClr val="dk1"/>
          </a:fillRef>
          <a:effectRef idx="1">
            <a:schemeClr val="dk1"/>
          </a:effectRef>
          <a:fontRef idx="minor">
            <a:schemeClr val="tx1"/>
          </a:fontRef>
        </p:style>
      </p:cxnSp>
      <p:cxnSp>
        <p:nvCxnSpPr>
          <p:cNvPr id="156" name="Straight Connector 155"/>
          <p:cNvCxnSpPr/>
          <p:nvPr/>
        </p:nvCxnSpPr>
        <p:spPr>
          <a:xfrm flipV="1">
            <a:off x="3596679" y="2413105"/>
            <a:ext cx="1907772" cy="559478"/>
          </a:xfrm>
          <a:prstGeom prst="line">
            <a:avLst/>
          </a:prstGeom>
          <a:ln w="15875">
            <a:solidFill>
              <a:schemeClr val="bg1">
                <a:lumMod val="65000"/>
              </a:schemeClr>
            </a:solidFill>
          </a:ln>
          <a:effectLst/>
        </p:spPr>
        <p:style>
          <a:lnRef idx="2">
            <a:schemeClr val="dk1"/>
          </a:lnRef>
          <a:fillRef idx="0">
            <a:schemeClr val="dk1"/>
          </a:fillRef>
          <a:effectRef idx="1">
            <a:schemeClr val="dk1"/>
          </a:effectRef>
          <a:fontRef idx="minor">
            <a:schemeClr val="tx1"/>
          </a:fontRef>
        </p:style>
      </p:cxnSp>
      <p:cxnSp>
        <p:nvCxnSpPr>
          <p:cNvPr id="162" name="Straight Connector 161"/>
          <p:cNvCxnSpPr/>
          <p:nvPr/>
        </p:nvCxnSpPr>
        <p:spPr>
          <a:xfrm flipH="1" flipV="1">
            <a:off x="3993323" y="2423300"/>
            <a:ext cx="1932692" cy="524700"/>
          </a:xfrm>
          <a:prstGeom prst="line">
            <a:avLst/>
          </a:prstGeom>
          <a:ln w="15875">
            <a:solidFill>
              <a:schemeClr val="bg1">
                <a:lumMod val="65000"/>
              </a:schemeClr>
            </a:solidFill>
          </a:ln>
          <a:effectLst/>
        </p:spPr>
        <p:style>
          <a:lnRef idx="2">
            <a:schemeClr val="dk1"/>
          </a:lnRef>
          <a:fillRef idx="0">
            <a:schemeClr val="dk1"/>
          </a:fillRef>
          <a:effectRef idx="1">
            <a:schemeClr val="dk1"/>
          </a:effectRef>
          <a:fontRef idx="minor">
            <a:schemeClr val="tx1"/>
          </a:fontRef>
        </p:style>
      </p:cxnSp>
      <p:cxnSp>
        <p:nvCxnSpPr>
          <p:cNvPr id="166" name="Straight Connector 165"/>
          <p:cNvCxnSpPr/>
          <p:nvPr/>
        </p:nvCxnSpPr>
        <p:spPr>
          <a:xfrm flipH="1" flipV="1">
            <a:off x="4744647" y="2423300"/>
            <a:ext cx="1174486" cy="511479"/>
          </a:xfrm>
          <a:prstGeom prst="line">
            <a:avLst/>
          </a:prstGeom>
          <a:ln w="15875"/>
          <a:effectLst/>
        </p:spPr>
        <p:style>
          <a:lnRef idx="2">
            <a:schemeClr val="dk1"/>
          </a:lnRef>
          <a:fillRef idx="0">
            <a:schemeClr val="dk1"/>
          </a:fillRef>
          <a:effectRef idx="1">
            <a:schemeClr val="dk1"/>
          </a:effectRef>
          <a:fontRef idx="minor">
            <a:schemeClr val="tx1"/>
          </a:fontRef>
        </p:style>
      </p:cxnSp>
      <p:cxnSp>
        <p:nvCxnSpPr>
          <p:cNvPr id="172" name="Straight Connector 171"/>
          <p:cNvCxnSpPr/>
          <p:nvPr/>
        </p:nvCxnSpPr>
        <p:spPr>
          <a:xfrm flipH="1" flipV="1">
            <a:off x="5488190" y="2427691"/>
            <a:ext cx="463737" cy="535712"/>
          </a:xfrm>
          <a:prstGeom prst="line">
            <a:avLst/>
          </a:prstGeom>
          <a:ln w="15875">
            <a:solidFill>
              <a:schemeClr val="bg1">
                <a:lumMod val="65000"/>
              </a:schemeClr>
            </a:solidFill>
          </a:ln>
          <a:effectLst/>
        </p:spPr>
        <p:style>
          <a:lnRef idx="2">
            <a:schemeClr val="dk1"/>
          </a:lnRef>
          <a:fillRef idx="0">
            <a:schemeClr val="dk1"/>
          </a:fillRef>
          <a:effectRef idx="1">
            <a:schemeClr val="dk1"/>
          </a:effectRef>
          <a:fontRef idx="minor">
            <a:schemeClr val="tx1"/>
          </a:fontRef>
        </p:style>
      </p:cxnSp>
      <p:sp>
        <p:nvSpPr>
          <p:cNvPr id="154" name="Rectangle 153">
            <a:extLst>
              <a:ext uri="{FF2B5EF4-FFF2-40B4-BE49-F238E27FC236}">
                <a16:creationId xmlns:a16="http://schemas.microsoft.com/office/drawing/2014/main" id="{6AEF3C28-2C7C-7F42-A3E5-0A95AB70D2A7}"/>
              </a:ext>
            </a:extLst>
          </p:cNvPr>
          <p:cNvSpPr/>
          <p:nvPr/>
        </p:nvSpPr>
        <p:spPr>
          <a:xfrm>
            <a:off x="5488190" y="262749"/>
            <a:ext cx="2194408" cy="769441"/>
          </a:xfrm>
          <a:prstGeom prst="rect">
            <a:avLst/>
          </a:prstGeom>
        </p:spPr>
        <p:txBody>
          <a:bodyPr wrap="square">
            <a:spAutoFit/>
          </a:bodyPr>
          <a:lstStyle/>
          <a:p>
            <a:pPr defTabSz="457178"/>
            <a:r>
              <a:rPr lang="en-US" sz="1100" dirty="0">
                <a:latin typeface="Amazon Ember" panose="020B0603020204020204" pitchFamily="34" charset="0"/>
                <a:ea typeface="Amazon Ember" panose="020B0603020204020204" pitchFamily="34" charset="0"/>
                <a:cs typeface="Amazon Ember" panose="020B0603020204020204" pitchFamily="34" charset="0"/>
              </a:rPr>
              <a:t>Query</a:t>
            </a:r>
          </a:p>
          <a:p>
            <a:pPr defTabSz="457178"/>
            <a:r>
              <a:rPr lang="en-US" sz="1100" dirty="0">
                <a:solidFill>
                  <a:srgbClr val="49A8F2">
                    <a:lumMod val="75000"/>
                  </a:srgbClr>
                </a:solidFill>
                <a:latin typeface="Amazon Ember" panose="020B0603020204020204" pitchFamily="34" charset="0"/>
                <a:ea typeface="Amazon Ember" panose="020B0603020204020204" pitchFamily="34" charset="0"/>
                <a:cs typeface="Amazon Ember" panose="020B0603020204020204" pitchFamily="34" charset="0"/>
              </a:rPr>
              <a:t>SELECT </a:t>
            </a:r>
            <a:r>
              <a:rPr lang="en-US" sz="1100" dirty="0">
                <a:solidFill>
                  <a:srgbClr val="DF1FB6"/>
                </a:solidFill>
                <a:latin typeface="Amazon Ember" panose="020B0603020204020204" pitchFamily="34" charset="0"/>
                <a:ea typeface="Amazon Ember" panose="020B0603020204020204" pitchFamily="34" charset="0"/>
                <a:cs typeface="Amazon Ember" panose="020B0603020204020204" pitchFamily="34" charset="0"/>
              </a:rPr>
              <a:t>COUNT</a:t>
            </a:r>
            <a:r>
              <a:rPr lang="en-US" sz="1100" dirty="0">
                <a:latin typeface="Amazon Ember" panose="020B0603020204020204" pitchFamily="34" charset="0"/>
                <a:ea typeface="Amazon Ember" panose="020B0603020204020204" pitchFamily="34" charset="0"/>
                <a:cs typeface="Amazon Ember" panose="020B0603020204020204" pitchFamily="34" charset="0"/>
              </a:rPr>
              <a:t>(*)</a:t>
            </a:r>
          </a:p>
          <a:p>
            <a:pPr defTabSz="457178"/>
            <a:r>
              <a:rPr lang="en-US" sz="1100" dirty="0">
                <a:solidFill>
                  <a:srgbClr val="49A8F2">
                    <a:lumMod val="75000"/>
                  </a:srgbClr>
                </a:solidFill>
                <a:latin typeface="Amazon Ember" panose="020B0603020204020204" pitchFamily="34" charset="0"/>
                <a:ea typeface="Amazon Ember" panose="020B0603020204020204" pitchFamily="34" charset="0"/>
                <a:cs typeface="Amazon Ember" panose="020B0603020204020204" pitchFamily="34" charset="0"/>
              </a:rPr>
              <a:t>FROM</a:t>
            </a:r>
            <a:r>
              <a:rPr lang="en-US" sz="11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 </a:t>
            </a:r>
            <a:r>
              <a:rPr lang="en-US" sz="1100" dirty="0">
                <a:latin typeface="Amazon Ember" panose="020B0603020204020204" pitchFamily="34" charset="0"/>
                <a:ea typeface="Amazon Ember" panose="020B0603020204020204" pitchFamily="34" charset="0"/>
                <a:cs typeface="Amazon Ember" panose="020B0603020204020204" pitchFamily="34" charset="0"/>
              </a:rPr>
              <a:t>S3.EXT_TABLE</a:t>
            </a:r>
          </a:p>
          <a:p>
            <a:pPr defTabSz="457178"/>
            <a:r>
              <a:rPr lang="en-US" sz="1100" dirty="0">
                <a:solidFill>
                  <a:srgbClr val="49A8F2">
                    <a:lumMod val="75000"/>
                  </a:srgbClr>
                </a:solidFill>
                <a:latin typeface="Amazon Ember" panose="020B0603020204020204" pitchFamily="34" charset="0"/>
                <a:ea typeface="Amazon Ember" panose="020B0603020204020204" pitchFamily="34" charset="0"/>
                <a:cs typeface="Amazon Ember" panose="020B0603020204020204" pitchFamily="34" charset="0"/>
              </a:rPr>
              <a:t>GROUP BY</a:t>
            </a:r>
            <a:r>
              <a:rPr lang="en-US" sz="1100"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155" name="Oval 154">
            <a:extLst>
              <a:ext uri="{FF2B5EF4-FFF2-40B4-BE49-F238E27FC236}">
                <a16:creationId xmlns:a16="http://schemas.microsoft.com/office/drawing/2014/main" id="{C0B21DA5-F7F7-F248-96F4-49A86F82434F}"/>
              </a:ext>
            </a:extLst>
          </p:cNvPr>
          <p:cNvSpPr/>
          <p:nvPr/>
        </p:nvSpPr>
        <p:spPr>
          <a:xfrm>
            <a:off x="5133201" y="404094"/>
            <a:ext cx="329820" cy="304913"/>
          </a:xfrm>
          <a:prstGeom prst="ellipse">
            <a:avLst/>
          </a:prstGeom>
          <a:solidFill>
            <a:srgbClr val="F89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r>
              <a:rPr lang="en-US" sz="1350" b="1" dirty="0">
                <a:solidFill>
                  <a:srgbClr val="FFFAD0"/>
                </a:solidFill>
                <a:latin typeface="Amazon Ember" panose="020B0603020204020204" pitchFamily="34" charset="0"/>
                <a:ea typeface="Amazon Ember" panose="020B0603020204020204" pitchFamily="34" charset="0"/>
                <a:cs typeface="Amazon Ember" panose="020B0603020204020204" pitchFamily="34" charset="0"/>
              </a:rPr>
              <a:t>1</a:t>
            </a:r>
          </a:p>
        </p:txBody>
      </p:sp>
      <p:sp>
        <p:nvSpPr>
          <p:cNvPr id="157" name="Rectangle 156">
            <a:extLst>
              <a:ext uri="{FF2B5EF4-FFF2-40B4-BE49-F238E27FC236}">
                <a16:creationId xmlns:a16="http://schemas.microsoft.com/office/drawing/2014/main" id="{A4578E88-4EEC-6940-A19B-664C0318FBB4}"/>
              </a:ext>
            </a:extLst>
          </p:cNvPr>
          <p:cNvSpPr/>
          <p:nvPr/>
        </p:nvSpPr>
        <p:spPr>
          <a:xfrm>
            <a:off x="6343998" y="1098786"/>
            <a:ext cx="2592971" cy="707886"/>
          </a:xfrm>
          <a:prstGeom prst="rect">
            <a:avLst/>
          </a:prstGeom>
        </p:spPr>
        <p:txBody>
          <a:bodyPr wrap="square">
            <a:spAutoFit/>
          </a:bodyPr>
          <a:lstStyle/>
          <a:p>
            <a:pPr defTabSz="457178"/>
            <a:r>
              <a:rPr lang="en-US" sz="100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Query is optimized and compiled at the leader node. Determine what gets run locally and what goes to Amazon Redshift Spectrum</a:t>
            </a:r>
          </a:p>
        </p:txBody>
      </p:sp>
      <p:sp>
        <p:nvSpPr>
          <p:cNvPr id="158" name="Oval 157">
            <a:extLst>
              <a:ext uri="{FF2B5EF4-FFF2-40B4-BE49-F238E27FC236}">
                <a16:creationId xmlns:a16="http://schemas.microsoft.com/office/drawing/2014/main" id="{7EBF07B2-AAC4-9F49-8352-2F92C60600E9}"/>
              </a:ext>
            </a:extLst>
          </p:cNvPr>
          <p:cNvSpPr/>
          <p:nvPr/>
        </p:nvSpPr>
        <p:spPr>
          <a:xfrm>
            <a:off x="6047998" y="1246412"/>
            <a:ext cx="329820" cy="304913"/>
          </a:xfrm>
          <a:prstGeom prst="ellipse">
            <a:avLst/>
          </a:prstGeom>
          <a:solidFill>
            <a:srgbClr val="F89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r>
              <a:rPr lang="en-US" sz="1350" b="1" dirty="0">
                <a:solidFill>
                  <a:srgbClr val="FFFAD0"/>
                </a:solidFill>
                <a:latin typeface="Amazon Ember" panose="020B0603020204020204" pitchFamily="34" charset="0"/>
                <a:ea typeface="Amazon Ember" panose="020B0603020204020204" pitchFamily="34" charset="0"/>
                <a:cs typeface="Amazon Ember" panose="020B0603020204020204" pitchFamily="34" charset="0"/>
              </a:rPr>
              <a:t>2</a:t>
            </a:r>
          </a:p>
        </p:txBody>
      </p:sp>
      <p:sp>
        <p:nvSpPr>
          <p:cNvPr id="175" name="Rectangle 174">
            <a:extLst>
              <a:ext uri="{FF2B5EF4-FFF2-40B4-BE49-F238E27FC236}">
                <a16:creationId xmlns:a16="http://schemas.microsoft.com/office/drawing/2014/main" id="{6E9E0716-D97F-D941-A0C9-C3A7D6B412F2}"/>
              </a:ext>
            </a:extLst>
          </p:cNvPr>
          <p:cNvSpPr/>
          <p:nvPr/>
        </p:nvSpPr>
        <p:spPr>
          <a:xfrm>
            <a:off x="6347545" y="1905029"/>
            <a:ext cx="1584905" cy="400110"/>
          </a:xfrm>
          <a:prstGeom prst="rect">
            <a:avLst/>
          </a:prstGeom>
        </p:spPr>
        <p:txBody>
          <a:bodyPr wrap="square">
            <a:spAutoFit/>
          </a:bodyPr>
          <a:lstStyle/>
          <a:p>
            <a:pPr defTabSz="457178"/>
            <a:r>
              <a:rPr lang="en-US" sz="100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Query plan is sent to all compute nodes</a:t>
            </a:r>
          </a:p>
        </p:txBody>
      </p:sp>
      <p:sp>
        <p:nvSpPr>
          <p:cNvPr id="177" name="Oval 176">
            <a:extLst>
              <a:ext uri="{FF2B5EF4-FFF2-40B4-BE49-F238E27FC236}">
                <a16:creationId xmlns:a16="http://schemas.microsoft.com/office/drawing/2014/main" id="{4E688FB8-FB7D-184E-81A2-8C18CFE44B19}"/>
              </a:ext>
            </a:extLst>
          </p:cNvPr>
          <p:cNvSpPr/>
          <p:nvPr/>
        </p:nvSpPr>
        <p:spPr>
          <a:xfrm>
            <a:off x="6045208" y="1964703"/>
            <a:ext cx="329820" cy="304913"/>
          </a:xfrm>
          <a:prstGeom prst="ellipse">
            <a:avLst/>
          </a:prstGeom>
          <a:solidFill>
            <a:srgbClr val="F89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r>
              <a:rPr lang="en-US" sz="1350" b="1" dirty="0">
                <a:solidFill>
                  <a:srgbClr val="FFFAD0"/>
                </a:solidFill>
                <a:latin typeface="Amazon Ember" panose="020B0603020204020204" pitchFamily="34" charset="0"/>
                <a:ea typeface="Amazon Ember" panose="020B0603020204020204" pitchFamily="34" charset="0"/>
                <a:cs typeface="Amazon Ember" panose="020B0603020204020204" pitchFamily="34" charset="0"/>
              </a:rPr>
              <a:t>3</a:t>
            </a:r>
          </a:p>
        </p:txBody>
      </p:sp>
      <p:sp>
        <p:nvSpPr>
          <p:cNvPr id="178" name="Rectangle 177">
            <a:extLst>
              <a:ext uri="{FF2B5EF4-FFF2-40B4-BE49-F238E27FC236}">
                <a16:creationId xmlns:a16="http://schemas.microsoft.com/office/drawing/2014/main" id="{7EA3C5D3-E0B1-8B46-93E2-5CABCBC9E284}"/>
              </a:ext>
            </a:extLst>
          </p:cNvPr>
          <p:cNvSpPr/>
          <p:nvPr/>
        </p:nvSpPr>
        <p:spPr>
          <a:xfrm>
            <a:off x="6343998" y="2387653"/>
            <a:ext cx="2852697" cy="400110"/>
          </a:xfrm>
          <a:prstGeom prst="rect">
            <a:avLst/>
          </a:prstGeom>
        </p:spPr>
        <p:txBody>
          <a:bodyPr wrap="square">
            <a:spAutoFit/>
          </a:bodyPr>
          <a:lstStyle/>
          <a:p>
            <a:pPr defTabSz="457178"/>
            <a:r>
              <a:rPr lang="en-US" sz="100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Compute nodes obtain partition info from Data Catalog; dynamically prune partitions </a:t>
            </a:r>
          </a:p>
        </p:txBody>
      </p:sp>
      <p:sp>
        <p:nvSpPr>
          <p:cNvPr id="179" name="Oval 178">
            <a:extLst>
              <a:ext uri="{FF2B5EF4-FFF2-40B4-BE49-F238E27FC236}">
                <a16:creationId xmlns:a16="http://schemas.microsoft.com/office/drawing/2014/main" id="{CEBFABE2-B149-C240-920B-46229D10CD52}"/>
              </a:ext>
            </a:extLst>
          </p:cNvPr>
          <p:cNvSpPr/>
          <p:nvPr/>
        </p:nvSpPr>
        <p:spPr>
          <a:xfrm>
            <a:off x="6045208" y="2447266"/>
            <a:ext cx="329820" cy="304913"/>
          </a:xfrm>
          <a:prstGeom prst="ellipse">
            <a:avLst/>
          </a:prstGeom>
          <a:solidFill>
            <a:srgbClr val="F89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r>
              <a:rPr lang="en-US" sz="1350" b="1" dirty="0">
                <a:solidFill>
                  <a:srgbClr val="FFFAD0"/>
                </a:solidFill>
                <a:latin typeface="Amazon Ember" panose="020B0603020204020204" pitchFamily="34" charset="0"/>
                <a:ea typeface="Amazon Ember" panose="020B0603020204020204" pitchFamily="34" charset="0"/>
                <a:cs typeface="Amazon Ember" panose="020B0603020204020204" pitchFamily="34" charset="0"/>
              </a:rPr>
              <a:t>4</a:t>
            </a:r>
          </a:p>
        </p:txBody>
      </p:sp>
      <p:sp>
        <p:nvSpPr>
          <p:cNvPr id="205" name="Rectangle 204">
            <a:extLst>
              <a:ext uri="{FF2B5EF4-FFF2-40B4-BE49-F238E27FC236}">
                <a16:creationId xmlns:a16="http://schemas.microsoft.com/office/drawing/2014/main" id="{12955C7A-6E4F-2B41-B089-7F31950306B5}"/>
              </a:ext>
            </a:extLst>
          </p:cNvPr>
          <p:cNvSpPr/>
          <p:nvPr/>
        </p:nvSpPr>
        <p:spPr>
          <a:xfrm>
            <a:off x="6323131" y="2889282"/>
            <a:ext cx="2395188" cy="553998"/>
          </a:xfrm>
          <a:prstGeom prst="rect">
            <a:avLst/>
          </a:prstGeom>
        </p:spPr>
        <p:txBody>
          <a:bodyPr wrap="square">
            <a:spAutoFit/>
          </a:bodyPr>
          <a:lstStyle/>
          <a:p>
            <a:pPr defTabSz="457178"/>
            <a:r>
              <a:rPr lang="en-US" sz="100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Each compute node issues multiple requests to the Amazon Redshift Spectrum layer</a:t>
            </a:r>
          </a:p>
        </p:txBody>
      </p:sp>
      <p:sp>
        <p:nvSpPr>
          <p:cNvPr id="206" name="Oval 205">
            <a:extLst>
              <a:ext uri="{FF2B5EF4-FFF2-40B4-BE49-F238E27FC236}">
                <a16:creationId xmlns:a16="http://schemas.microsoft.com/office/drawing/2014/main" id="{ADCD4D67-CFB7-8042-B900-63E70DF60A4F}"/>
              </a:ext>
            </a:extLst>
          </p:cNvPr>
          <p:cNvSpPr/>
          <p:nvPr/>
        </p:nvSpPr>
        <p:spPr>
          <a:xfrm>
            <a:off x="6040178" y="2952220"/>
            <a:ext cx="329820" cy="304913"/>
          </a:xfrm>
          <a:prstGeom prst="ellipse">
            <a:avLst/>
          </a:prstGeom>
          <a:solidFill>
            <a:srgbClr val="F89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r>
              <a:rPr lang="en-US" sz="1350" b="1" dirty="0">
                <a:solidFill>
                  <a:srgbClr val="FFFAD0"/>
                </a:solidFill>
                <a:latin typeface="Amazon Ember" panose="020B0603020204020204" pitchFamily="34" charset="0"/>
                <a:ea typeface="Amazon Ember" panose="020B0603020204020204" pitchFamily="34" charset="0"/>
                <a:cs typeface="Amazon Ember" panose="020B0603020204020204" pitchFamily="34" charset="0"/>
              </a:rPr>
              <a:t>5</a:t>
            </a:r>
          </a:p>
        </p:txBody>
      </p:sp>
      <p:sp>
        <p:nvSpPr>
          <p:cNvPr id="207" name="Rectangle 206">
            <a:extLst>
              <a:ext uri="{FF2B5EF4-FFF2-40B4-BE49-F238E27FC236}">
                <a16:creationId xmlns:a16="http://schemas.microsoft.com/office/drawing/2014/main" id="{2DF36A49-29FB-134A-9C4D-B4915C533BE1}"/>
              </a:ext>
            </a:extLst>
          </p:cNvPr>
          <p:cNvSpPr/>
          <p:nvPr/>
        </p:nvSpPr>
        <p:spPr>
          <a:xfrm>
            <a:off x="6343998" y="3430270"/>
            <a:ext cx="2423635" cy="400110"/>
          </a:xfrm>
          <a:prstGeom prst="rect">
            <a:avLst/>
          </a:prstGeom>
        </p:spPr>
        <p:txBody>
          <a:bodyPr wrap="square">
            <a:spAutoFit/>
          </a:bodyPr>
          <a:lstStyle/>
          <a:p>
            <a:pPr defTabSz="457178"/>
            <a:r>
              <a:rPr lang="en-US" sz="100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Amazon Redshift Spectrum nodes scan your S3 data </a:t>
            </a:r>
          </a:p>
        </p:txBody>
      </p:sp>
      <p:sp>
        <p:nvSpPr>
          <p:cNvPr id="208" name="Oval 207">
            <a:extLst>
              <a:ext uri="{FF2B5EF4-FFF2-40B4-BE49-F238E27FC236}">
                <a16:creationId xmlns:a16="http://schemas.microsoft.com/office/drawing/2014/main" id="{746DD0B5-2DB6-1941-966F-7B464D85A9F5}"/>
              </a:ext>
            </a:extLst>
          </p:cNvPr>
          <p:cNvSpPr/>
          <p:nvPr/>
        </p:nvSpPr>
        <p:spPr>
          <a:xfrm>
            <a:off x="6035429" y="3487344"/>
            <a:ext cx="329820" cy="304913"/>
          </a:xfrm>
          <a:prstGeom prst="ellipse">
            <a:avLst/>
          </a:prstGeom>
          <a:solidFill>
            <a:srgbClr val="F89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r>
              <a:rPr lang="en-US" sz="1350" b="1" dirty="0">
                <a:solidFill>
                  <a:srgbClr val="FFFAD0"/>
                </a:solidFill>
                <a:latin typeface="Amazon Ember" panose="020B0603020204020204" pitchFamily="34" charset="0"/>
                <a:ea typeface="Amazon Ember" panose="020B0603020204020204" pitchFamily="34" charset="0"/>
                <a:cs typeface="Amazon Ember" panose="020B0603020204020204" pitchFamily="34" charset="0"/>
              </a:rPr>
              <a:t>6</a:t>
            </a:r>
          </a:p>
        </p:txBody>
      </p:sp>
      <p:sp>
        <p:nvSpPr>
          <p:cNvPr id="209" name="Oval 208">
            <a:extLst>
              <a:ext uri="{FF2B5EF4-FFF2-40B4-BE49-F238E27FC236}">
                <a16:creationId xmlns:a16="http://schemas.microsoft.com/office/drawing/2014/main" id="{B63A32C7-C8B1-1643-85C9-E9C8A03C5AC3}"/>
              </a:ext>
            </a:extLst>
          </p:cNvPr>
          <p:cNvSpPr/>
          <p:nvPr/>
        </p:nvSpPr>
        <p:spPr>
          <a:xfrm>
            <a:off x="289297" y="3130318"/>
            <a:ext cx="329820" cy="304913"/>
          </a:xfrm>
          <a:prstGeom prst="ellipse">
            <a:avLst/>
          </a:prstGeom>
          <a:solidFill>
            <a:srgbClr val="F89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r>
              <a:rPr lang="en-US" sz="1350" b="1" dirty="0">
                <a:solidFill>
                  <a:srgbClr val="FFFAD0"/>
                </a:solidFill>
                <a:latin typeface="Amazon Ember" panose="020B0603020204020204" pitchFamily="34" charset="0"/>
                <a:ea typeface="Amazon Ember" panose="020B0603020204020204" pitchFamily="34" charset="0"/>
                <a:cs typeface="Amazon Ember" panose="020B0603020204020204" pitchFamily="34" charset="0"/>
              </a:rPr>
              <a:t>7</a:t>
            </a:r>
          </a:p>
        </p:txBody>
      </p:sp>
      <p:sp>
        <p:nvSpPr>
          <p:cNvPr id="210" name="Rectangle 209">
            <a:extLst>
              <a:ext uri="{FF2B5EF4-FFF2-40B4-BE49-F238E27FC236}">
                <a16:creationId xmlns:a16="http://schemas.microsoft.com/office/drawing/2014/main" id="{2272E44C-5F1B-8940-B9AA-385C0CDA200C}"/>
              </a:ext>
            </a:extLst>
          </p:cNvPr>
          <p:cNvSpPr/>
          <p:nvPr/>
        </p:nvSpPr>
        <p:spPr>
          <a:xfrm>
            <a:off x="563218" y="2990784"/>
            <a:ext cx="1602132" cy="707886"/>
          </a:xfrm>
          <a:prstGeom prst="rect">
            <a:avLst/>
          </a:prstGeom>
        </p:spPr>
        <p:txBody>
          <a:bodyPr wrap="square">
            <a:spAutoFit/>
          </a:bodyPr>
          <a:lstStyle/>
          <a:p>
            <a:pPr defTabSz="457178"/>
            <a:r>
              <a:rPr lang="en-US" sz="100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Amazon Redshift Spectrum projects, filters, joins and aggregates</a:t>
            </a:r>
          </a:p>
        </p:txBody>
      </p:sp>
      <p:sp>
        <p:nvSpPr>
          <p:cNvPr id="211" name="Rectangle 210">
            <a:extLst>
              <a:ext uri="{FF2B5EF4-FFF2-40B4-BE49-F238E27FC236}">
                <a16:creationId xmlns:a16="http://schemas.microsoft.com/office/drawing/2014/main" id="{DC36E193-A982-F740-ABE0-BF92B26C70D6}"/>
              </a:ext>
            </a:extLst>
          </p:cNvPr>
          <p:cNvSpPr/>
          <p:nvPr/>
        </p:nvSpPr>
        <p:spPr>
          <a:xfrm>
            <a:off x="1310845" y="2043716"/>
            <a:ext cx="2215249" cy="553998"/>
          </a:xfrm>
          <a:prstGeom prst="rect">
            <a:avLst/>
          </a:prstGeom>
        </p:spPr>
        <p:txBody>
          <a:bodyPr wrap="square">
            <a:spAutoFit/>
          </a:bodyPr>
          <a:lstStyle/>
          <a:p>
            <a:pPr defTabSz="457178"/>
            <a:r>
              <a:rPr lang="en-US" sz="100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Final aggregations and joins with local Amazon Redshift tables done in-cluster</a:t>
            </a:r>
          </a:p>
        </p:txBody>
      </p:sp>
      <p:sp>
        <p:nvSpPr>
          <p:cNvPr id="212" name="Oval 211">
            <a:extLst>
              <a:ext uri="{FF2B5EF4-FFF2-40B4-BE49-F238E27FC236}">
                <a16:creationId xmlns:a16="http://schemas.microsoft.com/office/drawing/2014/main" id="{FBB75472-AF97-644F-BB63-FC2243746883}"/>
              </a:ext>
            </a:extLst>
          </p:cNvPr>
          <p:cNvSpPr/>
          <p:nvPr/>
        </p:nvSpPr>
        <p:spPr>
          <a:xfrm>
            <a:off x="998519" y="2182818"/>
            <a:ext cx="329820" cy="304913"/>
          </a:xfrm>
          <a:prstGeom prst="ellipse">
            <a:avLst/>
          </a:prstGeom>
          <a:solidFill>
            <a:srgbClr val="F89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r>
              <a:rPr lang="en-US" sz="1350" b="1" dirty="0">
                <a:solidFill>
                  <a:srgbClr val="FFFAD0"/>
                </a:solidFill>
                <a:latin typeface="Amazon Ember" panose="020B0603020204020204" pitchFamily="34" charset="0"/>
                <a:ea typeface="Amazon Ember" panose="020B0603020204020204" pitchFamily="34" charset="0"/>
                <a:cs typeface="Amazon Ember" panose="020B0603020204020204" pitchFamily="34" charset="0"/>
              </a:rPr>
              <a:t>8</a:t>
            </a:r>
          </a:p>
        </p:txBody>
      </p:sp>
      <p:sp>
        <p:nvSpPr>
          <p:cNvPr id="213" name="Rectangle 212">
            <a:extLst>
              <a:ext uri="{FF2B5EF4-FFF2-40B4-BE49-F238E27FC236}">
                <a16:creationId xmlns:a16="http://schemas.microsoft.com/office/drawing/2014/main" id="{8373B0CE-50AA-B84F-9D2E-F27AD91FA511}"/>
              </a:ext>
            </a:extLst>
          </p:cNvPr>
          <p:cNvSpPr/>
          <p:nvPr/>
        </p:nvSpPr>
        <p:spPr>
          <a:xfrm>
            <a:off x="1717128" y="1300411"/>
            <a:ext cx="2040975" cy="246221"/>
          </a:xfrm>
          <a:prstGeom prst="rect">
            <a:avLst/>
          </a:prstGeom>
        </p:spPr>
        <p:txBody>
          <a:bodyPr wrap="square">
            <a:spAutoFit/>
          </a:bodyPr>
          <a:lstStyle/>
          <a:p>
            <a:pPr defTabSz="457178"/>
            <a:r>
              <a:rPr lang="en-US" sz="100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Result is sent back to client</a:t>
            </a:r>
          </a:p>
        </p:txBody>
      </p:sp>
      <p:sp>
        <p:nvSpPr>
          <p:cNvPr id="214" name="Oval 213">
            <a:extLst>
              <a:ext uri="{FF2B5EF4-FFF2-40B4-BE49-F238E27FC236}">
                <a16:creationId xmlns:a16="http://schemas.microsoft.com/office/drawing/2014/main" id="{499939E3-9144-9341-9AFB-92148C2D4190}"/>
              </a:ext>
            </a:extLst>
          </p:cNvPr>
          <p:cNvSpPr/>
          <p:nvPr/>
        </p:nvSpPr>
        <p:spPr>
          <a:xfrm>
            <a:off x="1434349" y="1279085"/>
            <a:ext cx="329820" cy="304913"/>
          </a:xfrm>
          <a:prstGeom prst="ellipse">
            <a:avLst/>
          </a:prstGeom>
          <a:solidFill>
            <a:srgbClr val="F89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r>
              <a:rPr lang="en-US" sz="1350" b="1" dirty="0">
                <a:solidFill>
                  <a:srgbClr val="FFFAD0"/>
                </a:solidFill>
                <a:latin typeface="Amazon Ember" panose="020B0603020204020204" pitchFamily="34" charset="0"/>
                <a:ea typeface="Amazon Ember" panose="020B0603020204020204" pitchFamily="34" charset="0"/>
                <a:cs typeface="Amazon Ember" panose="020B0603020204020204" pitchFamily="34" charset="0"/>
              </a:rPr>
              <a:t>9</a:t>
            </a:r>
          </a:p>
        </p:txBody>
      </p:sp>
    </p:spTree>
    <p:extLst>
      <p:ext uri="{BB962C8B-B14F-4D97-AF65-F5344CB8AC3E}">
        <p14:creationId xmlns:p14="http://schemas.microsoft.com/office/powerpoint/2010/main" val="307828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42" presetClass="path" presetSubtype="0" decel="100000" fill="hold" grpId="1" nodeType="withEffect">
                                  <p:stCondLst>
                                    <p:cond delay="0"/>
                                  </p:stCondLst>
                                  <p:childTnLst>
                                    <p:animMotion origin="layout" path="M -2.77778E-6 1.97531E-6 L -2.77778E-6 0.07315 " pathEditMode="relative" rAng="0" ptsTypes="AA">
                                      <p:cBhvr>
                                        <p:cTn id="9" dur="500" spd="-100000" fill="hold"/>
                                        <p:tgtEl>
                                          <p:spTgt spid="2"/>
                                        </p:tgtEl>
                                        <p:attrNameLst>
                                          <p:attrName>ppt_x</p:attrName>
                                          <p:attrName>ppt_y</p:attrName>
                                        </p:attrNameLst>
                                      </p:cBhvr>
                                      <p:rCtr x="0" y="3642"/>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55"/>
                                        </p:tgtEl>
                                        <p:attrNameLst>
                                          <p:attrName>style.visibility</p:attrName>
                                        </p:attrNameLst>
                                      </p:cBhvr>
                                      <p:to>
                                        <p:strVal val="visible"/>
                                      </p:to>
                                    </p:set>
                                    <p:animEffect transition="in" filter="fade">
                                      <p:cBhvr>
                                        <p:cTn id="14" dur="500"/>
                                        <p:tgtEl>
                                          <p:spTgt spid="15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4"/>
                                        </p:tgtEl>
                                        <p:attrNameLst>
                                          <p:attrName>style.visibility</p:attrName>
                                        </p:attrNameLst>
                                      </p:cBhvr>
                                      <p:to>
                                        <p:strVal val="visible"/>
                                      </p:to>
                                    </p:set>
                                    <p:animEffect transition="in" filter="fade">
                                      <p:cBhvr>
                                        <p:cTn id="17" dur="500"/>
                                        <p:tgtEl>
                                          <p:spTgt spid="15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5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5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7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7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7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0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0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0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0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0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1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1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1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14"/>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54" grpId="0"/>
      <p:bldP spid="155" grpId="0" animBg="1"/>
      <p:bldP spid="157" grpId="0"/>
      <p:bldP spid="158" grpId="0" animBg="1"/>
      <p:bldP spid="175" grpId="0"/>
      <p:bldP spid="177" grpId="0" animBg="1"/>
      <p:bldP spid="178" grpId="0"/>
      <p:bldP spid="179" grpId="0" animBg="1"/>
      <p:bldP spid="205" grpId="0"/>
      <p:bldP spid="206" grpId="0" animBg="1"/>
      <p:bldP spid="207" grpId="0"/>
      <p:bldP spid="208" grpId="0" animBg="1"/>
      <p:bldP spid="209" grpId="0" animBg="1"/>
      <p:bldP spid="210" grpId="0"/>
      <p:bldP spid="211" grpId="0"/>
      <p:bldP spid="212" grpId="0" animBg="1"/>
      <p:bldP spid="213" grpId="0"/>
      <p:bldP spid="2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Amazon Redshift is Integrated</a:t>
            </a:r>
            <a:br>
              <a:rPr lang="en-US" dirty="0"/>
            </a:br>
            <a:r>
              <a:rPr lang="en-US" sz="1800" dirty="0">
                <a:solidFill>
                  <a:schemeClr val="accent1"/>
                </a:solidFill>
              </a:rPr>
              <a:t>AWS Glue: Serverless Data Catalog &amp; ETL Service</a:t>
            </a:r>
          </a:p>
        </p:txBody>
      </p:sp>
      <p:cxnSp>
        <p:nvCxnSpPr>
          <p:cNvPr id="109" name="Straight Connector 108">
            <a:extLst>
              <a:ext uri="{FF2B5EF4-FFF2-40B4-BE49-F238E27FC236}">
                <a16:creationId xmlns:a16="http://schemas.microsoft.com/office/drawing/2014/main" id="{C0CFB116-EDC6-4034-A9C6-22D83E570043}"/>
              </a:ext>
            </a:extLst>
          </p:cNvPr>
          <p:cNvCxnSpPr/>
          <p:nvPr/>
        </p:nvCxnSpPr>
        <p:spPr>
          <a:xfrm>
            <a:off x="4432935" y="1457297"/>
            <a:ext cx="0" cy="3045203"/>
          </a:xfrm>
          <a:prstGeom prst="line">
            <a:avLst/>
          </a:prstGeom>
          <a:noFill/>
          <a:ln w="12700" cap="rnd" cmpd="sng" algn="ctr">
            <a:solidFill>
              <a:schemeClr val="accent6">
                <a:lumMod val="20000"/>
                <a:lumOff val="80000"/>
              </a:schemeClr>
            </a:solidFill>
            <a:prstDash val="solid"/>
          </a:ln>
          <a:effectLst/>
        </p:spPr>
      </p:cxnSp>
      <p:sp>
        <p:nvSpPr>
          <p:cNvPr id="110" name="Rectangle 109">
            <a:extLst>
              <a:ext uri="{FF2B5EF4-FFF2-40B4-BE49-F238E27FC236}">
                <a16:creationId xmlns:a16="http://schemas.microsoft.com/office/drawing/2014/main" id="{15E1FC91-F9F8-491E-9B6C-EC16EF8DCF7F}"/>
              </a:ext>
            </a:extLst>
          </p:cNvPr>
          <p:cNvSpPr/>
          <p:nvPr/>
        </p:nvSpPr>
        <p:spPr>
          <a:xfrm>
            <a:off x="4654734" y="2082217"/>
            <a:ext cx="4283526" cy="1795363"/>
          </a:xfrm>
          <a:prstGeom prst="rect">
            <a:avLst/>
          </a:prstGeom>
        </p:spPr>
        <p:txBody>
          <a:bodyPr wrap="square">
            <a:spAutoFit/>
          </a:bodyPr>
          <a:lstStyle/>
          <a:p>
            <a:pPr marL="215900" indent="-215900">
              <a:spcBef>
                <a:spcPts val="400"/>
              </a:spcBef>
              <a:spcAft>
                <a:spcPts val="400"/>
              </a:spcAft>
              <a:buFont typeface="Arial" panose="020B0604020202020204" pitchFamily="34" charset="0"/>
              <a:buChar char="•"/>
              <a:defRPr/>
            </a:pPr>
            <a:r>
              <a:rPr lang="en-US" sz="1400" dirty="0">
                <a:latin typeface="Amazon Ember" charset="0"/>
                <a:ea typeface="Amazon Ember" charset="0"/>
                <a:cs typeface="Amazon Ember" charset="0"/>
              </a:rPr>
              <a:t>Automatically discovers data and stores schema</a:t>
            </a:r>
          </a:p>
          <a:p>
            <a:pPr marL="215900" indent="-215900">
              <a:spcBef>
                <a:spcPts val="400"/>
              </a:spcBef>
              <a:spcAft>
                <a:spcPts val="400"/>
              </a:spcAft>
              <a:buFont typeface="Arial" panose="020B0604020202020204" pitchFamily="34" charset="0"/>
              <a:buChar char="•"/>
              <a:defRPr/>
            </a:pPr>
            <a:r>
              <a:rPr lang="en-US" sz="1400" dirty="0">
                <a:latin typeface="Amazon Ember" charset="0"/>
                <a:ea typeface="Amazon Ember" charset="0"/>
                <a:cs typeface="Amazon Ember" charset="0"/>
              </a:rPr>
              <a:t>Data is immediately searchable, and available   to extract, transform, and load (ETL)</a:t>
            </a:r>
          </a:p>
          <a:p>
            <a:pPr marL="215900" indent="-215900">
              <a:spcBef>
                <a:spcPts val="400"/>
              </a:spcBef>
              <a:spcAft>
                <a:spcPts val="400"/>
              </a:spcAft>
              <a:buFont typeface="Arial" panose="020B0604020202020204" pitchFamily="34" charset="0"/>
              <a:buChar char="•"/>
              <a:defRPr/>
            </a:pPr>
            <a:r>
              <a:rPr lang="en-US" sz="1400" dirty="0">
                <a:latin typeface="Amazon Ember" charset="0"/>
                <a:ea typeface="Amazon Ember" charset="0"/>
                <a:cs typeface="Amazon Ember" charset="0"/>
              </a:rPr>
              <a:t>Automatically generates customizable ETL code</a:t>
            </a:r>
          </a:p>
          <a:p>
            <a:pPr marL="215900" indent="-215900">
              <a:spcBef>
                <a:spcPts val="400"/>
              </a:spcBef>
              <a:spcAft>
                <a:spcPts val="400"/>
              </a:spcAft>
              <a:buFont typeface="Arial" panose="020B0604020202020204" pitchFamily="34" charset="0"/>
              <a:buChar char="•"/>
              <a:defRPr/>
            </a:pPr>
            <a:r>
              <a:rPr lang="en-US" sz="1400" dirty="0">
                <a:latin typeface="Amazon Ember" charset="0"/>
                <a:ea typeface="Amazon Ember" charset="0"/>
                <a:cs typeface="Amazon Ember" charset="0"/>
              </a:rPr>
              <a:t>Schedules and runs your ETL jobs</a:t>
            </a:r>
          </a:p>
          <a:p>
            <a:pPr marL="215900" indent="-215900">
              <a:spcBef>
                <a:spcPts val="400"/>
              </a:spcBef>
              <a:spcAft>
                <a:spcPts val="400"/>
              </a:spcAft>
              <a:buFont typeface="Arial" panose="020B0604020202020204" pitchFamily="34" charset="0"/>
              <a:buChar char="•"/>
              <a:defRPr/>
            </a:pPr>
            <a:r>
              <a:rPr lang="en-US" sz="1400" dirty="0">
                <a:latin typeface="Amazon Ember" charset="0"/>
                <a:ea typeface="Amazon Ember" charset="0"/>
                <a:cs typeface="Amazon Ember" charset="0"/>
              </a:rPr>
              <a:t>Serverless</a:t>
            </a:r>
          </a:p>
        </p:txBody>
      </p:sp>
      <p:grpSp>
        <p:nvGrpSpPr>
          <p:cNvPr id="8" name="Group 7">
            <a:extLst>
              <a:ext uri="{FF2B5EF4-FFF2-40B4-BE49-F238E27FC236}">
                <a16:creationId xmlns:a16="http://schemas.microsoft.com/office/drawing/2014/main" id="{A78EDD57-550C-4885-9A94-FE8725219889}"/>
              </a:ext>
            </a:extLst>
          </p:cNvPr>
          <p:cNvGrpSpPr/>
          <p:nvPr/>
        </p:nvGrpSpPr>
        <p:grpSpPr>
          <a:xfrm>
            <a:off x="342900" y="1427163"/>
            <a:ext cx="3733800" cy="3065462"/>
            <a:chOff x="342900" y="1427163"/>
            <a:chExt cx="3733800" cy="3065462"/>
          </a:xfrm>
        </p:grpSpPr>
        <p:sp>
          <p:nvSpPr>
            <p:cNvPr id="29" name="Rounded Rectangle 28"/>
            <p:cNvSpPr/>
            <p:nvPr/>
          </p:nvSpPr>
          <p:spPr>
            <a:xfrm>
              <a:off x="342900" y="1427163"/>
              <a:ext cx="3733800" cy="3065462"/>
            </a:xfrm>
            <a:prstGeom prst="roundRect">
              <a:avLst>
                <a:gd name="adj" fmla="val 4222"/>
              </a:avLst>
            </a:prstGeom>
            <a:solidFill>
              <a:schemeClr val="tx1">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Regular"/>
              </a:endParaRPr>
            </a:p>
          </p:txBody>
        </p:sp>
        <p:grpSp>
          <p:nvGrpSpPr>
            <p:cNvPr id="34" name="Group 33">
              <a:extLst>
                <a:ext uri="{FF2B5EF4-FFF2-40B4-BE49-F238E27FC236}">
                  <a16:creationId xmlns:a16="http://schemas.microsoft.com/office/drawing/2014/main" id="{8BC59EE4-C731-47CC-9EDE-BBD79706C8DD}"/>
                </a:ext>
              </a:extLst>
            </p:cNvPr>
            <p:cNvGrpSpPr/>
            <p:nvPr/>
          </p:nvGrpSpPr>
          <p:grpSpPr>
            <a:xfrm>
              <a:off x="593457" y="3773552"/>
              <a:ext cx="499054" cy="553071"/>
              <a:chOff x="786472" y="4572218"/>
              <a:chExt cx="459449" cy="528625"/>
            </a:xfrm>
            <a:noFill/>
          </p:grpSpPr>
          <p:sp>
            <p:nvSpPr>
              <p:cNvPr id="35" name="Freeform 34">
                <a:extLst>
                  <a:ext uri="{FF2B5EF4-FFF2-40B4-BE49-F238E27FC236}">
                    <a16:creationId xmlns:a16="http://schemas.microsoft.com/office/drawing/2014/main" id="{320FDF0C-A80C-4AD9-A425-40D4380C1419}"/>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9050" cap="rnd">
                <a:solidFill>
                  <a:schemeClr val="accent6">
                    <a:lumMod val="50000"/>
                  </a:schemeClr>
                </a:solidFill>
                <a:prstDash val="solid"/>
                <a:round/>
                <a:headEnd/>
                <a:tailEnd/>
              </a:ln>
              <a:extLst/>
            </p:spPr>
            <p:txBody>
              <a:bodyPr vert="horz" wrap="square" lIns="121920" tIns="60960" rIns="121920" bIns="60960" numCol="1" anchor="t" anchorCtr="0" compatLnSpc="1">
                <a:prstTxWarp prst="textNoShape">
                  <a:avLst/>
                </a:prstTxWarp>
              </a:bodyPr>
              <a:lstStyle/>
              <a:p>
                <a:endParaRPr lang="en-US" sz="2400">
                  <a:latin typeface="Amazon Ember Regular"/>
                </a:endParaRPr>
              </a:p>
            </p:txBody>
          </p:sp>
          <p:sp>
            <p:nvSpPr>
              <p:cNvPr id="36" name="Oval 30">
                <a:extLst>
                  <a:ext uri="{FF2B5EF4-FFF2-40B4-BE49-F238E27FC236}">
                    <a16:creationId xmlns:a16="http://schemas.microsoft.com/office/drawing/2014/main" id="{DB3BD7AB-C7D0-4836-9810-71D56CB44A4D}"/>
                  </a:ext>
                </a:extLst>
              </p:cNvPr>
              <p:cNvSpPr>
                <a:spLocks noChangeArrowheads="1"/>
              </p:cNvSpPr>
              <p:nvPr/>
            </p:nvSpPr>
            <p:spPr bwMode="auto">
              <a:xfrm>
                <a:off x="786472" y="4572218"/>
                <a:ext cx="459449" cy="139898"/>
              </a:xfrm>
              <a:prstGeom prst="ellipse">
                <a:avLst/>
              </a:prstGeom>
              <a:grpFill/>
              <a:ln w="19050" cap="rnd">
                <a:solidFill>
                  <a:schemeClr val="accent6">
                    <a:lumMod val="50000"/>
                  </a:schemeClr>
                </a:solidFill>
                <a:prstDash val="solid"/>
                <a:round/>
                <a:headEnd/>
                <a:tailEnd/>
              </a:ln>
              <a:extLst/>
            </p:spPr>
            <p:txBody>
              <a:bodyPr vert="horz" wrap="square" lIns="121920" tIns="60960" rIns="121920" bIns="60960" numCol="1" anchor="t" anchorCtr="0" compatLnSpc="1">
                <a:prstTxWarp prst="textNoShape">
                  <a:avLst/>
                </a:prstTxWarp>
              </a:bodyPr>
              <a:lstStyle/>
              <a:p>
                <a:endParaRPr lang="en-US" sz="2400">
                  <a:latin typeface="Amazon Ember Regular"/>
                </a:endParaRPr>
              </a:p>
            </p:txBody>
          </p:sp>
          <p:sp>
            <p:nvSpPr>
              <p:cNvPr id="37" name="Freeform 31">
                <a:extLst>
                  <a:ext uri="{FF2B5EF4-FFF2-40B4-BE49-F238E27FC236}">
                    <a16:creationId xmlns:a16="http://schemas.microsoft.com/office/drawing/2014/main" id="{CBCE0966-D160-4EEA-8E58-57C4A486A282}"/>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accent6">
                    <a:lumMod val="50000"/>
                  </a:schemeClr>
                </a:solidFill>
                <a:prstDash val="solid"/>
                <a:round/>
                <a:headEnd/>
                <a:tailEnd/>
              </a:ln>
              <a:extLst/>
            </p:spPr>
            <p:txBody>
              <a:bodyPr vert="horz" wrap="square" lIns="121920" tIns="60960" rIns="121920" bIns="60960" numCol="1" anchor="t" anchorCtr="0" compatLnSpc="1">
                <a:prstTxWarp prst="textNoShape">
                  <a:avLst/>
                </a:prstTxWarp>
              </a:bodyPr>
              <a:lstStyle/>
              <a:p>
                <a:endParaRPr lang="en-US" sz="2400">
                  <a:latin typeface="Amazon Ember Regular"/>
                </a:endParaRPr>
              </a:p>
            </p:txBody>
          </p:sp>
          <p:sp>
            <p:nvSpPr>
              <p:cNvPr id="38" name="Freeform 32">
                <a:extLst>
                  <a:ext uri="{FF2B5EF4-FFF2-40B4-BE49-F238E27FC236}">
                    <a16:creationId xmlns:a16="http://schemas.microsoft.com/office/drawing/2014/main" id="{D05D5D1D-7DD3-4061-933B-3C3F40812774}"/>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accent6">
                    <a:lumMod val="50000"/>
                  </a:schemeClr>
                </a:solidFill>
                <a:prstDash val="solid"/>
                <a:round/>
                <a:headEnd/>
                <a:tailEnd/>
              </a:ln>
              <a:extLst/>
            </p:spPr>
            <p:txBody>
              <a:bodyPr vert="horz" wrap="square" lIns="121920" tIns="60960" rIns="121920" bIns="60960" numCol="1" anchor="t" anchorCtr="0" compatLnSpc="1">
                <a:prstTxWarp prst="textNoShape">
                  <a:avLst/>
                </a:prstTxWarp>
              </a:bodyPr>
              <a:lstStyle/>
              <a:p>
                <a:endParaRPr lang="en-US" sz="2400">
                  <a:latin typeface="Amazon Ember Regular"/>
                </a:endParaRPr>
              </a:p>
            </p:txBody>
          </p:sp>
        </p:grpSp>
        <p:grpSp>
          <p:nvGrpSpPr>
            <p:cNvPr id="39" name="Group 38"/>
            <p:cNvGrpSpPr/>
            <p:nvPr/>
          </p:nvGrpSpPr>
          <p:grpSpPr>
            <a:xfrm>
              <a:off x="1141998" y="3819817"/>
              <a:ext cx="499067" cy="460540"/>
              <a:chOff x="4191991" y="1290152"/>
              <a:chExt cx="4477867" cy="3086578"/>
            </a:xfrm>
            <a:noFill/>
          </p:grpSpPr>
          <p:sp>
            <p:nvSpPr>
              <p:cNvPr id="40" name="Oval 39"/>
              <p:cNvSpPr/>
              <p:nvPr/>
            </p:nvSpPr>
            <p:spPr>
              <a:xfrm>
                <a:off x="4567642" y="1290152"/>
                <a:ext cx="4102216" cy="3086578"/>
              </a:xfrm>
              <a:prstGeom prst="ellipse">
                <a:avLst/>
              </a:pr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Regular"/>
                </a:endParaRPr>
              </a:p>
            </p:txBody>
          </p:sp>
          <p:pic>
            <p:nvPicPr>
              <p:cNvPr id="41" name="Picture 40"/>
              <p:cNvPicPr>
                <a:picLocks noChangeAspect="1"/>
              </p:cNvPicPr>
              <p:nvPr/>
            </p:nvPicPr>
            <p:blipFill rotWithShape="1">
              <a:blip r:embed="rId3">
                <a:extLst>
                  <a:ext uri="{BEBA8EAE-BF5A-486C-A8C5-ECC9F3942E4B}">
                    <a14:imgProps xmlns:a14="http://schemas.microsoft.com/office/drawing/2010/main">
                      <a14:imgLayer r:embed="rId4">
                        <a14:imgEffect>
                          <a14:backgroundRemoval t="8824" b="88235" l="9589" r="89726"/>
                        </a14:imgEffect>
                      </a14:imgLayer>
                    </a14:imgProps>
                  </a:ext>
                  <a:ext uri="{28A0092B-C50C-407E-A947-70E740481C1C}">
                    <a14:useLocalDpi xmlns:a14="http://schemas.microsoft.com/office/drawing/2010/main" val="0"/>
                  </a:ext>
                </a:extLst>
              </a:blip>
              <a:srcRect/>
              <a:stretch/>
            </p:blipFill>
            <p:spPr>
              <a:xfrm>
                <a:off x="4191991" y="2072176"/>
                <a:ext cx="4102216" cy="518160"/>
              </a:xfrm>
              <a:prstGeom prst="rect">
                <a:avLst/>
              </a:prstGeom>
              <a:grpFill/>
              <a:ln w="12700">
                <a:noFill/>
              </a:ln>
            </p:spPr>
          </p:pic>
        </p:grpSp>
        <p:grpSp>
          <p:nvGrpSpPr>
            <p:cNvPr id="50" name="Group 49">
              <a:extLst>
                <a:ext uri="{FF2B5EF4-FFF2-40B4-BE49-F238E27FC236}">
                  <a16:creationId xmlns:a16="http://schemas.microsoft.com/office/drawing/2014/main" id="{8BC59EE4-C731-47CC-9EDE-BBD79706C8DD}"/>
                </a:ext>
              </a:extLst>
            </p:cNvPr>
            <p:cNvGrpSpPr/>
            <p:nvPr/>
          </p:nvGrpSpPr>
          <p:grpSpPr>
            <a:xfrm>
              <a:off x="1690551" y="3773552"/>
              <a:ext cx="499054" cy="553071"/>
              <a:chOff x="786472" y="4572218"/>
              <a:chExt cx="459449" cy="528625"/>
            </a:xfrm>
            <a:noFill/>
          </p:grpSpPr>
          <p:sp>
            <p:nvSpPr>
              <p:cNvPr id="51" name="Freeform 50">
                <a:extLst>
                  <a:ext uri="{FF2B5EF4-FFF2-40B4-BE49-F238E27FC236}">
                    <a16:creationId xmlns:a16="http://schemas.microsoft.com/office/drawing/2014/main" id="{320FDF0C-A80C-4AD9-A425-40D4380C1419}"/>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9050" cap="rnd">
                <a:solidFill>
                  <a:schemeClr val="accent6">
                    <a:lumMod val="50000"/>
                  </a:schemeClr>
                </a:solidFill>
                <a:prstDash val="solid"/>
                <a:round/>
                <a:headEnd/>
                <a:tailEnd/>
              </a:ln>
              <a:extLst/>
            </p:spPr>
            <p:txBody>
              <a:bodyPr vert="horz" wrap="square" lIns="121920" tIns="60960" rIns="121920" bIns="60960" numCol="1" anchor="t" anchorCtr="0" compatLnSpc="1">
                <a:prstTxWarp prst="textNoShape">
                  <a:avLst/>
                </a:prstTxWarp>
              </a:bodyPr>
              <a:lstStyle/>
              <a:p>
                <a:endParaRPr lang="en-US" sz="2400">
                  <a:latin typeface="Amazon Ember Regular"/>
                </a:endParaRPr>
              </a:p>
            </p:txBody>
          </p:sp>
          <p:sp>
            <p:nvSpPr>
              <p:cNvPr id="52" name="Oval 30">
                <a:extLst>
                  <a:ext uri="{FF2B5EF4-FFF2-40B4-BE49-F238E27FC236}">
                    <a16:creationId xmlns:a16="http://schemas.microsoft.com/office/drawing/2014/main" id="{DB3BD7AB-C7D0-4836-9810-71D56CB44A4D}"/>
                  </a:ext>
                </a:extLst>
              </p:cNvPr>
              <p:cNvSpPr>
                <a:spLocks noChangeArrowheads="1"/>
              </p:cNvSpPr>
              <p:nvPr/>
            </p:nvSpPr>
            <p:spPr bwMode="auto">
              <a:xfrm>
                <a:off x="786472" y="4572218"/>
                <a:ext cx="459449" cy="139898"/>
              </a:xfrm>
              <a:prstGeom prst="ellipse">
                <a:avLst/>
              </a:prstGeom>
              <a:grpFill/>
              <a:ln w="19050" cap="rnd">
                <a:solidFill>
                  <a:schemeClr val="accent6">
                    <a:lumMod val="50000"/>
                  </a:schemeClr>
                </a:solidFill>
                <a:prstDash val="solid"/>
                <a:round/>
                <a:headEnd/>
                <a:tailEnd/>
              </a:ln>
              <a:extLst/>
            </p:spPr>
            <p:txBody>
              <a:bodyPr vert="horz" wrap="square" lIns="121920" tIns="60960" rIns="121920" bIns="60960" numCol="1" anchor="t" anchorCtr="0" compatLnSpc="1">
                <a:prstTxWarp prst="textNoShape">
                  <a:avLst/>
                </a:prstTxWarp>
              </a:bodyPr>
              <a:lstStyle/>
              <a:p>
                <a:endParaRPr lang="en-US" sz="2400">
                  <a:latin typeface="Amazon Ember Regular"/>
                </a:endParaRPr>
              </a:p>
            </p:txBody>
          </p:sp>
          <p:sp>
            <p:nvSpPr>
              <p:cNvPr id="53" name="Freeform 31">
                <a:extLst>
                  <a:ext uri="{FF2B5EF4-FFF2-40B4-BE49-F238E27FC236}">
                    <a16:creationId xmlns:a16="http://schemas.microsoft.com/office/drawing/2014/main" id="{CBCE0966-D160-4EEA-8E58-57C4A486A282}"/>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accent6">
                    <a:lumMod val="50000"/>
                  </a:schemeClr>
                </a:solidFill>
                <a:prstDash val="solid"/>
                <a:round/>
                <a:headEnd/>
                <a:tailEnd/>
              </a:ln>
              <a:extLst/>
            </p:spPr>
            <p:txBody>
              <a:bodyPr vert="horz" wrap="square" lIns="121920" tIns="60960" rIns="121920" bIns="60960" numCol="1" anchor="t" anchorCtr="0" compatLnSpc="1">
                <a:prstTxWarp prst="textNoShape">
                  <a:avLst/>
                </a:prstTxWarp>
              </a:bodyPr>
              <a:lstStyle/>
              <a:p>
                <a:endParaRPr lang="en-US" sz="2400">
                  <a:latin typeface="Amazon Ember Regular"/>
                </a:endParaRPr>
              </a:p>
            </p:txBody>
          </p:sp>
          <p:sp>
            <p:nvSpPr>
              <p:cNvPr id="54" name="Freeform 32">
                <a:extLst>
                  <a:ext uri="{FF2B5EF4-FFF2-40B4-BE49-F238E27FC236}">
                    <a16:creationId xmlns:a16="http://schemas.microsoft.com/office/drawing/2014/main" id="{D05D5D1D-7DD3-4061-933B-3C3F40812774}"/>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accent6">
                    <a:lumMod val="50000"/>
                  </a:schemeClr>
                </a:solidFill>
                <a:prstDash val="solid"/>
                <a:round/>
                <a:headEnd/>
                <a:tailEnd/>
              </a:ln>
              <a:extLst/>
            </p:spPr>
            <p:txBody>
              <a:bodyPr vert="horz" wrap="square" lIns="121920" tIns="60960" rIns="121920" bIns="60960" numCol="1" anchor="t" anchorCtr="0" compatLnSpc="1">
                <a:prstTxWarp prst="textNoShape">
                  <a:avLst/>
                </a:prstTxWarp>
              </a:bodyPr>
              <a:lstStyle/>
              <a:p>
                <a:endParaRPr lang="en-US" sz="2400">
                  <a:latin typeface="Amazon Ember Regular"/>
                </a:endParaRPr>
              </a:p>
            </p:txBody>
          </p:sp>
        </p:grpSp>
        <p:cxnSp>
          <p:nvCxnSpPr>
            <p:cNvPr id="10" name="Straight Arrow Connector 9"/>
            <p:cNvCxnSpPr>
              <a:cxnSpLocks/>
            </p:cNvCxnSpPr>
            <p:nvPr/>
          </p:nvCxnSpPr>
          <p:spPr>
            <a:xfrm>
              <a:off x="842984" y="2324100"/>
              <a:ext cx="0" cy="1386946"/>
            </a:xfrm>
            <a:prstGeom prst="straightConnector1">
              <a:avLst/>
            </a:prstGeom>
            <a:noFill/>
            <a:ln w="19050" cap="rnd" cmpd="sng" algn="ctr">
              <a:solidFill>
                <a:srgbClr val="FF9600"/>
              </a:solidFill>
              <a:prstDash val="solid"/>
              <a:headEnd type="none" w="med" len="sm"/>
              <a:tailEnd type="arrow" w="med" len="sm"/>
            </a:ln>
            <a:effectLst/>
          </p:spPr>
        </p:cxnSp>
        <p:cxnSp>
          <p:nvCxnSpPr>
            <p:cNvPr id="60" name="Straight Arrow Connector 59"/>
            <p:cNvCxnSpPr>
              <a:cxnSpLocks/>
            </p:cNvCxnSpPr>
            <p:nvPr/>
          </p:nvCxnSpPr>
          <p:spPr>
            <a:xfrm>
              <a:off x="1940078" y="2336800"/>
              <a:ext cx="0" cy="1374246"/>
            </a:xfrm>
            <a:prstGeom prst="straightConnector1">
              <a:avLst/>
            </a:prstGeom>
            <a:noFill/>
            <a:ln w="19050" cap="rnd" cmpd="sng" algn="ctr">
              <a:solidFill>
                <a:srgbClr val="FF9600"/>
              </a:solidFill>
              <a:prstDash val="solid"/>
              <a:headEnd type="none" w="med" len="sm"/>
              <a:tailEnd type="arrow" w="med" len="sm"/>
            </a:ln>
            <a:effectLst/>
          </p:spPr>
        </p:cxnSp>
        <p:cxnSp>
          <p:nvCxnSpPr>
            <p:cNvPr id="61" name="Straight Arrow Connector 60"/>
            <p:cNvCxnSpPr>
              <a:cxnSpLocks/>
            </p:cNvCxnSpPr>
            <p:nvPr/>
          </p:nvCxnSpPr>
          <p:spPr>
            <a:xfrm>
              <a:off x="1391531" y="2333625"/>
              <a:ext cx="0" cy="1377421"/>
            </a:xfrm>
            <a:prstGeom prst="straightConnector1">
              <a:avLst/>
            </a:prstGeom>
            <a:noFill/>
            <a:ln w="19050" cap="rnd" cmpd="sng" algn="ctr">
              <a:solidFill>
                <a:srgbClr val="FF9600"/>
              </a:solidFill>
              <a:prstDash val="solid"/>
              <a:headEnd type="none" w="med" len="sm"/>
              <a:tailEnd type="arrow" w="med" len="sm"/>
            </a:ln>
            <a:effectLst/>
          </p:spPr>
        </p:cxnSp>
        <p:sp>
          <p:nvSpPr>
            <p:cNvPr id="66" name="Rectangle 65"/>
            <p:cNvSpPr/>
            <p:nvPr/>
          </p:nvSpPr>
          <p:spPr>
            <a:xfrm>
              <a:off x="593457" y="2435492"/>
              <a:ext cx="1596148" cy="415498"/>
            </a:xfrm>
            <a:prstGeom prst="rect">
              <a:avLst/>
            </a:prstGeom>
            <a:solidFill>
              <a:schemeClr val="tx1">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spAutoFit/>
            </a:bodyPr>
            <a:lstStyle/>
            <a:p>
              <a:pPr algn="ctr"/>
              <a:r>
                <a:rPr lang="en-US" sz="1050" dirty="0">
                  <a:solidFill>
                    <a:schemeClr val="tx1"/>
                  </a:solidFill>
                  <a:latin typeface="Amazon Ember Regular"/>
                </a:rPr>
                <a:t>Discover data and extract schema</a:t>
              </a:r>
            </a:p>
          </p:txBody>
        </p:sp>
        <p:sp>
          <p:nvSpPr>
            <p:cNvPr id="67" name="Rectangle 66"/>
            <p:cNvSpPr/>
            <p:nvPr/>
          </p:nvSpPr>
          <p:spPr>
            <a:xfrm>
              <a:off x="2292751" y="2435492"/>
              <a:ext cx="1596148" cy="577081"/>
            </a:xfrm>
            <a:prstGeom prst="rect">
              <a:avLst/>
            </a:prstGeom>
            <a:solidFill>
              <a:schemeClr val="tx1">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spAutoFit/>
            </a:bodyPr>
            <a:lstStyle/>
            <a:p>
              <a:pPr algn="ctr"/>
              <a:r>
                <a:rPr lang="en-US" sz="1050" dirty="0">
                  <a:solidFill>
                    <a:schemeClr val="tx1"/>
                  </a:solidFill>
                  <a:latin typeface="Amazon Ember Regular"/>
                </a:rPr>
                <a:t>Auto-generates customizable ETL code in Python or Scala</a:t>
              </a:r>
            </a:p>
          </p:txBody>
        </p:sp>
        <p:grpSp>
          <p:nvGrpSpPr>
            <p:cNvPr id="68" name="Group 67"/>
            <p:cNvGrpSpPr/>
            <p:nvPr/>
          </p:nvGrpSpPr>
          <p:grpSpPr>
            <a:xfrm>
              <a:off x="2455854" y="3106786"/>
              <a:ext cx="1259841" cy="889391"/>
              <a:chOff x="11476844" y="2814637"/>
              <a:chExt cx="13102826" cy="8188326"/>
            </a:xfrm>
          </p:grpSpPr>
          <p:pic>
            <p:nvPicPr>
              <p:cNvPr id="69" name="glue2.png" descr="glue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76844" y="2814637"/>
                <a:ext cx="13102826" cy="8188326"/>
              </a:xfrm>
              <a:prstGeom prst="rect">
                <a:avLst/>
              </a:prstGeom>
              <a:ln w="12700">
                <a:solidFill>
                  <a:schemeClr val="accent6">
                    <a:lumMod val="20000"/>
                    <a:lumOff val="80000"/>
                  </a:schemeClr>
                </a:solidFill>
                <a:miter lim="400000"/>
              </a:ln>
            </p:spPr>
          </p:pic>
          <p:sp>
            <p:nvSpPr>
              <p:cNvPr id="70" name="Rectangle"/>
              <p:cNvSpPr/>
              <p:nvPr/>
            </p:nvSpPr>
            <p:spPr>
              <a:xfrm>
                <a:off x="12415178" y="3262151"/>
                <a:ext cx="8273054" cy="178877"/>
              </a:xfrm>
              <a:prstGeom prst="rect">
                <a:avLst/>
              </a:prstGeom>
              <a:solidFill>
                <a:srgbClr val="616161"/>
              </a:solidFill>
              <a:ln w="3175">
                <a:miter lim="400000"/>
              </a:ln>
            </p:spPr>
            <p:txBody>
              <a:bodyPr lIns="25272" tIns="25272" rIns="25272" bIns="25272" anchor="ctr"/>
              <a:lstStyle/>
              <a:p>
                <a:pPr defTabSz="492814">
                  <a:defRPr sz="4800">
                    <a:solidFill>
                      <a:srgbClr val="000000"/>
                    </a:solidFill>
                  </a:defRPr>
                </a:pPr>
                <a:endParaRPr sz="2844">
                  <a:latin typeface="Amazon Ember Regular"/>
                </a:endParaRPr>
              </a:p>
            </p:txBody>
          </p:sp>
        </p:grpSp>
        <p:grpSp>
          <p:nvGrpSpPr>
            <p:cNvPr id="58" name="Group 57">
              <a:extLst>
                <a:ext uri="{FF2B5EF4-FFF2-40B4-BE49-F238E27FC236}">
                  <a16:creationId xmlns:a16="http://schemas.microsoft.com/office/drawing/2014/main" id="{3883779F-DB52-4DF9-B0F1-A514BB2189CA}"/>
                </a:ext>
              </a:extLst>
            </p:cNvPr>
            <p:cNvGrpSpPr/>
            <p:nvPr/>
          </p:nvGrpSpPr>
          <p:grpSpPr>
            <a:xfrm>
              <a:off x="684104" y="2992564"/>
              <a:ext cx="317760" cy="324952"/>
              <a:chOff x="24391" y="3495699"/>
              <a:chExt cx="350837" cy="358775"/>
            </a:xfrm>
            <a:solidFill>
              <a:schemeClr val="tx1">
                <a:lumMod val="10000"/>
                <a:lumOff val="90000"/>
              </a:schemeClr>
            </a:solidFill>
          </p:grpSpPr>
          <p:sp>
            <p:nvSpPr>
              <p:cNvPr id="59" name="Freeform 5">
                <a:extLst>
                  <a:ext uri="{FF2B5EF4-FFF2-40B4-BE49-F238E27FC236}">
                    <a16:creationId xmlns:a16="http://schemas.microsoft.com/office/drawing/2014/main" id="{0D8AF678-C554-4E05-91F3-D988979118E2}"/>
                  </a:ext>
                </a:extLst>
              </p:cNvPr>
              <p:cNvSpPr>
                <a:spLocks/>
              </p:cNvSpPr>
              <p:nvPr/>
            </p:nvSpPr>
            <p:spPr bwMode="auto">
              <a:xfrm>
                <a:off x="81541" y="3495699"/>
                <a:ext cx="236537" cy="311150"/>
              </a:xfrm>
              <a:custGeom>
                <a:avLst/>
                <a:gdLst>
                  <a:gd name="T0" fmla="*/ 71 w 71"/>
                  <a:gd name="T1" fmla="*/ 35 h 93"/>
                  <a:gd name="T2" fmla="*/ 35 w 71"/>
                  <a:gd name="T3" fmla="*/ 0 h 93"/>
                  <a:gd name="T4" fmla="*/ 0 w 71"/>
                  <a:gd name="T5" fmla="*/ 35 h 93"/>
                  <a:gd name="T6" fmla="*/ 22 w 71"/>
                  <a:gd name="T7" fmla="*/ 68 h 93"/>
                  <a:gd name="T8" fmla="*/ 19 w 71"/>
                  <a:gd name="T9" fmla="*/ 77 h 93"/>
                  <a:gd name="T10" fmla="*/ 35 w 71"/>
                  <a:gd name="T11" fmla="*/ 93 h 93"/>
                  <a:gd name="T12" fmla="*/ 52 w 71"/>
                  <a:gd name="T13" fmla="*/ 77 h 93"/>
                  <a:gd name="T14" fmla="*/ 49 w 71"/>
                  <a:gd name="T15" fmla="*/ 68 h 93"/>
                  <a:gd name="T16" fmla="*/ 71 w 71"/>
                  <a:gd name="T17"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93">
                    <a:moveTo>
                      <a:pt x="71" y="35"/>
                    </a:moveTo>
                    <a:cubicBezTo>
                      <a:pt x="71" y="16"/>
                      <a:pt x="55" y="0"/>
                      <a:pt x="35" y="0"/>
                    </a:cubicBezTo>
                    <a:cubicBezTo>
                      <a:pt x="16" y="0"/>
                      <a:pt x="0" y="16"/>
                      <a:pt x="0" y="35"/>
                    </a:cubicBezTo>
                    <a:cubicBezTo>
                      <a:pt x="0" y="50"/>
                      <a:pt x="9" y="63"/>
                      <a:pt x="22" y="68"/>
                    </a:cubicBezTo>
                    <a:cubicBezTo>
                      <a:pt x="20" y="70"/>
                      <a:pt x="19" y="74"/>
                      <a:pt x="19" y="77"/>
                    </a:cubicBezTo>
                    <a:cubicBezTo>
                      <a:pt x="19" y="86"/>
                      <a:pt x="26" y="93"/>
                      <a:pt x="35" y="93"/>
                    </a:cubicBezTo>
                    <a:cubicBezTo>
                      <a:pt x="44" y="93"/>
                      <a:pt x="52" y="86"/>
                      <a:pt x="52" y="77"/>
                    </a:cubicBezTo>
                    <a:cubicBezTo>
                      <a:pt x="52" y="74"/>
                      <a:pt x="51" y="70"/>
                      <a:pt x="49" y="68"/>
                    </a:cubicBezTo>
                    <a:cubicBezTo>
                      <a:pt x="62" y="63"/>
                      <a:pt x="71" y="50"/>
                      <a:pt x="71" y="35"/>
                    </a:cubicBezTo>
                    <a:close/>
                  </a:path>
                </a:pathLst>
              </a:cu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sp>
            <p:nvSpPr>
              <p:cNvPr id="62" name="Oval 6">
                <a:extLst>
                  <a:ext uri="{FF2B5EF4-FFF2-40B4-BE49-F238E27FC236}">
                    <a16:creationId xmlns:a16="http://schemas.microsoft.com/office/drawing/2014/main" id="{145FD786-C4C9-45A7-84C0-164578D08C73}"/>
                  </a:ext>
                </a:extLst>
              </p:cNvPr>
              <p:cNvSpPr>
                <a:spLocks noChangeArrowheads="1"/>
              </p:cNvSpPr>
              <p:nvPr/>
            </p:nvSpPr>
            <p:spPr bwMode="auto">
              <a:xfrm>
                <a:off x="137103" y="3556024"/>
                <a:ext cx="123825" cy="123825"/>
              </a:xfrm>
              <a:prstGeom prst="ellipse">
                <a:avLst/>
              </a:pr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sp>
            <p:nvSpPr>
              <p:cNvPr id="76" name="Oval 7">
                <a:extLst>
                  <a:ext uri="{FF2B5EF4-FFF2-40B4-BE49-F238E27FC236}">
                    <a16:creationId xmlns:a16="http://schemas.microsoft.com/office/drawing/2014/main" id="{247ED949-9F77-47B8-A2AC-59082D64160D}"/>
                  </a:ext>
                </a:extLst>
              </p:cNvPr>
              <p:cNvSpPr>
                <a:spLocks noChangeArrowheads="1"/>
              </p:cNvSpPr>
              <p:nvPr/>
            </p:nvSpPr>
            <p:spPr bwMode="auto">
              <a:xfrm>
                <a:off x="172028" y="3589362"/>
                <a:ext cx="55562" cy="57150"/>
              </a:xfrm>
              <a:prstGeom prst="ellipse">
                <a:avLst/>
              </a:prstGeom>
              <a:solidFill>
                <a:schemeClr val="tx1"/>
              </a:solidFill>
              <a:ln w="19050" cap="rnd">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mazon Ember Regular"/>
                </a:endParaRPr>
              </a:p>
            </p:txBody>
          </p:sp>
          <p:sp>
            <p:nvSpPr>
              <p:cNvPr id="77" name="Freeform 8">
                <a:extLst>
                  <a:ext uri="{FF2B5EF4-FFF2-40B4-BE49-F238E27FC236}">
                    <a16:creationId xmlns:a16="http://schemas.microsoft.com/office/drawing/2014/main" id="{389ECD4F-5B10-4EF0-9481-BE82A2346849}"/>
                  </a:ext>
                </a:extLst>
              </p:cNvPr>
              <p:cNvSpPr>
                <a:spLocks/>
              </p:cNvSpPr>
              <p:nvPr/>
            </p:nvSpPr>
            <p:spPr bwMode="auto">
              <a:xfrm>
                <a:off x="251403" y="3719537"/>
                <a:ext cx="123825" cy="33338"/>
              </a:xfrm>
              <a:custGeom>
                <a:avLst/>
                <a:gdLst>
                  <a:gd name="T0" fmla="*/ 0 w 37"/>
                  <a:gd name="T1" fmla="*/ 7 h 10"/>
                  <a:gd name="T2" fmla="*/ 14 w 37"/>
                  <a:gd name="T3" fmla="*/ 1 h 10"/>
                  <a:gd name="T4" fmla="*/ 22 w 37"/>
                  <a:gd name="T5" fmla="*/ 1 h 10"/>
                  <a:gd name="T6" fmla="*/ 37 w 37"/>
                  <a:gd name="T7" fmla="*/ 10 h 10"/>
                </a:gdLst>
                <a:ahLst/>
                <a:cxnLst>
                  <a:cxn ang="0">
                    <a:pos x="T0" y="T1"/>
                  </a:cxn>
                  <a:cxn ang="0">
                    <a:pos x="T2" y="T3"/>
                  </a:cxn>
                  <a:cxn ang="0">
                    <a:pos x="T4" y="T5"/>
                  </a:cxn>
                  <a:cxn ang="0">
                    <a:pos x="T6" y="T7"/>
                  </a:cxn>
                </a:cxnLst>
                <a:rect l="0" t="0" r="r" b="b"/>
                <a:pathLst>
                  <a:path w="37" h="10">
                    <a:moveTo>
                      <a:pt x="0" y="7"/>
                    </a:moveTo>
                    <a:cubicBezTo>
                      <a:pt x="14" y="1"/>
                      <a:pt x="14" y="1"/>
                      <a:pt x="14" y="1"/>
                    </a:cubicBezTo>
                    <a:cubicBezTo>
                      <a:pt x="16" y="0"/>
                      <a:pt x="19" y="0"/>
                      <a:pt x="22" y="1"/>
                    </a:cubicBezTo>
                    <a:cubicBezTo>
                      <a:pt x="37" y="10"/>
                      <a:pt x="37" y="10"/>
                      <a:pt x="37" y="10"/>
                    </a:cubicBezTo>
                  </a:path>
                </a:pathLst>
              </a:cu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sp>
            <p:nvSpPr>
              <p:cNvPr id="78" name="Freeform 9">
                <a:extLst>
                  <a:ext uri="{FF2B5EF4-FFF2-40B4-BE49-F238E27FC236}">
                    <a16:creationId xmlns:a16="http://schemas.microsoft.com/office/drawing/2014/main" id="{869DE0DE-E557-4B69-92AF-DD87E06C4512}"/>
                  </a:ext>
                </a:extLst>
              </p:cNvPr>
              <p:cNvSpPr>
                <a:spLocks/>
              </p:cNvSpPr>
              <p:nvPr/>
            </p:nvSpPr>
            <p:spPr bwMode="auto">
              <a:xfrm>
                <a:off x="251403" y="3752874"/>
                <a:ext cx="103187" cy="30163"/>
              </a:xfrm>
              <a:custGeom>
                <a:avLst/>
                <a:gdLst>
                  <a:gd name="T0" fmla="*/ 0 w 31"/>
                  <a:gd name="T1" fmla="*/ 5 h 9"/>
                  <a:gd name="T2" fmla="*/ 12 w 31"/>
                  <a:gd name="T3" fmla="*/ 1 h 9"/>
                  <a:gd name="T4" fmla="*/ 20 w 31"/>
                  <a:gd name="T5" fmla="*/ 2 h 9"/>
                  <a:gd name="T6" fmla="*/ 31 w 31"/>
                  <a:gd name="T7" fmla="*/ 9 h 9"/>
                </a:gdLst>
                <a:ahLst/>
                <a:cxnLst>
                  <a:cxn ang="0">
                    <a:pos x="T0" y="T1"/>
                  </a:cxn>
                  <a:cxn ang="0">
                    <a:pos x="T2" y="T3"/>
                  </a:cxn>
                  <a:cxn ang="0">
                    <a:pos x="T4" y="T5"/>
                  </a:cxn>
                  <a:cxn ang="0">
                    <a:pos x="T6" y="T7"/>
                  </a:cxn>
                </a:cxnLst>
                <a:rect l="0" t="0" r="r" b="b"/>
                <a:pathLst>
                  <a:path w="31" h="9">
                    <a:moveTo>
                      <a:pt x="0" y="5"/>
                    </a:moveTo>
                    <a:cubicBezTo>
                      <a:pt x="12" y="1"/>
                      <a:pt x="12" y="1"/>
                      <a:pt x="12" y="1"/>
                    </a:cubicBezTo>
                    <a:cubicBezTo>
                      <a:pt x="15" y="0"/>
                      <a:pt x="18" y="1"/>
                      <a:pt x="20" y="2"/>
                    </a:cubicBezTo>
                    <a:cubicBezTo>
                      <a:pt x="31" y="9"/>
                      <a:pt x="31" y="9"/>
                      <a:pt x="31" y="9"/>
                    </a:cubicBezTo>
                  </a:path>
                </a:pathLst>
              </a:cu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sp>
            <p:nvSpPr>
              <p:cNvPr id="79" name="Freeform 10">
                <a:extLst>
                  <a:ext uri="{FF2B5EF4-FFF2-40B4-BE49-F238E27FC236}">
                    <a16:creationId xmlns:a16="http://schemas.microsoft.com/office/drawing/2014/main" id="{01159797-080B-489F-BE6A-D98770783A78}"/>
                  </a:ext>
                </a:extLst>
              </p:cNvPr>
              <p:cNvSpPr>
                <a:spLocks/>
              </p:cNvSpPr>
              <p:nvPr/>
            </p:nvSpPr>
            <p:spPr bwMode="auto">
              <a:xfrm>
                <a:off x="238703" y="3790974"/>
                <a:ext cx="79375" cy="30163"/>
              </a:xfrm>
              <a:custGeom>
                <a:avLst/>
                <a:gdLst>
                  <a:gd name="T0" fmla="*/ 0 w 24"/>
                  <a:gd name="T1" fmla="*/ 0 h 9"/>
                  <a:gd name="T2" fmla="*/ 13 w 24"/>
                  <a:gd name="T3" fmla="*/ 0 h 9"/>
                  <a:gd name="T4" fmla="*/ 21 w 24"/>
                  <a:gd name="T5" fmla="*/ 5 h 9"/>
                  <a:gd name="T6" fmla="*/ 24 w 24"/>
                  <a:gd name="T7" fmla="*/ 9 h 9"/>
                </a:gdLst>
                <a:ahLst/>
                <a:cxnLst>
                  <a:cxn ang="0">
                    <a:pos x="T0" y="T1"/>
                  </a:cxn>
                  <a:cxn ang="0">
                    <a:pos x="T2" y="T3"/>
                  </a:cxn>
                  <a:cxn ang="0">
                    <a:pos x="T4" y="T5"/>
                  </a:cxn>
                  <a:cxn ang="0">
                    <a:pos x="T6" y="T7"/>
                  </a:cxn>
                </a:cxnLst>
                <a:rect l="0" t="0" r="r" b="b"/>
                <a:pathLst>
                  <a:path w="24" h="9">
                    <a:moveTo>
                      <a:pt x="0" y="0"/>
                    </a:moveTo>
                    <a:cubicBezTo>
                      <a:pt x="13" y="0"/>
                      <a:pt x="13" y="0"/>
                      <a:pt x="13" y="0"/>
                    </a:cubicBezTo>
                    <a:cubicBezTo>
                      <a:pt x="16" y="0"/>
                      <a:pt x="19" y="2"/>
                      <a:pt x="21" y="5"/>
                    </a:cubicBezTo>
                    <a:cubicBezTo>
                      <a:pt x="24" y="9"/>
                      <a:pt x="24" y="9"/>
                      <a:pt x="24" y="9"/>
                    </a:cubicBezTo>
                  </a:path>
                </a:pathLst>
              </a:cu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sp>
            <p:nvSpPr>
              <p:cNvPr id="80" name="Freeform 11">
                <a:extLst>
                  <a:ext uri="{FF2B5EF4-FFF2-40B4-BE49-F238E27FC236}">
                    <a16:creationId xmlns:a16="http://schemas.microsoft.com/office/drawing/2014/main" id="{A232D35B-EAD1-4BE8-B3FC-8682EF986153}"/>
                  </a:ext>
                </a:extLst>
              </p:cNvPr>
              <p:cNvSpPr>
                <a:spLocks/>
              </p:cNvSpPr>
              <p:nvPr/>
            </p:nvSpPr>
            <p:spPr bwMode="auto">
              <a:xfrm>
                <a:off x="211716" y="3806849"/>
                <a:ext cx="33337" cy="47625"/>
              </a:xfrm>
              <a:custGeom>
                <a:avLst/>
                <a:gdLst>
                  <a:gd name="T0" fmla="*/ 0 w 10"/>
                  <a:gd name="T1" fmla="*/ 0 h 14"/>
                  <a:gd name="T2" fmla="*/ 3 w 10"/>
                  <a:gd name="T3" fmla="*/ 1 h 14"/>
                  <a:gd name="T4" fmla="*/ 6 w 10"/>
                  <a:gd name="T5" fmla="*/ 14 h 14"/>
                  <a:gd name="T6" fmla="*/ 6 w 10"/>
                  <a:gd name="T7" fmla="*/ 14 h 14"/>
                </a:gdLst>
                <a:ahLst/>
                <a:cxnLst>
                  <a:cxn ang="0">
                    <a:pos x="T0" y="T1"/>
                  </a:cxn>
                  <a:cxn ang="0">
                    <a:pos x="T2" y="T3"/>
                  </a:cxn>
                  <a:cxn ang="0">
                    <a:pos x="T4" y="T5"/>
                  </a:cxn>
                  <a:cxn ang="0">
                    <a:pos x="T6" y="T7"/>
                  </a:cxn>
                </a:cxnLst>
                <a:rect l="0" t="0" r="r" b="b"/>
                <a:pathLst>
                  <a:path w="10" h="14">
                    <a:moveTo>
                      <a:pt x="0" y="0"/>
                    </a:moveTo>
                    <a:cubicBezTo>
                      <a:pt x="3" y="1"/>
                      <a:pt x="3" y="1"/>
                      <a:pt x="3" y="1"/>
                    </a:cubicBezTo>
                    <a:cubicBezTo>
                      <a:pt x="8" y="3"/>
                      <a:pt x="10" y="10"/>
                      <a:pt x="6" y="14"/>
                    </a:cubicBezTo>
                    <a:cubicBezTo>
                      <a:pt x="6" y="14"/>
                      <a:pt x="6" y="14"/>
                      <a:pt x="6" y="14"/>
                    </a:cubicBezTo>
                  </a:path>
                </a:pathLst>
              </a:cu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sp>
            <p:nvSpPr>
              <p:cNvPr id="81" name="Freeform 12">
                <a:extLst>
                  <a:ext uri="{FF2B5EF4-FFF2-40B4-BE49-F238E27FC236}">
                    <a16:creationId xmlns:a16="http://schemas.microsoft.com/office/drawing/2014/main" id="{AFE7CD7C-4423-415A-9929-F7C5B18DEED6}"/>
                  </a:ext>
                </a:extLst>
              </p:cNvPr>
              <p:cNvSpPr>
                <a:spLocks/>
              </p:cNvSpPr>
              <p:nvPr/>
            </p:nvSpPr>
            <p:spPr bwMode="auto">
              <a:xfrm>
                <a:off x="24391" y="3719537"/>
                <a:ext cx="120650" cy="33338"/>
              </a:xfrm>
              <a:custGeom>
                <a:avLst/>
                <a:gdLst>
                  <a:gd name="T0" fmla="*/ 36 w 36"/>
                  <a:gd name="T1" fmla="*/ 7 h 10"/>
                  <a:gd name="T2" fmla="*/ 23 w 36"/>
                  <a:gd name="T3" fmla="*/ 1 h 10"/>
                  <a:gd name="T4" fmla="*/ 15 w 36"/>
                  <a:gd name="T5" fmla="*/ 1 h 10"/>
                  <a:gd name="T6" fmla="*/ 0 w 36"/>
                  <a:gd name="T7" fmla="*/ 10 h 10"/>
                </a:gdLst>
                <a:ahLst/>
                <a:cxnLst>
                  <a:cxn ang="0">
                    <a:pos x="T0" y="T1"/>
                  </a:cxn>
                  <a:cxn ang="0">
                    <a:pos x="T2" y="T3"/>
                  </a:cxn>
                  <a:cxn ang="0">
                    <a:pos x="T4" y="T5"/>
                  </a:cxn>
                  <a:cxn ang="0">
                    <a:pos x="T6" y="T7"/>
                  </a:cxn>
                </a:cxnLst>
                <a:rect l="0" t="0" r="r" b="b"/>
                <a:pathLst>
                  <a:path w="36" h="10">
                    <a:moveTo>
                      <a:pt x="36" y="7"/>
                    </a:moveTo>
                    <a:cubicBezTo>
                      <a:pt x="23" y="1"/>
                      <a:pt x="23" y="1"/>
                      <a:pt x="23" y="1"/>
                    </a:cubicBezTo>
                    <a:cubicBezTo>
                      <a:pt x="20" y="0"/>
                      <a:pt x="17" y="0"/>
                      <a:pt x="15" y="1"/>
                    </a:cubicBezTo>
                    <a:cubicBezTo>
                      <a:pt x="0" y="10"/>
                      <a:pt x="0" y="10"/>
                      <a:pt x="0" y="10"/>
                    </a:cubicBezTo>
                  </a:path>
                </a:pathLst>
              </a:cu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sp>
            <p:nvSpPr>
              <p:cNvPr id="82" name="Freeform 13">
                <a:extLst>
                  <a:ext uri="{FF2B5EF4-FFF2-40B4-BE49-F238E27FC236}">
                    <a16:creationId xmlns:a16="http://schemas.microsoft.com/office/drawing/2014/main" id="{6EA1CDCB-FB33-4ED8-9F4F-3EEDB89C3F8F}"/>
                  </a:ext>
                </a:extLst>
              </p:cNvPr>
              <p:cNvSpPr>
                <a:spLocks/>
              </p:cNvSpPr>
              <p:nvPr/>
            </p:nvSpPr>
            <p:spPr bwMode="auto">
              <a:xfrm>
                <a:off x="40266" y="3752874"/>
                <a:ext cx="107950" cy="30163"/>
              </a:xfrm>
              <a:custGeom>
                <a:avLst/>
                <a:gdLst>
                  <a:gd name="T0" fmla="*/ 32 w 32"/>
                  <a:gd name="T1" fmla="*/ 5 h 9"/>
                  <a:gd name="T2" fmla="*/ 19 w 32"/>
                  <a:gd name="T3" fmla="*/ 1 h 9"/>
                  <a:gd name="T4" fmla="*/ 12 w 32"/>
                  <a:gd name="T5" fmla="*/ 2 h 9"/>
                  <a:gd name="T6" fmla="*/ 0 w 32"/>
                  <a:gd name="T7" fmla="*/ 9 h 9"/>
                </a:gdLst>
                <a:ahLst/>
                <a:cxnLst>
                  <a:cxn ang="0">
                    <a:pos x="T0" y="T1"/>
                  </a:cxn>
                  <a:cxn ang="0">
                    <a:pos x="T2" y="T3"/>
                  </a:cxn>
                  <a:cxn ang="0">
                    <a:pos x="T4" y="T5"/>
                  </a:cxn>
                  <a:cxn ang="0">
                    <a:pos x="T6" y="T7"/>
                  </a:cxn>
                </a:cxnLst>
                <a:rect l="0" t="0" r="r" b="b"/>
                <a:pathLst>
                  <a:path w="32" h="9">
                    <a:moveTo>
                      <a:pt x="32" y="5"/>
                    </a:moveTo>
                    <a:cubicBezTo>
                      <a:pt x="19" y="1"/>
                      <a:pt x="19" y="1"/>
                      <a:pt x="19" y="1"/>
                    </a:cubicBezTo>
                    <a:cubicBezTo>
                      <a:pt x="17" y="0"/>
                      <a:pt x="14" y="1"/>
                      <a:pt x="12" y="2"/>
                    </a:cubicBezTo>
                    <a:cubicBezTo>
                      <a:pt x="0" y="9"/>
                      <a:pt x="0" y="9"/>
                      <a:pt x="0" y="9"/>
                    </a:cubicBezTo>
                  </a:path>
                </a:pathLst>
              </a:cu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sp>
            <p:nvSpPr>
              <p:cNvPr id="83" name="Freeform 14">
                <a:extLst>
                  <a:ext uri="{FF2B5EF4-FFF2-40B4-BE49-F238E27FC236}">
                    <a16:creationId xmlns:a16="http://schemas.microsoft.com/office/drawing/2014/main" id="{FEF8DF39-E813-4BFB-9CA8-96127CB2BA1D}"/>
                  </a:ext>
                </a:extLst>
              </p:cNvPr>
              <p:cNvSpPr>
                <a:spLocks/>
              </p:cNvSpPr>
              <p:nvPr/>
            </p:nvSpPr>
            <p:spPr bwMode="auto">
              <a:xfrm>
                <a:off x="81541" y="3790974"/>
                <a:ext cx="79375" cy="30163"/>
              </a:xfrm>
              <a:custGeom>
                <a:avLst/>
                <a:gdLst>
                  <a:gd name="T0" fmla="*/ 24 w 24"/>
                  <a:gd name="T1" fmla="*/ 0 h 9"/>
                  <a:gd name="T2" fmla="*/ 10 w 24"/>
                  <a:gd name="T3" fmla="*/ 0 h 9"/>
                  <a:gd name="T4" fmla="*/ 2 w 24"/>
                  <a:gd name="T5" fmla="*/ 5 h 9"/>
                  <a:gd name="T6" fmla="*/ 0 w 24"/>
                  <a:gd name="T7" fmla="*/ 9 h 9"/>
                </a:gdLst>
                <a:ahLst/>
                <a:cxnLst>
                  <a:cxn ang="0">
                    <a:pos x="T0" y="T1"/>
                  </a:cxn>
                  <a:cxn ang="0">
                    <a:pos x="T2" y="T3"/>
                  </a:cxn>
                  <a:cxn ang="0">
                    <a:pos x="T4" y="T5"/>
                  </a:cxn>
                  <a:cxn ang="0">
                    <a:pos x="T6" y="T7"/>
                  </a:cxn>
                </a:cxnLst>
                <a:rect l="0" t="0" r="r" b="b"/>
                <a:pathLst>
                  <a:path w="24" h="9">
                    <a:moveTo>
                      <a:pt x="24" y="0"/>
                    </a:moveTo>
                    <a:cubicBezTo>
                      <a:pt x="10" y="0"/>
                      <a:pt x="10" y="0"/>
                      <a:pt x="10" y="0"/>
                    </a:cubicBezTo>
                    <a:cubicBezTo>
                      <a:pt x="7" y="0"/>
                      <a:pt x="4" y="2"/>
                      <a:pt x="2" y="5"/>
                    </a:cubicBezTo>
                    <a:cubicBezTo>
                      <a:pt x="0" y="9"/>
                      <a:pt x="0" y="9"/>
                      <a:pt x="0" y="9"/>
                    </a:cubicBezTo>
                  </a:path>
                </a:pathLst>
              </a:cu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sp>
            <p:nvSpPr>
              <p:cNvPr id="84" name="Freeform 15">
                <a:extLst>
                  <a:ext uri="{FF2B5EF4-FFF2-40B4-BE49-F238E27FC236}">
                    <a16:creationId xmlns:a16="http://schemas.microsoft.com/office/drawing/2014/main" id="{71C0140A-329F-484E-B00F-DDBF3F5C1073}"/>
                  </a:ext>
                </a:extLst>
              </p:cNvPr>
              <p:cNvSpPr>
                <a:spLocks/>
              </p:cNvSpPr>
              <p:nvPr/>
            </p:nvSpPr>
            <p:spPr bwMode="auto">
              <a:xfrm>
                <a:off x="154566" y="3806849"/>
                <a:ext cx="30162" cy="47625"/>
              </a:xfrm>
              <a:custGeom>
                <a:avLst/>
                <a:gdLst>
                  <a:gd name="T0" fmla="*/ 9 w 9"/>
                  <a:gd name="T1" fmla="*/ 0 h 14"/>
                  <a:gd name="T2" fmla="*/ 7 w 9"/>
                  <a:gd name="T3" fmla="*/ 1 h 14"/>
                  <a:gd name="T4" fmla="*/ 3 w 9"/>
                  <a:gd name="T5" fmla="*/ 14 h 14"/>
                  <a:gd name="T6" fmla="*/ 3 w 9"/>
                  <a:gd name="T7" fmla="*/ 14 h 14"/>
                </a:gdLst>
                <a:ahLst/>
                <a:cxnLst>
                  <a:cxn ang="0">
                    <a:pos x="T0" y="T1"/>
                  </a:cxn>
                  <a:cxn ang="0">
                    <a:pos x="T2" y="T3"/>
                  </a:cxn>
                  <a:cxn ang="0">
                    <a:pos x="T4" y="T5"/>
                  </a:cxn>
                  <a:cxn ang="0">
                    <a:pos x="T6" y="T7"/>
                  </a:cxn>
                </a:cxnLst>
                <a:rect l="0" t="0" r="r" b="b"/>
                <a:pathLst>
                  <a:path w="9" h="14">
                    <a:moveTo>
                      <a:pt x="9" y="0"/>
                    </a:moveTo>
                    <a:cubicBezTo>
                      <a:pt x="7" y="1"/>
                      <a:pt x="7" y="1"/>
                      <a:pt x="7" y="1"/>
                    </a:cubicBezTo>
                    <a:cubicBezTo>
                      <a:pt x="1" y="3"/>
                      <a:pt x="0" y="10"/>
                      <a:pt x="3" y="14"/>
                    </a:cubicBezTo>
                    <a:cubicBezTo>
                      <a:pt x="3" y="14"/>
                      <a:pt x="3" y="14"/>
                      <a:pt x="3" y="14"/>
                    </a:cubicBezTo>
                  </a:path>
                </a:pathLst>
              </a:cu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grpSp>
        <p:grpSp>
          <p:nvGrpSpPr>
            <p:cNvPr id="85" name="Group 84">
              <a:extLst>
                <a:ext uri="{FF2B5EF4-FFF2-40B4-BE49-F238E27FC236}">
                  <a16:creationId xmlns:a16="http://schemas.microsoft.com/office/drawing/2014/main" id="{4A0C4BBF-2734-4BA1-A062-E4B2D6166960}"/>
                </a:ext>
              </a:extLst>
            </p:cNvPr>
            <p:cNvGrpSpPr/>
            <p:nvPr/>
          </p:nvGrpSpPr>
          <p:grpSpPr>
            <a:xfrm>
              <a:off x="1232651" y="3232683"/>
              <a:ext cx="317760" cy="324952"/>
              <a:chOff x="24391" y="3495699"/>
              <a:chExt cx="350837" cy="358775"/>
            </a:xfrm>
            <a:solidFill>
              <a:schemeClr val="tx1">
                <a:lumMod val="10000"/>
                <a:lumOff val="90000"/>
              </a:schemeClr>
            </a:solidFill>
          </p:grpSpPr>
          <p:sp>
            <p:nvSpPr>
              <p:cNvPr id="86" name="Freeform 5">
                <a:extLst>
                  <a:ext uri="{FF2B5EF4-FFF2-40B4-BE49-F238E27FC236}">
                    <a16:creationId xmlns:a16="http://schemas.microsoft.com/office/drawing/2014/main" id="{3E2E4EF5-4F70-4EF3-809C-A4D4140A2681}"/>
                  </a:ext>
                </a:extLst>
              </p:cNvPr>
              <p:cNvSpPr>
                <a:spLocks/>
              </p:cNvSpPr>
              <p:nvPr/>
            </p:nvSpPr>
            <p:spPr bwMode="auto">
              <a:xfrm>
                <a:off x="81541" y="3495699"/>
                <a:ext cx="236537" cy="311150"/>
              </a:xfrm>
              <a:custGeom>
                <a:avLst/>
                <a:gdLst>
                  <a:gd name="T0" fmla="*/ 71 w 71"/>
                  <a:gd name="T1" fmla="*/ 35 h 93"/>
                  <a:gd name="T2" fmla="*/ 35 w 71"/>
                  <a:gd name="T3" fmla="*/ 0 h 93"/>
                  <a:gd name="T4" fmla="*/ 0 w 71"/>
                  <a:gd name="T5" fmla="*/ 35 h 93"/>
                  <a:gd name="T6" fmla="*/ 22 w 71"/>
                  <a:gd name="T7" fmla="*/ 68 h 93"/>
                  <a:gd name="T8" fmla="*/ 19 w 71"/>
                  <a:gd name="T9" fmla="*/ 77 h 93"/>
                  <a:gd name="T10" fmla="*/ 35 w 71"/>
                  <a:gd name="T11" fmla="*/ 93 h 93"/>
                  <a:gd name="T12" fmla="*/ 52 w 71"/>
                  <a:gd name="T13" fmla="*/ 77 h 93"/>
                  <a:gd name="T14" fmla="*/ 49 w 71"/>
                  <a:gd name="T15" fmla="*/ 68 h 93"/>
                  <a:gd name="T16" fmla="*/ 71 w 71"/>
                  <a:gd name="T17"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93">
                    <a:moveTo>
                      <a:pt x="71" y="35"/>
                    </a:moveTo>
                    <a:cubicBezTo>
                      <a:pt x="71" y="16"/>
                      <a:pt x="55" y="0"/>
                      <a:pt x="35" y="0"/>
                    </a:cubicBezTo>
                    <a:cubicBezTo>
                      <a:pt x="16" y="0"/>
                      <a:pt x="0" y="16"/>
                      <a:pt x="0" y="35"/>
                    </a:cubicBezTo>
                    <a:cubicBezTo>
                      <a:pt x="0" y="50"/>
                      <a:pt x="9" y="63"/>
                      <a:pt x="22" y="68"/>
                    </a:cubicBezTo>
                    <a:cubicBezTo>
                      <a:pt x="20" y="70"/>
                      <a:pt x="19" y="74"/>
                      <a:pt x="19" y="77"/>
                    </a:cubicBezTo>
                    <a:cubicBezTo>
                      <a:pt x="19" y="86"/>
                      <a:pt x="26" y="93"/>
                      <a:pt x="35" y="93"/>
                    </a:cubicBezTo>
                    <a:cubicBezTo>
                      <a:pt x="44" y="93"/>
                      <a:pt x="52" y="86"/>
                      <a:pt x="52" y="77"/>
                    </a:cubicBezTo>
                    <a:cubicBezTo>
                      <a:pt x="52" y="74"/>
                      <a:pt x="51" y="70"/>
                      <a:pt x="49" y="68"/>
                    </a:cubicBezTo>
                    <a:cubicBezTo>
                      <a:pt x="62" y="63"/>
                      <a:pt x="71" y="50"/>
                      <a:pt x="71" y="35"/>
                    </a:cubicBezTo>
                    <a:close/>
                  </a:path>
                </a:pathLst>
              </a:cu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sp>
            <p:nvSpPr>
              <p:cNvPr id="87" name="Oval 6">
                <a:extLst>
                  <a:ext uri="{FF2B5EF4-FFF2-40B4-BE49-F238E27FC236}">
                    <a16:creationId xmlns:a16="http://schemas.microsoft.com/office/drawing/2014/main" id="{ADE6D44D-BD26-4542-B95D-24C4CBDFDF6C}"/>
                  </a:ext>
                </a:extLst>
              </p:cNvPr>
              <p:cNvSpPr>
                <a:spLocks noChangeArrowheads="1"/>
              </p:cNvSpPr>
              <p:nvPr/>
            </p:nvSpPr>
            <p:spPr bwMode="auto">
              <a:xfrm>
                <a:off x="137103" y="3556024"/>
                <a:ext cx="123825" cy="123825"/>
              </a:xfrm>
              <a:prstGeom prst="ellipse">
                <a:avLst/>
              </a:pr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sp>
            <p:nvSpPr>
              <p:cNvPr id="88" name="Oval 7">
                <a:extLst>
                  <a:ext uri="{FF2B5EF4-FFF2-40B4-BE49-F238E27FC236}">
                    <a16:creationId xmlns:a16="http://schemas.microsoft.com/office/drawing/2014/main" id="{17737AD4-1290-4697-B9BC-A2584EB1500A}"/>
                  </a:ext>
                </a:extLst>
              </p:cNvPr>
              <p:cNvSpPr>
                <a:spLocks noChangeArrowheads="1"/>
              </p:cNvSpPr>
              <p:nvPr/>
            </p:nvSpPr>
            <p:spPr bwMode="auto">
              <a:xfrm>
                <a:off x="172028" y="3589362"/>
                <a:ext cx="55562" cy="57150"/>
              </a:xfrm>
              <a:prstGeom prst="ellipse">
                <a:avLst/>
              </a:prstGeom>
              <a:solidFill>
                <a:schemeClr val="tx1"/>
              </a:solidFill>
              <a:ln w="19050" cap="rnd">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mazon Ember Regular"/>
                </a:endParaRPr>
              </a:p>
            </p:txBody>
          </p:sp>
          <p:sp>
            <p:nvSpPr>
              <p:cNvPr id="89" name="Freeform 8">
                <a:extLst>
                  <a:ext uri="{FF2B5EF4-FFF2-40B4-BE49-F238E27FC236}">
                    <a16:creationId xmlns:a16="http://schemas.microsoft.com/office/drawing/2014/main" id="{5FF613B1-6753-48C6-9F35-D76044E9D146}"/>
                  </a:ext>
                </a:extLst>
              </p:cNvPr>
              <p:cNvSpPr>
                <a:spLocks/>
              </p:cNvSpPr>
              <p:nvPr/>
            </p:nvSpPr>
            <p:spPr bwMode="auto">
              <a:xfrm>
                <a:off x="251403" y="3719537"/>
                <a:ext cx="123825" cy="33338"/>
              </a:xfrm>
              <a:custGeom>
                <a:avLst/>
                <a:gdLst>
                  <a:gd name="T0" fmla="*/ 0 w 37"/>
                  <a:gd name="T1" fmla="*/ 7 h 10"/>
                  <a:gd name="T2" fmla="*/ 14 w 37"/>
                  <a:gd name="T3" fmla="*/ 1 h 10"/>
                  <a:gd name="T4" fmla="*/ 22 w 37"/>
                  <a:gd name="T5" fmla="*/ 1 h 10"/>
                  <a:gd name="T6" fmla="*/ 37 w 37"/>
                  <a:gd name="T7" fmla="*/ 10 h 10"/>
                </a:gdLst>
                <a:ahLst/>
                <a:cxnLst>
                  <a:cxn ang="0">
                    <a:pos x="T0" y="T1"/>
                  </a:cxn>
                  <a:cxn ang="0">
                    <a:pos x="T2" y="T3"/>
                  </a:cxn>
                  <a:cxn ang="0">
                    <a:pos x="T4" y="T5"/>
                  </a:cxn>
                  <a:cxn ang="0">
                    <a:pos x="T6" y="T7"/>
                  </a:cxn>
                </a:cxnLst>
                <a:rect l="0" t="0" r="r" b="b"/>
                <a:pathLst>
                  <a:path w="37" h="10">
                    <a:moveTo>
                      <a:pt x="0" y="7"/>
                    </a:moveTo>
                    <a:cubicBezTo>
                      <a:pt x="14" y="1"/>
                      <a:pt x="14" y="1"/>
                      <a:pt x="14" y="1"/>
                    </a:cubicBezTo>
                    <a:cubicBezTo>
                      <a:pt x="16" y="0"/>
                      <a:pt x="19" y="0"/>
                      <a:pt x="22" y="1"/>
                    </a:cubicBezTo>
                    <a:cubicBezTo>
                      <a:pt x="37" y="10"/>
                      <a:pt x="37" y="10"/>
                      <a:pt x="37" y="10"/>
                    </a:cubicBezTo>
                  </a:path>
                </a:pathLst>
              </a:cu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sp>
            <p:nvSpPr>
              <p:cNvPr id="90" name="Freeform 9">
                <a:extLst>
                  <a:ext uri="{FF2B5EF4-FFF2-40B4-BE49-F238E27FC236}">
                    <a16:creationId xmlns:a16="http://schemas.microsoft.com/office/drawing/2014/main" id="{96A2DF2A-9F0C-4588-BD19-2095590EAC27}"/>
                  </a:ext>
                </a:extLst>
              </p:cNvPr>
              <p:cNvSpPr>
                <a:spLocks/>
              </p:cNvSpPr>
              <p:nvPr/>
            </p:nvSpPr>
            <p:spPr bwMode="auto">
              <a:xfrm>
                <a:off x="251403" y="3752874"/>
                <a:ext cx="103187" cy="30163"/>
              </a:xfrm>
              <a:custGeom>
                <a:avLst/>
                <a:gdLst>
                  <a:gd name="T0" fmla="*/ 0 w 31"/>
                  <a:gd name="T1" fmla="*/ 5 h 9"/>
                  <a:gd name="T2" fmla="*/ 12 w 31"/>
                  <a:gd name="T3" fmla="*/ 1 h 9"/>
                  <a:gd name="T4" fmla="*/ 20 w 31"/>
                  <a:gd name="T5" fmla="*/ 2 h 9"/>
                  <a:gd name="T6" fmla="*/ 31 w 31"/>
                  <a:gd name="T7" fmla="*/ 9 h 9"/>
                </a:gdLst>
                <a:ahLst/>
                <a:cxnLst>
                  <a:cxn ang="0">
                    <a:pos x="T0" y="T1"/>
                  </a:cxn>
                  <a:cxn ang="0">
                    <a:pos x="T2" y="T3"/>
                  </a:cxn>
                  <a:cxn ang="0">
                    <a:pos x="T4" y="T5"/>
                  </a:cxn>
                  <a:cxn ang="0">
                    <a:pos x="T6" y="T7"/>
                  </a:cxn>
                </a:cxnLst>
                <a:rect l="0" t="0" r="r" b="b"/>
                <a:pathLst>
                  <a:path w="31" h="9">
                    <a:moveTo>
                      <a:pt x="0" y="5"/>
                    </a:moveTo>
                    <a:cubicBezTo>
                      <a:pt x="12" y="1"/>
                      <a:pt x="12" y="1"/>
                      <a:pt x="12" y="1"/>
                    </a:cubicBezTo>
                    <a:cubicBezTo>
                      <a:pt x="15" y="0"/>
                      <a:pt x="18" y="1"/>
                      <a:pt x="20" y="2"/>
                    </a:cubicBezTo>
                    <a:cubicBezTo>
                      <a:pt x="31" y="9"/>
                      <a:pt x="31" y="9"/>
                      <a:pt x="31" y="9"/>
                    </a:cubicBezTo>
                  </a:path>
                </a:pathLst>
              </a:cu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sp>
            <p:nvSpPr>
              <p:cNvPr id="91" name="Freeform 10">
                <a:extLst>
                  <a:ext uri="{FF2B5EF4-FFF2-40B4-BE49-F238E27FC236}">
                    <a16:creationId xmlns:a16="http://schemas.microsoft.com/office/drawing/2014/main" id="{BEAFD98E-1667-4446-A141-ED32E5B92423}"/>
                  </a:ext>
                </a:extLst>
              </p:cNvPr>
              <p:cNvSpPr>
                <a:spLocks/>
              </p:cNvSpPr>
              <p:nvPr/>
            </p:nvSpPr>
            <p:spPr bwMode="auto">
              <a:xfrm>
                <a:off x="238703" y="3790974"/>
                <a:ext cx="79375" cy="30163"/>
              </a:xfrm>
              <a:custGeom>
                <a:avLst/>
                <a:gdLst>
                  <a:gd name="T0" fmla="*/ 0 w 24"/>
                  <a:gd name="T1" fmla="*/ 0 h 9"/>
                  <a:gd name="T2" fmla="*/ 13 w 24"/>
                  <a:gd name="T3" fmla="*/ 0 h 9"/>
                  <a:gd name="T4" fmla="*/ 21 w 24"/>
                  <a:gd name="T5" fmla="*/ 5 h 9"/>
                  <a:gd name="T6" fmla="*/ 24 w 24"/>
                  <a:gd name="T7" fmla="*/ 9 h 9"/>
                </a:gdLst>
                <a:ahLst/>
                <a:cxnLst>
                  <a:cxn ang="0">
                    <a:pos x="T0" y="T1"/>
                  </a:cxn>
                  <a:cxn ang="0">
                    <a:pos x="T2" y="T3"/>
                  </a:cxn>
                  <a:cxn ang="0">
                    <a:pos x="T4" y="T5"/>
                  </a:cxn>
                  <a:cxn ang="0">
                    <a:pos x="T6" y="T7"/>
                  </a:cxn>
                </a:cxnLst>
                <a:rect l="0" t="0" r="r" b="b"/>
                <a:pathLst>
                  <a:path w="24" h="9">
                    <a:moveTo>
                      <a:pt x="0" y="0"/>
                    </a:moveTo>
                    <a:cubicBezTo>
                      <a:pt x="13" y="0"/>
                      <a:pt x="13" y="0"/>
                      <a:pt x="13" y="0"/>
                    </a:cubicBezTo>
                    <a:cubicBezTo>
                      <a:pt x="16" y="0"/>
                      <a:pt x="19" y="2"/>
                      <a:pt x="21" y="5"/>
                    </a:cubicBezTo>
                    <a:cubicBezTo>
                      <a:pt x="24" y="9"/>
                      <a:pt x="24" y="9"/>
                      <a:pt x="24" y="9"/>
                    </a:cubicBezTo>
                  </a:path>
                </a:pathLst>
              </a:cu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sp>
            <p:nvSpPr>
              <p:cNvPr id="92" name="Freeform 11">
                <a:extLst>
                  <a:ext uri="{FF2B5EF4-FFF2-40B4-BE49-F238E27FC236}">
                    <a16:creationId xmlns:a16="http://schemas.microsoft.com/office/drawing/2014/main" id="{4AC40E57-98ED-4CDD-AD21-92888FD77FCE}"/>
                  </a:ext>
                </a:extLst>
              </p:cNvPr>
              <p:cNvSpPr>
                <a:spLocks/>
              </p:cNvSpPr>
              <p:nvPr/>
            </p:nvSpPr>
            <p:spPr bwMode="auto">
              <a:xfrm>
                <a:off x="211716" y="3806849"/>
                <a:ext cx="33337" cy="47625"/>
              </a:xfrm>
              <a:custGeom>
                <a:avLst/>
                <a:gdLst>
                  <a:gd name="T0" fmla="*/ 0 w 10"/>
                  <a:gd name="T1" fmla="*/ 0 h 14"/>
                  <a:gd name="T2" fmla="*/ 3 w 10"/>
                  <a:gd name="T3" fmla="*/ 1 h 14"/>
                  <a:gd name="T4" fmla="*/ 6 w 10"/>
                  <a:gd name="T5" fmla="*/ 14 h 14"/>
                  <a:gd name="T6" fmla="*/ 6 w 10"/>
                  <a:gd name="T7" fmla="*/ 14 h 14"/>
                </a:gdLst>
                <a:ahLst/>
                <a:cxnLst>
                  <a:cxn ang="0">
                    <a:pos x="T0" y="T1"/>
                  </a:cxn>
                  <a:cxn ang="0">
                    <a:pos x="T2" y="T3"/>
                  </a:cxn>
                  <a:cxn ang="0">
                    <a:pos x="T4" y="T5"/>
                  </a:cxn>
                  <a:cxn ang="0">
                    <a:pos x="T6" y="T7"/>
                  </a:cxn>
                </a:cxnLst>
                <a:rect l="0" t="0" r="r" b="b"/>
                <a:pathLst>
                  <a:path w="10" h="14">
                    <a:moveTo>
                      <a:pt x="0" y="0"/>
                    </a:moveTo>
                    <a:cubicBezTo>
                      <a:pt x="3" y="1"/>
                      <a:pt x="3" y="1"/>
                      <a:pt x="3" y="1"/>
                    </a:cubicBezTo>
                    <a:cubicBezTo>
                      <a:pt x="8" y="3"/>
                      <a:pt x="10" y="10"/>
                      <a:pt x="6" y="14"/>
                    </a:cubicBezTo>
                    <a:cubicBezTo>
                      <a:pt x="6" y="14"/>
                      <a:pt x="6" y="14"/>
                      <a:pt x="6" y="14"/>
                    </a:cubicBezTo>
                  </a:path>
                </a:pathLst>
              </a:cu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sp>
            <p:nvSpPr>
              <p:cNvPr id="93" name="Freeform 12">
                <a:extLst>
                  <a:ext uri="{FF2B5EF4-FFF2-40B4-BE49-F238E27FC236}">
                    <a16:creationId xmlns:a16="http://schemas.microsoft.com/office/drawing/2014/main" id="{401E909F-1D8B-4EAF-A08C-A08DB21BE228}"/>
                  </a:ext>
                </a:extLst>
              </p:cNvPr>
              <p:cNvSpPr>
                <a:spLocks/>
              </p:cNvSpPr>
              <p:nvPr/>
            </p:nvSpPr>
            <p:spPr bwMode="auto">
              <a:xfrm>
                <a:off x="24391" y="3719537"/>
                <a:ext cx="120650" cy="33338"/>
              </a:xfrm>
              <a:custGeom>
                <a:avLst/>
                <a:gdLst>
                  <a:gd name="T0" fmla="*/ 36 w 36"/>
                  <a:gd name="T1" fmla="*/ 7 h 10"/>
                  <a:gd name="T2" fmla="*/ 23 w 36"/>
                  <a:gd name="T3" fmla="*/ 1 h 10"/>
                  <a:gd name="T4" fmla="*/ 15 w 36"/>
                  <a:gd name="T5" fmla="*/ 1 h 10"/>
                  <a:gd name="T6" fmla="*/ 0 w 36"/>
                  <a:gd name="T7" fmla="*/ 10 h 10"/>
                </a:gdLst>
                <a:ahLst/>
                <a:cxnLst>
                  <a:cxn ang="0">
                    <a:pos x="T0" y="T1"/>
                  </a:cxn>
                  <a:cxn ang="0">
                    <a:pos x="T2" y="T3"/>
                  </a:cxn>
                  <a:cxn ang="0">
                    <a:pos x="T4" y="T5"/>
                  </a:cxn>
                  <a:cxn ang="0">
                    <a:pos x="T6" y="T7"/>
                  </a:cxn>
                </a:cxnLst>
                <a:rect l="0" t="0" r="r" b="b"/>
                <a:pathLst>
                  <a:path w="36" h="10">
                    <a:moveTo>
                      <a:pt x="36" y="7"/>
                    </a:moveTo>
                    <a:cubicBezTo>
                      <a:pt x="23" y="1"/>
                      <a:pt x="23" y="1"/>
                      <a:pt x="23" y="1"/>
                    </a:cubicBezTo>
                    <a:cubicBezTo>
                      <a:pt x="20" y="0"/>
                      <a:pt x="17" y="0"/>
                      <a:pt x="15" y="1"/>
                    </a:cubicBezTo>
                    <a:cubicBezTo>
                      <a:pt x="0" y="10"/>
                      <a:pt x="0" y="10"/>
                      <a:pt x="0" y="10"/>
                    </a:cubicBezTo>
                  </a:path>
                </a:pathLst>
              </a:cu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sp>
            <p:nvSpPr>
              <p:cNvPr id="94" name="Freeform 13">
                <a:extLst>
                  <a:ext uri="{FF2B5EF4-FFF2-40B4-BE49-F238E27FC236}">
                    <a16:creationId xmlns:a16="http://schemas.microsoft.com/office/drawing/2014/main" id="{09F384C2-D51A-4489-A948-76A73596CA16}"/>
                  </a:ext>
                </a:extLst>
              </p:cNvPr>
              <p:cNvSpPr>
                <a:spLocks/>
              </p:cNvSpPr>
              <p:nvPr/>
            </p:nvSpPr>
            <p:spPr bwMode="auto">
              <a:xfrm>
                <a:off x="40266" y="3752874"/>
                <a:ext cx="107950" cy="30163"/>
              </a:xfrm>
              <a:custGeom>
                <a:avLst/>
                <a:gdLst>
                  <a:gd name="T0" fmla="*/ 32 w 32"/>
                  <a:gd name="T1" fmla="*/ 5 h 9"/>
                  <a:gd name="T2" fmla="*/ 19 w 32"/>
                  <a:gd name="T3" fmla="*/ 1 h 9"/>
                  <a:gd name="T4" fmla="*/ 12 w 32"/>
                  <a:gd name="T5" fmla="*/ 2 h 9"/>
                  <a:gd name="T6" fmla="*/ 0 w 32"/>
                  <a:gd name="T7" fmla="*/ 9 h 9"/>
                </a:gdLst>
                <a:ahLst/>
                <a:cxnLst>
                  <a:cxn ang="0">
                    <a:pos x="T0" y="T1"/>
                  </a:cxn>
                  <a:cxn ang="0">
                    <a:pos x="T2" y="T3"/>
                  </a:cxn>
                  <a:cxn ang="0">
                    <a:pos x="T4" y="T5"/>
                  </a:cxn>
                  <a:cxn ang="0">
                    <a:pos x="T6" y="T7"/>
                  </a:cxn>
                </a:cxnLst>
                <a:rect l="0" t="0" r="r" b="b"/>
                <a:pathLst>
                  <a:path w="32" h="9">
                    <a:moveTo>
                      <a:pt x="32" y="5"/>
                    </a:moveTo>
                    <a:cubicBezTo>
                      <a:pt x="19" y="1"/>
                      <a:pt x="19" y="1"/>
                      <a:pt x="19" y="1"/>
                    </a:cubicBezTo>
                    <a:cubicBezTo>
                      <a:pt x="17" y="0"/>
                      <a:pt x="14" y="1"/>
                      <a:pt x="12" y="2"/>
                    </a:cubicBezTo>
                    <a:cubicBezTo>
                      <a:pt x="0" y="9"/>
                      <a:pt x="0" y="9"/>
                      <a:pt x="0" y="9"/>
                    </a:cubicBezTo>
                  </a:path>
                </a:pathLst>
              </a:cu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sp>
            <p:nvSpPr>
              <p:cNvPr id="95" name="Freeform 14">
                <a:extLst>
                  <a:ext uri="{FF2B5EF4-FFF2-40B4-BE49-F238E27FC236}">
                    <a16:creationId xmlns:a16="http://schemas.microsoft.com/office/drawing/2014/main" id="{9B20B34E-4431-437D-A08B-E00BCF86C77E}"/>
                  </a:ext>
                </a:extLst>
              </p:cNvPr>
              <p:cNvSpPr>
                <a:spLocks/>
              </p:cNvSpPr>
              <p:nvPr/>
            </p:nvSpPr>
            <p:spPr bwMode="auto">
              <a:xfrm>
                <a:off x="81541" y="3790974"/>
                <a:ext cx="79375" cy="30163"/>
              </a:xfrm>
              <a:custGeom>
                <a:avLst/>
                <a:gdLst>
                  <a:gd name="T0" fmla="*/ 24 w 24"/>
                  <a:gd name="T1" fmla="*/ 0 h 9"/>
                  <a:gd name="T2" fmla="*/ 10 w 24"/>
                  <a:gd name="T3" fmla="*/ 0 h 9"/>
                  <a:gd name="T4" fmla="*/ 2 w 24"/>
                  <a:gd name="T5" fmla="*/ 5 h 9"/>
                  <a:gd name="T6" fmla="*/ 0 w 24"/>
                  <a:gd name="T7" fmla="*/ 9 h 9"/>
                </a:gdLst>
                <a:ahLst/>
                <a:cxnLst>
                  <a:cxn ang="0">
                    <a:pos x="T0" y="T1"/>
                  </a:cxn>
                  <a:cxn ang="0">
                    <a:pos x="T2" y="T3"/>
                  </a:cxn>
                  <a:cxn ang="0">
                    <a:pos x="T4" y="T5"/>
                  </a:cxn>
                  <a:cxn ang="0">
                    <a:pos x="T6" y="T7"/>
                  </a:cxn>
                </a:cxnLst>
                <a:rect l="0" t="0" r="r" b="b"/>
                <a:pathLst>
                  <a:path w="24" h="9">
                    <a:moveTo>
                      <a:pt x="24" y="0"/>
                    </a:moveTo>
                    <a:cubicBezTo>
                      <a:pt x="10" y="0"/>
                      <a:pt x="10" y="0"/>
                      <a:pt x="10" y="0"/>
                    </a:cubicBezTo>
                    <a:cubicBezTo>
                      <a:pt x="7" y="0"/>
                      <a:pt x="4" y="2"/>
                      <a:pt x="2" y="5"/>
                    </a:cubicBezTo>
                    <a:cubicBezTo>
                      <a:pt x="0" y="9"/>
                      <a:pt x="0" y="9"/>
                      <a:pt x="0" y="9"/>
                    </a:cubicBezTo>
                  </a:path>
                </a:pathLst>
              </a:cu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sp>
            <p:nvSpPr>
              <p:cNvPr id="96" name="Freeform 15">
                <a:extLst>
                  <a:ext uri="{FF2B5EF4-FFF2-40B4-BE49-F238E27FC236}">
                    <a16:creationId xmlns:a16="http://schemas.microsoft.com/office/drawing/2014/main" id="{7DB5D09E-A438-478C-B988-B61785BFCD34}"/>
                  </a:ext>
                </a:extLst>
              </p:cNvPr>
              <p:cNvSpPr>
                <a:spLocks/>
              </p:cNvSpPr>
              <p:nvPr/>
            </p:nvSpPr>
            <p:spPr bwMode="auto">
              <a:xfrm>
                <a:off x="154566" y="3806849"/>
                <a:ext cx="30162" cy="47625"/>
              </a:xfrm>
              <a:custGeom>
                <a:avLst/>
                <a:gdLst>
                  <a:gd name="T0" fmla="*/ 9 w 9"/>
                  <a:gd name="T1" fmla="*/ 0 h 14"/>
                  <a:gd name="T2" fmla="*/ 7 w 9"/>
                  <a:gd name="T3" fmla="*/ 1 h 14"/>
                  <a:gd name="T4" fmla="*/ 3 w 9"/>
                  <a:gd name="T5" fmla="*/ 14 h 14"/>
                  <a:gd name="T6" fmla="*/ 3 w 9"/>
                  <a:gd name="T7" fmla="*/ 14 h 14"/>
                </a:gdLst>
                <a:ahLst/>
                <a:cxnLst>
                  <a:cxn ang="0">
                    <a:pos x="T0" y="T1"/>
                  </a:cxn>
                  <a:cxn ang="0">
                    <a:pos x="T2" y="T3"/>
                  </a:cxn>
                  <a:cxn ang="0">
                    <a:pos x="T4" y="T5"/>
                  </a:cxn>
                  <a:cxn ang="0">
                    <a:pos x="T6" y="T7"/>
                  </a:cxn>
                </a:cxnLst>
                <a:rect l="0" t="0" r="r" b="b"/>
                <a:pathLst>
                  <a:path w="9" h="14">
                    <a:moveTo>
                      <a:pt x="9" y="0"/>
                    </a:moveTo>
                    <a:cubicBezTo>
                      <a:pt x="7" y="1"/>
                      <a:pt x="7" y="1"/>
                      <a:pt x="7" y="1"/>
                    </a:cubicBezTo>
                    <a:cubicBezTo>
                      <a:pt x="1" y="3"/>
                      <a:pt x="0" y="10"/>
                      <a:pt x="3" y="14"/>
                    </a:cubicBezTo>
                    <a:cubicBezTo>
                      <a:pt x="3" y="14"/>
                      <a:pt x="3" y="14"/>
                      <a:pt x="3" y="14"/>
                    </a:cubicBezTo>
                  </a:path>
                </a:pathLst>
              </a:cu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grpSp>
        <p:grpSp>
          <p:nvGrpSpPr>
            <p:cNvPr id="97" name="Group 96">
              <a:extLst>
                <a:ext uri="{FF2B5EF4-FFF2-40B4-BE49-F238E27FC236}">
                  <a16:creationId xmlns:a16="http://schemas.microsoft.com/office/drawing/2014/main" id="{14A5DEE9-07AC-40D6-8D3B-79499EA80EF7}"/>
                </a:ext>
              </a:extLst>
            </p:cNvPr>
            <p:cNvGrpSpPr/>
            <p:nvPr/>
          </p:nvGrpSpPr>
          <p:grpSpPr>
            <a:xfrm>
              <a:off x="1781198" y="2992564"/>
              <a:ext cx="317760" cy="324952"/>
              <a:chOff x="24391" y="3495699"/>
              <a:chExt cx="350837" cy="358775"/>
            </a:xfrm>
            <a:solidFill>
              <a:schemeClr val="tx1">
                <a:lumMod val="10000"/>
                <a:lumOff val="90000"/>
              </a:schemeClr>
            </a:solidFill>
          </p:grpSpPr>
          <p:sp>
            <p:nvSpPr>
              <p:cNvPr id="98" name="Freeform 5">
                <a:extLst>
                  <a:ext uri="{FF2B5EF4-FFF2-40B4-BE49-F238E27FC236}">
                    <a16:creationId xmlns:a16="http://schemas.microsoft.com/office/drawing/2014/main" id="{F9016703-2D97-43DB-A565-204091677921}"/>
                  </a:ext>
                </a:extLst>
              </p:cNvPr>
              <p:cNvSpPr>
                <a:spLocks/>
              </p:cNvSpPr>
              <p:nvPr/>
            </p:nvSpPr>
            <p:spPr bwMode="auto">
              <a:xfrm>
                <a:off x="81541" y="3495699"/>
                <a:ext cx="236537" cy="311150"/>
              </a:xfrm>
              <a:custGeom>
                <a:avLst/>
                <a:gdLst>
                  <a:gd name="T0" fmla="*/ 71 w 71"/>
                  <a:gd name="T1" fmla="*/ 35 h 93"/>
                  <a:gd name="T2" fmla="*/ 35 w 71"/>
                  <a:gd name="T3" fmla="*/ 0 h 93"/>
                  <a:gd name="T4" fmla="*/ 0 w 71"/>
                  <a:gd name="T5" fmla="*/ 35 h 93"/>
                  <a:gd name="T6" fmla="*/ 22 w 71"/>
                  <a:gd name="T7" fmla="*/ 68 h 93"/>
                  <a:gd name="T8" fmla="*/ 19 w 71"/>
                  <a:gd name="T9" fmla="*/ 77 h 93"/>
                  <a:gd name="T10" fmla="*/ 35 w 71"/>
                  <a:gd name="T11" fmla="*/ 93 h 93"/>
                  <a:gd name="T12" fmla="*/ 52 w 71"/>
                  <a:gd name="T13" fmla="*/ 77 h 93"/>
                  <a:gd name="T14" fmla="*/ 49 w 71"/>
                  <a:gd name="T15" fmla="*/ 68 h 93"/>
                  <a:gd name="T16" fmla="*/ 71 w 71"/>
                  <a:gd name="T17"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93">
                    <a:moveTo>
                      <a:pt x="71" y="35"/>
                    </a:moveTo>
                    <a:cubicBezTo>
                      <a:pt x="71" y="16"/>
                      <a:pt x="55" y="0"/>
                      <a:pt x="35" y="0"/>
                    </a:cubicBezTo>
                    <a:cubicBezTo>
                      <a:pt x="16" y="0"/>
                      <a:pt x="0" y="16"/>
                      <a:pt x="0" y="35"/>
                    </a:cubicBezTo>
                    <a:cubicBezTo>
                      <a:pt x="0" y="50"/>
                      <a:pt x="9" y="63"/>
                      <a:pt x="22" y="68"/>
                    </a:cubicBezTo>
                    <a:cubicBezTo>
                      <a:pt x="20" y="70"/>
                      <a:pt x="19" y="74"/>
                      <a:pt x="19" y="77"/>
                    </a:cubicBezTo>
                    <a:cubicBezTo>
                      <a:pt x="19" y="86"/>
                      <a:pt x="26" y="93"/>
                      <a:pt x="35" y="93"/>
                    </a:cubicBezTo>
                    <a:cubicBezTo>
                      <a:pt x="44" y="93"/>
                      <a:pt x="52" y="86"/>
                      <a:pt x="52" y="77"/>
                    </a:cubicBezTo>
                    <a:cubicBezTo>
                      <a:pt x="52" y="74"/>
                      <a:pt x="51" y="70"/>
                      <a:pt x="49" y="68"/>
                    </a:cubicBezTo>
                    <a:cubicBezTo>
                      <a:pt x="62" y="63"/>
                      <a:pt x="71" y="50"/>
                      <a:pt x="71" y="35"/>
                    </a:cubicBezTo>
                    <a:close/>
                  </a:path>
                </a:pathLst>
              </a:cu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sp>
            <p:nvSpPr>
              <p:cNvPr id="99" name="Oval 6">
                <a:extLst>
                  <a:ext uri="{FF2B5EF4-FFF2-40B4-BE49-F238E27FC236}">
                    <a16:creationId xmlns:a16="http://schemas.microsoft.com/office/drawing/2014/main" id="{E16CA805-9A63-4180-A4D1-079A75E7A878}"/>
                  </a:ext>
                </a:extLst>
              </p:cNvPr>
              <p:cNvSpPr>
                <a:spLocks noChangeArrowheads="1"/>
              </p:cNvSpPr>
              <p:nvPr/>
            </p:nvSpPr>
            <p:spPr bwMode="auto">
              <a:xfrm>
                <a:off x="137103" y="3556024"/>
                <a:ext cx="123825" cy="123825"/>
              </a:xfrm>
              <a:prstGeom prst="ellipse">
                <a:avLst/>
              </a:pr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sp>
            <p:nvSpPr>
              <p:cNvPr id="100" name="Oval 7">
                <a:extLst>
                  <a:ext uri="{FF2B5EF4-FFF2-40B4-BE49-F238E27FC236}">
                    <a16:creationId xmlns:a16="http://schemas.microsoft.com/office/drawing/2014/main" id="{6F1D6CE1-9C89-41FC-B56C-BD850F941A69}"/>
                  </a:ext>
                </a:extLst>
              </p:cNvPr>
              <p:cNvSpPr>
                <a:spLocks noChangeArrowheads="1"/>
              </p:cNvSpPr>
              <p:nvPr/>
            </p:nvSpPr>
            <p:spPr bwMode="auto">
              <a:xfrm>
                <a:off x="172028" y="3589362"/>
                <a:ext cx="55562" cy="57150"/>
              </a:xfrm>
              <a:prstGeom prst="ellipse">
                <a:avLst/>
              </a:prstGeom>
              <a:solidFill>
                <a:schemeClr val="tx1"/>
              </a:solidFill>
              <a:ln w="19050" cap="rnd">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mazon Ember Regular"/>
                </a:endParaRPr>
              </a:p>
            </p:txBody>
          </p:sp>
          <p:sp>
            <p:nvSpPr>
              <p:cNvPr id="101" name="Freeform 8">
                <a:extLst>
                  <a:ext uri="{FF2B5EF4-FFF2-40B4-BE49-F238E27FC236}">
                    <a16:creationId xmlns:a16="http://schemas.microsoft.com/office/drawing/2014/main" id="{212C398F-C03C-4174-A08C-E30683CC3874}"/>
                  </a:ext>
                </a:extLst>
              </p:cNvPr>
              <p:cNvSpPr>
                <a:spLocks/>
              </p:cNvSpPr>
              <p:nvPr/>
            </p:nvSpPr>
            <p:spPr bwMode="auto">
              <a:xfrm>
                <a:off x="251403" y="3719537"/>
                <a:ext cx="123825" cy="33338"/>
              </a:xfrm>
              <a:custGeom>
                <a:avLst/>
                <a:gdLst>
                  <a:gd name="T0" fmla="*/ 0 w 37"/>
                  <a:gd name="T1" fmla="*/ 7 h 10"/>
                  <a:gd name="T2" fmla="*/ 14 w 37"/>
                  <a:gd name="T3" fmla="*/ 1 h 10"/>
                  <a:gd name="T4" fmla="*/ 22 w 37"/>
                  <a:gd name="T5" fmla="*/ 1 h 10"/>
                  <a:gd name="T6" fmla="*/ 37 w 37"/>
                  <a:gd name="T7" fmla="*/ 10 h 10"/>
                </a:gdLst>
                <a:ahLst/>
                <a:cxnLst>
                  <a:cxn ang="0">
                    <a:pos x="T0" y="T1"/>
                  </a:cxn>
                  <a:cxn ang="0">
                    <a:pos x="T2" y="T3"/>
                  </a:cxn>
                  <a:cxn ang="0">
                    <a:pos x="T4" y="T5"/>
                  </a:cxn>
                  <a:cxn ang="0">
                    <a:pos x="T6" y="T7"/>
                  </a:cxn>
                </a:cxnLst>
                <a:rect l="0" t="0" r="r" b="b"/>
                <a:pathLst>
                  <a:path w="37" h="10">
                    <a:moveTo>
                      <a:pt x="0" y="7"/>
                    </a:moveTo>
                    <a:cubicBezTo>
                      <a:pt x="14" y="1"/>
                      <a:pt x="14" y="1"/>
                      <a:pt x="14" y="1"/>
                    </a:cubicBezTo>
                    <a:cubicBezTo>
                      <a:pt x="16" y="0"/>
                      <a:pt x="19" y="0"/>
                      <a:pt x="22" y="1"/>
                    </a:cubicBezTo>
                    <a:cubicBezTo>
                      <a:pt x="37" y="10"/>
                      <a:pt x="37" y="10"/>
                      <a:pt x="37" y="10"/>
                    </a:cubicBezTo>
                  </a:path>
                </a:pathLst>
              </a:cu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sp>
            <p:nvSpPr>
              <p:cNvPr id="102" name="Freeform 9">
                <a:extLst>
                  <a:ext uri="{FF2B5EF4-FFF2-40B4-BE49-F238E27FC236}">
                    <a16:creationId xmlns:a16="http://schemas.microsoft.com/office/drawing/2014/main" id="{6BE004F9-A7F0-4ADD-A7C5-B6F197B97DC6}"/>
                  </a:ext>
                </a:extLst>
              </p:cNvPr>
              <p:cNvSpPr>
                <a:spLocks/>
              </p:cNvSpPr>
              <p:nvPr/>
            </p:nvSpPr>
            <p:spPr bwMode="auto">
              <a:xfrm>
                <a:off x="251403" y="3752874"/>
                <a:ext cx="103187" cy="30163"/>
              </a:xfrm>
              <a:custGeom>
                <a:avLst/>
                <a:gdLst>
                  <a:gd name="T0" fmla="*/ 0 w 31"/>
                  <a:gd name="T1" fmla="*/ 5 h 9"/>
                  <a:gd name="T2" fmla="*/ 12 w 31"/>
                  <a:gd name="T3" fmla="*/ 1 h 9"/>
                  <a:gd name="T4" fmla="*/ 20 w 31"/>
                  <a:gd name="T5" fmla="*/ 2 h 9"/>
                  <a:gd name="T6" fmla="*/ 31 w 31"/>
                  <a:gd name="T7" fmla="*/ 9 h 9"/>
                </a:gdLst>
                <a:ahLst/>
                <a:cxnLst>
                  <a:cxn ang="0">
                    <a:pos x="T0" y="T1"/>
                  </a:cxn>
                  <a:cxn ang="0">
                    <a:pos x="T2" y="T3"/>
                  </a:cxn>
                  <a:cxn ang="0">
                    <a:pos x="T4" y="T5"/>
                  </a:cxn>
                  <a:cxn ang="0">
                    <a:pos x="T6" y="T7"/>
                  </a:cxn>
                </a:cxnLst>
                <a:rect l="0" t="0" r="r" b="b"/>
                <a:pathLst>
                  <a:path w="31" h="9">
                    <a:moveTo>
                      <a:pt x="0" y="5"/>
                    </a:moveTo>
                    <a:cubicBezTo>
                      <a:pt x="12" y="1"/>
                      <a:pt x="12" y="1"/>
                      <a:pt x="12" y="1"/>
                    </a:cubicBezTo>
                    <a:cubicBezTo>
                      <a:pt x="15" y="0"/>
                      <a:pt x="18" y="1"/>
                      <a:pt x="20" y="2"/>
                    </a:cubicBezTo>
                    <a:cubicBezTo>
                      <a:pt x="31" y="9"/>
                      <a:pt x="31" y="9"/>
                      <a:pt x="31" y="9"/>
                    </a:cubicBezTo>
                  </a:path>
                </a:pathLst>
              </a:cu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sp>
            <p:nvSpPr>
              <p:cNvPr id="103" name="Freeform 10">
                <a:extLst>
                  <a:ext uri="{FF2B5EF4-FFF2-40B4-BE49-F238E27FC236}">
                    <a16:creationId xmlns:a16="http://schemas.microsoft.com/office/drawing/2014/main" id="{38731D53-2330-4CB0-826C-ABB24B1F1B19}"/>
                  </a:ext>
                </a:extLst>
              </p:cNvPr>
              <p:cNvSpPr>
                <a:spLocks/>
              </p:cNvSpPr>
              <p:nvPr/>
            </p:nvSpPr>
            <p:spPr bwMode="auto">
              <a:xfrm>
                <a:off x="238703" y="3790974"/>
                <a:ext cx="79375" cy="30163"/>
              </a:xfrm>
              <a:custGeom>
                <a:avLst/>
                <a:gdLst>
                  <a:gd name="T0" fmla="*/ 0 w 24"/>
                  <a:gd name="T1" fmla="*/ 0 h 9"/>
                  <a:gd name="T2" fmla="*/ 13 w 24"/>
                  <a:gd name="T3" fmla="*/ 0 h 9"/>
                  <a:gd name="T4" fmla="*/ 21 w 24"/>
                  <a:gd name="T5" fmla="*/ 5 h 9"/>
                  <a:gd name="T6" fmla="*/ 24 w 24"/>
                  <a:gd name="T7" fmla="*/ 9 h 9"/>
                </a:gdLst>
                <a:ahLst/>
                <a:cxnLst>
                  <a:cxn ang="0">
                    <a:pos x="T0" y="T1"/>
                  </a:cxn>
                  <a:cxn ang="0">
                    <a:pos x="T2" y="T3"/>
                  </a:cxn>
                  <a:cxn ang="0">
                    <a:pos x="T4" y="T5"/>
                  </a:cxn>
                  <a:cxn ang="0">
                    <a:pos x="T6" y="T7"/>
                  </a:cxn>
                </a:cxnLst>
                <a:rect l="0" t="0" r="r" b="b"/>
                <a:pathLst>
                  <a:path w="24" h="9">
                    <a:moveTo>
                      <a:pt x="0" y="0"/>
                    </a:moveTo>
                    <a:cubicBezTo>
                      <a:pt x="13" y="0"/>
                      <a:pt x="13" y="0"/>
                      <a:pt x="13" y="0"/>
                    </a:cubicBezTo>
                    <a:cubicBezTo>
                      <a:pt x="16" y="0"/>
                      <a:pt x="19" y="2"/>
                      <a:pt x="21" y="5"/>
                    </a:cubicBezTo>
                    <a:cubicBezTo>
                      <a:pt x="24" y="9"/>
                      <a:pt x="24" y="9"/>
                      <a:pt x="24" y="9"/>
                    </a:cubicBezTo>
                  </a:path>
                </a:pathLst>
              </a:cu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sp>
            <p:nvSpPr>
              <p:cNvPr id="104" name="Freeform 11">
                <a:extLst>
                  <a:ext uri="{FF2B5EF4-FFF2-40B4-BE49-F238E27FC236}">
                    <a16:creationId xmlns:a16="http://schemas.microsoft.com/office/drawing/2014/main" id="{67EBB267-8F6D-45EB-BE0D-FF5183D2268A}"/>
                  </a:ext>
                </a:extLst>
              </p:cNvPr>
              <p:cNvSpPr>
                <a:spLocks/>
              </p:cNvSpPr>
              <p:nvPr/>
            </p:nvSpPr>
            <p:spPr bwMode="auto">
              <a:xfrm>
                <a:off x="211716" y="3806849"/>
                <a:ext cx="33337" cy="47625"/>
              </a:xfrm>
              <a:custGeom>
                <a:avLst/>
                <a:gdLst>
                  <a:gd name="T0" fmla="*/ 0 w 10"/>
                  <a:gd name="T1" fmla="*/ 0 h 14"/>
                  <a:gd name="T2" fmla="*/ 3 w 10"/>
                  <a:gd name="T3" fmla="*/ 1 h 14"/>
                  <a:gd name="T4" fmla="*/ 6 w 10"/>
                  <a:gd name="T5" fmla="*/ 14 h 14"/>
                  <a:gd name="T6" fmla="*/ 6 w 10"/>
                  <a:gd name="T7" fmla="*/ 14 h 14"/>
                </a:gdLst>
                <a:ahLst/>
                <a:cxnLst>
                  <a:cxn ang="0">
                    <a:pos x="T0" y="T1"/>
                  </a:cxn>
                  <a:cxn ang="0">
                    <a:pos x="T2" y="T3"/>
                  </a:cxn>
                  <a:cxn ang="0">
                    <a:pos x="T4" y="T5"/>
                  </a:cxn>
                  <a:cxn ang="0">
                    <a:pos x="T6" y="T7"/>
                  </a:cxn>
                </a:cxnLst>
                <a:rect l="0" t="0" r="r" b="b"/>
                <a:pathLst>
                  <a:path w="10" h="14">
                    <a:moveTo>
                      <a:pt x="0" y="0"/>
                    </a:moveTo>
                    <a:cubicBezTo>
                      <a:pt x="3" y="1"/>
                      <a:pt x="3" y="1"/>
                      <a:pt x="3" y="1"/>
                    </a:cubicBezTo>
                    <a:cubicBezTo>
                      <a:pt x="8" y="3"/>
                      <a:pt x="10" y="10"/>
                      <a:pt x="6" y="14"/>
                    </a:cubicBezTo>
                    <a:cubicBezTo>
                      <a:pt x="6" y="14"/>
                      <a:pt x="6" y="14"/>
                      <a:pt x="6" y="14"/>
                    </a:cubicBezTo>
                  </a:path>
                </a:pathLst>
              </a:cu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sp>
            <p:nvSpPr>
              <p:cNvPr id="105" name="Freeform 12">
                <a:extLst>
                  <a:ext uri="{FF2B5EF4-FFF2-40B4-BE49-F238E27FC236}">
                    <a16:creationId xmlns:a16="http://schemas.microsoft.com/office/drawing/2014/main" id="{BA9E216C-9F3E-4644-B175-CD20B02621EC}"/>
                  </a:ext>
                </a:extLst>
              </p:cNvPr>
              <p:cNvSpPr>
                <a:spLocks/>
              </p:cNvSpPr>
              <p:nvPr/>
            </p:nvSpPr>
            <p:spPr bwMode="auto">
              <a:xfrm>
                <a:off x="24391" y="3719537"/>
                <a:ext cx="120650" cy="33338"/>
              </a:xfrm>
              <a:custGeom>
                <a:avLst/>
                <a:gdLst>
                  <a:gd name="T0" fmla="*/ 36 w 36"/>
                  <a:gd name="T1" fmla="*/ 7 h 10"/>
                  <a:gd name="T2" fmla="*/ 23 w 36"/>
                  <a:gd name="T3" fmla="*/ 1 h 10"/>
                  <a:gd name="T4" fmla="*/ 15 w 36"/>
                  <a:gd name="T5" fmla="*/ 1 h 10"/>
                  <a:gd name="T6" fmla="*/ 0 w 36"/>
                  <a:gd name="T7" fmla="*/ 10 h 10"/>
                </a:gdLst>
                <a:ahLst/>
                <a:cxnLst>
                  <a:cxn ang="0">
                    <a:pos x="T0" y="T1"/>
                  </a:cxn>
                  <a:cxn ang="0">
                    <a:pos x="T2" y="T3"/>
                  </a:cxn>
                  <a:cxn ang="0">
                    <a:pos x="T4" y="T5"/>
                  </a:cxn>
                  <a:cxn ang="0">
                    <a:pos x="T6" y="T7"/>
                  </a:cxn>
                </a:cxnLst>
                <a:rect l="0" t="0" r="r" b="b"/>
                <a:pathLst>
                  <a:path w="36" h="10">
                    <a:moveTo>
                      <a:pt x="36" y="7"/>
                    </a:moveTo>
                    <a:cubicBezTo>
                      <a:pt x="23" y="1"/>
                      <a:pt x="23" y="1"/>
                      <a:pt x="23" y="1"/>
                    </a:cubicBezTo>
                    <a:cubicBezTo>
                      <a:pt x="20" y="0"/>
                      <a:pt x="17" y="0"/>
                      <a:pt x="15" y="1"/>
                    </a:cubicBezTo>
                    <a:cubicBezTo>
                      <a:pt x="0" y="10"/>
                      <a:pt x="0" y="10"/>
                      <a:pt x="0" y="10"/>
                    </a:cubicBezTo>
                  </a:path>
                </a:pathLst>
              </a:cu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sp>
            <p:nvSpPr>
              <p:cNvPr id="106" name="Freeform 13">
                <a:extLst>
                  <a:ext uri="{FF2B5EF4-FFF2-40B4-BE49-F238E27FC236}">
                    <a16:creationId xmlns:a16="http://schemas.microsoft.com/office/drawing/2014/main" id="{175BBBD5-71CE-4F6C-A2DB-F68AEB80E4B9}"/>
                  </a:ext>
                </a:extLst>
              </p:cNvPr>
              <p:cNvSpPr>
                <a:spLocks/>
              </p:cNvSpPr>
              <p:nvPr/>
            </p:nvSpPr>
            <p:spPr bwMode="auto">
              <a:xfrm>
                <a:off x="40266" y="3752874"/>
                <a:ext cx="107950" cy="30163"/>
              </a:xfrm>
              <a:custGeom>
                <a:avLst/>
                <a:gdLst>
                  <a:gd name="T0" fmla="*/ 32 w 32"/>
                  <a:gd name="T1" fmla="*/ 5 h 9"/>
                  <a:gd name="T2" fmla="*/ 19 w 32"/>
                  <a:gd name="T3" fmla="*/ 1 h 9"/>
                  <a:gd name="T4" fmla="*/ 12 w 32"/>
                  <a:gd name="T5" fmla="*/ 2 h 9"/>
                  <a:gd name="T6" fmla="*/ 0 w 32"/>
                  <a:gd name="T7" fmla="*/ 9 h 9"/>
                </a:gdLst>
                <a:ahLst/>
                <a:cxnLst>
                  <a:cxn ang="0">
                    <a:pos x="T0" y="T1"/>
                  </a:cxn>
                  <a:cxn ang="0">
                    <a:pos x="T2" y="T3"/>
                  </a:cxn>
                  <a:cxn ang="0">
                    <a:pos x="T4" y="T5"/>
                  </a:cxn>
                  <a:cxn ang="0">
                    <a:pos x="T6" y="T7"/>
                  </a:cxn>
                </a:cxnLst>
                <a:rect l="0" t="0" r="r" b="b"/>
                <a:pathLst>
                  <a:path w="32" h="9">
                    <a:moveTo>
                      <a:pt x="32" y="5"/>
                    </a:moveTo>
                    <a:cubicBezTo>
                      <a:pt x="19" y="1"/>
                      <a:pt x="19" y="1"/>
                      <a:pt x="19" y="1"/>
                    </a:cubicBezTo>
                    <a:cubicBezTo>
                      <a:pt x="17" y="0"/>
                      <a:pt x="14" y="1"/>
                      <a:pt x="12" y="2"/>
                    </a:cubicBezTo>
                    <a:cubicBezTo>
                      <a:pt x="0" y="9"/>
                      <a:pt x="0" y="9"/>
                      <a:pt x="0" y="9"/>
                    </a:cubicBezTo>
                  </a:path>
                </a:pathLst>
              </a:cu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sp>
            <p:nvSpPr>
              <p:cNvPr id="107" name="Freeform 14">
                <a:extLst>
                  <a:ext uri="{FF2B5EF4-FFF2-40B4-BE49-F238E27FC236}">
                    <a16:creationId xmlns:a16="http://schemas.microsoft.com/office/drawing/2014/main" id="{5AA38D2F-857A-4655-ABA0-0262A7DDDC4C}"/>
                  </a:ext>
                </a:extLst>
              </p:cNvPr>
              <p:cNvSpPr>
                <a:spLocks/>
              </p:cNvSpPr>
              <p:nvPr/>
            </p:nvSpPr>
            <p:spPr bwMode="auto">
              <a:xfrm>
                <a:off x="81541" y="3790974"/>
                <a:ext cx="79375" cy="30163"/>
              </a:xfrm>
              <a:custGeom>
                <a:avLst/>
                <a:gdLst>
                  <a:gd name="T0" fmla="*/ 24 w 24"/>
                  <a:gd name="T1" fmla="*/ 0 h 9"/>
                  <a:gd name="T2" fmla="*/ 10 w 24"/>
                  <a:gd name="T3" fmla="*/ 0 h 9"/>
                  <a:gd name="T4" fmla="*/ 2 w 24"/>
                  <a:gd name="T5" fmla="*/ 5 h 9"/>
                  <a:gd name="T6" fmla="*/ 0 w 24"/>
                  <a:gd name="T7" fmla="*/ 9 h 9"/>
                </a:gdLst>
                <a:ahLst/>
                <a:cxnLst>
                  <a:cxn ang="0">
                    <a:pos x="T0" y="T1"/>
                  </a:cxn>
                  <a:cxn ang="0">
                    <a:pos x="T2" y="T3"/>
                  </a:cxn>
                  <a:cxn ang="0">
                    <a:pos x="T4" y="T5"/>
                  </a:cxn>
                  <a:cxn ang="0">
                    <a:pos x="T6" y="T7"/>
                  </a:cxn>
                </a:cxnLst>
                <a:rect l="0" t="0" r="r" b="b"/>
                <a:pathLst>
                  <a:path w="24" h="9">
                    <a:moveTo>
                      <a:pt x="24" y="0"/>
                    </a:moveTo>
                    <a:cubicBezTo>
                      <a:pt x="10" y="0"/>
                      <a:pt x="10" y="0"/>
                      <a:pt x="10" y="0"/>
                    </a:cubicBezTo>
                    <a:cubicBezTo>
                      <a:pt x="7" y="0"/>
                      <a:pt x="4" y="2"/>
                      <a:pt x="2" y="5"/>
                    </a:cubicBezTo>
                    <a:cubicBezTo>
                      <a:pt x="0" y="9"/>
                      <a:pt x="0" y="9"/>
                      <a:pt x="0" y="9"/>
                    </a:cubicBezTo>
                  </a:path>
                </a:pathLst>
              </a:cu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sp>
            <p:nvSpPr>
              <p:cNvPr id="108" name="Freeform 15">
                <a:extLst>
                  <a:ext uri="{FF2B5EF4-FFF2-40B4-BE49-F238E27FC236}">
                    <a16:creationId xmlns:a16="http://schemas.microsoft.com/office/drawing/2014/main" id="{50E521F3-1E56-4EA8-BB06-DD3BA41D1524}"/>
                  </a:ext>
                </a:extLst>
              </p:cNvPr>
              <p:cNvSpPr>
                <a:spLocks/>
              </p:cNvSpPr>
              <p:nvPr/>
            </p:nvSpPr>
            <p:spPr bwMode="auto">
              <a:xfrm>
                <a:off x="154566" y="3806849"/>
                <a:ext cx="30162" cy="47625"/>
              </a:xfrm>
              <a:custGeom>
                <a:avLst/>
                <a:gdLst>
                  <a:gd name="T0" fmla="*/ 9 w 9"/>
                  <a:gd name="T1" fmla="*/ 0 h 14"/>
                  <a:gd name="T2" fmla="*/ 7 w 9"/>
                  <a:gd name="T3" fmla="*/ 1 h 14"/>
                  <a:gd name="T4" fmla="*/ 3 w 9"/>
                  <a:gd name="T5" fmla="*/ 14 h 14"/>
                  <a:gd name="T6" fmla="*/ 3 w 9"/>
                  <a:gd name="T7" fmla="*/ 14 h 14"/>
                </a:gdLst>
                <a:ahLst/>
                <a:cxnLst>
                  <a:cxn ang="0">
                    <a:pos x="T0" y="T1"/>
                  </a:cxn>
                  <a:cxn ang="0">
                    <a:pos x="T2" y="T3"/>
                  </a:cxn>
                  <a:cxn ang="0">
                    <a:pos x="T4" y="T5"/>
                  </a:cxn>
                  <a:cxn ang="0">
                    <a:pos x="T6" y="T7"/>
                  </a:cxn>
                </a:cxnLst>
                <a:rect l="0" t="0" r="r" b="b"/>
                <a:pathLst>
                  <a:path w="9" h="14">
                    <a:moveTo>
                      <a:pt x="9" y="0"/>
                    </a:moveTo>
                    <a:cubicBezTo>
                      <a:pt x="7" y="1"/>
                      <a:pt x="7" y="1"/>
                      <a:pt x="7" y="1"/>
                    </a:cubicBezTo>
                    <a:cubicBezTo>
                      <a:pt x="1" y="3"/>
                      <a:pt x="0" y="10"/>
                      <a:pt x="3" y="14"/>
                    </a:cubicBezTo>
                    <a:cubicBezTo>
                      <a:pt x="3" y="14"/>
                      <a:pt x="3" y="14"/>
                      <a:pt x="3" y="14"/>
                    </a:cubicBezTo>
                  </a:path>
                </a:pathLst>
              </a:custGeom>
              <a:grp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latin typeface="Amazon Ember Regular"/>
                </a:endParaRPr>
              </a:p>
            </p:txBody>
          </p:sp>
        </p:grpSp>
        <p:grpSp>
          <p:nvGrpSpPr>
            <p:cNvPr id="3" name="Group 2">
              <a:extLst>
                <a:ext uri="{FF2B5EF4-FFF2-40B4-BE49-F238E27FC236}">
                  <a16:creationId xmlns:a16="http://schemas.microsoft.com/office/drawing/2014/main" id="{83420CD4-8876-434E-A27D-6B317883239C}"/>
                </a:ext>
              </a:extLst>
            </p:cNvPr>
            <p:cNvGrpSpPr/>
            <p:nvPr/>
          </p:nvGrpSpPr>
          <p:grpSpPr>
            <a:xfrm>
              <a:off x="554366" y="1604685"/>
              <a:ext cx="3354694" cy="734655"/>
              <a:chOff x="554366" y="1604685"/>
              <a:chExt cx="3101105" cy="734655"/>
            </a:xfrm>
          </p:grpSpPr>
          <p:sp>
            <p:nvSpPr>
              <p:cNvPr id="30" name="Rectangle: Rounded Corners 29"/>
              <p:cNvSpPr/>
              <p:nvPr/>
            </p:nvSpPr>
            <p:spPr>
              <a:xfrm>
                <a:off x="554366" y="1604685"/>
                <a:ext cx="1510654" cy="734655"/>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mazon Ember Regular"/>
                  </a:rPr>
                  <a:t>Data </a:t>
                </a:r>
                <a:br>
                  <a:rPr lang="en-US" sz="1400" dirty="0">
                    <a:latin typeface="Amazon Ember Regular"/>
                  </a:rPr>
                </a:br>
                <a:r>
                  <a:rPr lang="en-US" sz="1400" dirty="0">
                    <a:latin typeface="Amazon Ember Regular"/>
                  </a:rPr>
                  <a:t>Catalog</a:t>
                </a:r>
              </a:p>
            </p:txBody>
          </p:sp>
          <p:sp>
            <p:nvSpPr>
              <p:cNvPr id="31" name="Rectangle: Rounded Corners 30"/>
              <p:cNvSpPr/>
              <p:nvPr/>
            </p:nvSpPr>
            <p:spPr>
              <a:xfrm>
                <a:off x="2144817" y="1604685"/>
                <a:ext cx="1510654" cy="734655"/>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mazon Ember Regular"/>
                  </a:rPr>
                  <a:t>ETL Job authoring</a:t>
                </a:r>
              </a:p>
            </p:txBody>
          </p:sp>
        </p:grpSp>
      </p:grpSp>
    </p:spTree>
    <p:extLst>
      <p:ext uri="{BB962C8B-B14F-4D97-AF65-F5344CB8AC3E}">
        <p14:creationId xmlns:p14="http://schemas.microsoft.com/office/powerpoint/2010/main" val="419217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350"/>
                                        <p:tgtEl>
                                          <p:spTgt spid="110"/>
                                        </p:tgtEl>
                                      </p:cBhvr>
                                    </p:animEffect>
                                  </p:childTnLst>
                                </p:cTn>
                              </p:par>
                              <p:par>
                                <p:cTn id="11" presetID="63" presetClass="path" presetSubtype="0" decel="100000" fill="hold" grpId="1" nodeType="withEffect">
                                  <p:stCondLst>
                                    <p:cond delay="250"/>
                                  </p:stCondLst>
                                  <p:childTnLst>
                                    <p:animMotion origin="layout" path="M 5.55556E-7 1.60494E-6 L 0.04757 1.60494E-6 " pathEditMode="relative" rAng="0" ptsTypes="AA">
                                      <p:cBhvr>
                                        <p:cTn id="12" dur="500" spd="-100000" fill="hold"/>
                                        <p:tgtEl>
                                          <p:spTgt spid="110"/>
                                        </p:tgtEl>
                                        <p:attrNameLst>
                                          <p:attrName>ppt_x</p:attrName>
                                          <p:attrName>ppt_y</p:attrName>
                                        </p:attrNameLst>
                                      </p:cBhvr>
                                      <p:rCtr x="2378" y="0"/>
                                    </p:animMotion>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350"/>
                                        <p:tgtEl>
                                          <p:spTgt spid="8"/>
                                        </p:tgtEl>
                                      </p:cBhvr>
                                    </p:animEffect>
                                  </p:childTnLst>
                                </p:cTn>
                              </p:par>
                              <p:par>
                                <p:cTn id="16" presetID="42" presetClass="path" presetSubtype="0" decel="100000" fill="hold" nodeType="withEffect">
                                  <p:stCondLst>
                                    <p:cond delay="0"/>
                                  </p:stCondLst>
                                  <p:childTnLst>
                                    <p:animMotion origin="layout" path="M 2.5E-6 4.93827E-6 L 2.5E-6 0.07314 " pathEditMode="relative" rAng="0" ptsTypes="AA">
                                      <p:cBhvr>
                                        <p:cTn id="17" dur="500" spd="-100000" fill="hold"/>
                                        <p:tgtEl>
                                          <p:spTgt spid="8"/>
                                        </p:tgtEl>
                                        <p:attrNameLst>
                                          <p:attrName>ppt_x</p:attrName>
                                          <p:attrName>ppt_y</p:attrName>
                                        </p:attrNameLst>
                                      </p:cBhvr>
                                      <p:rCtr x="0" y="36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0"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034" y="197382"/>
            <a:ext cx="8643255" cy="387798"/>
          </a:xfrm>
        </p:spPr>
        <p:txBody>
          <a:bodyPr/>
          <a:lstStyle/>
          <a:p>
            <a:r>
              <a:rPr lang="en-US" dirty="0"/>
              <a:t>Amazon Redshift is Integrated</a:t>
            </a:r>
            <a:br>
              <a:rPr lang="en-US" dirty="0"/>
            </a:br>
            <a:r>
              <a:rPr lang="en-US" sz="1550" dirty="0">
                <a:solidFill>
                  <a:schemeClr val="accent1"/>
                </a:solidFill>
              </a:rPr>
              <a:t>Broad and deep portfolio, purpose-built for builders, single point of contact for AWS Support</a:t>
            </a:r>
          </a:p>
        </p:txBody>
      </p:sp>
      <p:grpSp>
        <p:nvGrpSpPr>
          <p:cNvPr id="91" name="Group 90"/>
          <p:cNvGrpSpPr/>
          <p:nvPr/>
        </p:nvGrpSpPr>
        <p:grpSpPr>
          <a:xfrm>
            <a:off x="349691" y="3222416"/>
            <a:ext cx="8416207" cy="759906"/>
            <a:chOff x="349691" y="3222416"/>
            <a:chExt cx="8416207" cy="759906"/>
          </a:xfrm>
        </p:grpSpPr>
        <p:sp>
          <p:nvSpPr>
            <p:cNvPr id="95" name="Rectangle 94">
              <a:extLst>
                <a:ext uri="{FF2B5EF4-FFF2-40B4-BE49-F238E27FC236}">
                  <a16:creationId xmlns:a16="http://schemas.microsoft.com/office/drawing/2014/main" id="{14DF09BE-FD6F-42D2-A752-CB74B891B229}"/>
                </a:ext>
              </a:extLst>
            </p:cNvPr>
            <p:cNvSpPr/>
            <p:nvPr/>
          </p:nvSpPr>
          <p:spPr>
            <a:xfrm>
              <a:off x="352322" y="3492275"/>
              <a:ext cx="8413576" cy="4900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97" name="TextBox 96"/>
            <p:cNvSpPr txBox="1"/>
            <p:nvPr/>
          </p:nvSpPr>
          <p:spPr>
            <a:xfrm>
              <a:off x="3456675" y="3222416"/>
              <a:ext cx="2125176" cy="253916"/>
            </a:xfrm>
            <a:prstGeom prst="rect">
              <a:avLst/>
            </a:prstGeom>
            <a:noFill/>
          </p:spPr>
          <p:txBody>
            <a:bodyPr wrap="square" rtlCol="0">
              <a:spAutoFit/>
            </a:bodyPr>
            <a:lstStyle/>
            <a:p>
              <a:pPr algn="ctr"/>
              <a:r>
                <a:rPr lang="en-US" sz="1050" dirty="0">
                  <a:solidFill>
                    <a:schemeClr val="accent1"/>
                  </a:solidFill>
                </a:rPr>
                <a:t>Data Lake</a:t>
              </a:r>
              <a:endParaRPr lang="en-US" sz="1050" b="1" dirty="0">
                <a:solidFill>
                  <a:srgbClr val="BA7015"/>
                </a:solidFill>
                <a:latin typeface="Amazon Ember" panose="02000000000000000000" pitchFamily="2" charset="0"/>
                <a:ea typeface="Amazon Ember" panose="02000000000000000000" pitchFamily="2" charset="0"/>
              </a:endParaRPr>
            </a:p>
          </p:txBody>
        </p:sp>
        <p:sp>
          <p:nvSpPr>
            <p:cNvPr id="98" name="TextBox 97"/>
            <p:cNvSpPr txBox="1"/>
            <p:nvPr/>
          </p:nvSpPr>
          <p:spPr>
            <a:xfrm>
              <a:off x="3059585" y="3639396"/>
              <a:ext cx="920454" cy="246221"/>
            </a:xfrm>
            <a:prstGeom prst="rect">
              <a:avLst/>
            </a:prstGeom>
            <a:noFill/>
          </p:spPr>
          <p:txBody>
            <a:bodyPr wrap="square" rtlCol="0">
              <a:spAutoFit/>
            </a:bodyPr>
            <a:lstStyle/>
            <a:p>
              <a:r>
                <a:rPr lang="en-US" sz="1000" b="1" dirty="0">
                  <a:latin typeface="Amazon Ember" panose="02000000000000000000" pitchFamily="2" charset="0"/>
                  <a:ea typeface="Amazon Ember" panose="02000000000000000000" pitchFamily="2" charset="0"/>
                </a:rPr>
                <a:t>S3/Glacier</a:t>
              </a:r>
            </a:p>
          </p:txBody>
        </p:sp>
        <p:sp>
          <p:nvSpPr>
            <p:cNvPr id="99" name="TextBox 98"/>
            <p:cNvSpPr txBox="1"/>
            <p:nvPr/>
          </p:nvSpPr>
          <p:spPr>
            <a:xfrm>
              <a:off x="5482739" y="3579816"/>
              <a:ext cx="1061067" cy="353943"/>
            </a:xfrm>
            <a:prstGeom prst="rect">
              <a:avLst/>
            </a:prstGeom>
            <a:noFill/>
          </p:spPr>
          <p:txBody>
            <a:bodyPr wrap="square" rtlCol="0">
              <a:spAutoFit/>
            </a:bodyPr>
            <a:lstStyle/>
            <a:p>
              <a:r>
                <a:rPr lang="en-US" sz="1000" b="1" dirty="0">
                  <a:latin typeface="Amazon Ember" panose="02000000000000000000" pitchFamily="2" charset="0"/>
                  <a:ea typeface="Amazon Ember" panose="02000000000000000000" pitchFamily="2" charset="0"/>
                </a:rPr>
                <a:t>Glue</a:t>
              </a:r>
            </a:p>
            <a:p>
              <a:r>
                <a:rPr lang="en-US" sz="700" dirty="0">
                  <a:latin typeface="Amazon Ember" panose="02000000000000000000" pitchFamily="2" charset="0"/>
                  <a:ea typeface="Amazon Ember" panose="02000000000000000000" pitchFamily="2" charset="0"/>
                </a:rPr>
                <a:t>(ETL &amp; Data Catalog)</a:t>
              </a:r>
            </a:p>
          </p:txBody>
        </p:sp>
        <p:pic>
          <p:nvPicPr>
            <p:cNvPr id="100" name="Graphic 39">
              <a:extLst>
                <a:ext uri="{FF2B5EF4-FFF2-40B4-BE49-F238E27FC236}">
                  <a16:creationId xmlns:a16="http://schemas.microsoft.com/office/drawing/2014/main" id="{5D5DF6BD-C553-4DA5-9673-6157EA1D56FC}"/>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321999" y="3538364"/>
              <a:ext cx="135072" cy="354564"/>
            </a:xfrm>
            <a:prstGeom prst="rect">
              <a:avLst/>
            </a:prstGeom>
          </p:spPr>
        </p:pic>
        <p:pic>
          <p:nvPicPr>
            <p:cNvPr id="101" name="Graphic 39">
              <a:extLst>
                <a:ext uri="{FF2B5EF4-FFF2-40B4-BE49-F238E27FC236}">
                  <a16:creationId xmlns:a16="http://schemas.microsoft.com/office/drawing/2014/main" id="{5D5DF6BD-C553-4DA5-9673-6157EA1D56FC}"/>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799711" y="3628314"/>
              <a:ext cx="193126" cy="264165"/>
            </a:xfrm>
            <a:prstGeom prst="rect">
              <a:avLst/>
            </a:prstGeom>
          </p:spPr>
        </p:pic>
        <p:cxnSp>
          <p:nvCxnSpPr>
            <p:cNvPr id="102" name="Straight Connector 101"/>
            <p:cNvCxnSpPr/>
            <p:nvPr/>
          </p:nvCxnSpPr>
          <p:spPr>
            <a:xfrm>
              <a:off x="349691" y="3459516"/>
              <a:ext cx="8412480" cy="0"/>
            </a:xfrm>
            <a:prstGeom prst="line">
              <a:avLst/>
            </a:prstGeom>
            <a:ln>
              <a:solidFill>
                <a:srgbClr val="C88C43"/>
              </a:solidFill>
            </a:ln>
          </p:spPr>
          <p:style>
            <a:lnRef idx="2">
              <a:schemeClr val="accent1"/>
            </a:lnRef>
            <a:fillRef idx="0">
              <a:schemeClr val="accent1"/>
            </a:fillRef>
            <a:effectRef idx="1">
              <a:schemeClr val="accent1"/>
            </a:effectRef>
            <a:fontRef idx="minor">
              <a:schemeClr val="tx1"/>
            </a:fontRef>
          </p:style>
        </p:cxnSp>
      </p:grpSp>
      <p:grpSp>
        <p:nvGrpSpPr>
          <p:cNvPr id="103" name="Group 102"/>
          <p:cNvGrpSpPr/>
          <p:nvPr/>
        </p:nvGrpSpPr>
        <p:grpSpPr>
          <a:xfrm>
            <a:off x="352323" y="4032625"/>
            <a:ext cx="8419106" cy="553569"/>
            <a:chOff x="352323" y="4032625"/>
            <a:chExt cx="8419106" cy="553569"/>
          </a:xfrm>
        </p:grpSpPr>
        <p:sp>
          <p:nvSpPr>
            <p:cNvPr id="122" name="Rectangle 121">
              <a:extLst>
                <a:ext uri="{FF2B5EF4-FFF2-40B4-BE49-F238E27FC236}">
                  <a16:creationId xmlns:a16="http://schemas.microsoft.com/office/drawing/2014/main" id="{14DF09BE-FD6F-42D2-A752-CB74B891B229}"/>
                </a:ext>
              </a:extLst>
            </p:cNvPr>
            <p:cNvSpPr/>
            <p:nvPr/>
          </p:nvSpPr>
          <p:spPr>
            <a:xfrm>
              <a:off x="352323" y="4330988"/>
              <a:ext cx="8409848" cy="2382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23" name="TextBox 122"/>
            <p:cNvSpPr txBox="1"/>
            <p:nvPr/>
          </p:nvSpPr>
          <p:spPr>
            <a:xfrm>
              <a:off x="3160491" y="4032625"/>
              <a:ext cx="2823016" cy="253916"/>
            </a:xfrm>
            <a:prstGeom prst="rect">
              <a:avLst/>
            </a:prstGeom>
            <a:noFill/>
          </p:spPr>
          <p:txBody>
            <a:bodyPr wrap="square" rtlCol="0">
              <a:spAutoFit/>
            </a:bodyPr>
            <a:lstStyle/>
            <a:p>
              <a:pPr algn="ctr"/>
              <a:r>
                <a:rPr lang="en-US" sz="1050" dirty="0">
                  <a:solidFill>
                    <a:schemeClr val="accent1"/>
                  </a:solidFill>
                </a:rPr>
                <a:t>Data Movement</a:t>
              </a:r>
              <a:endParaRPr lang="en-US" sz="1050" b="1" dirty="0">
                <a:solidFill>
                  <a:srgbClr val="97717D"/>
                </a:solidFill>
                <a:latin typeface="Amazon Ember" panose="02000000000000000000" pitchFamily="2" charset="0"/>
                <a:ea typeface="Amazon Ember" panose="02000000000000000000" pitchFamily="2" charset="0"/>
              </a:endParaRPr>
            </a:p>
          </p:txBody>
        </p:sp>
        <p:sp>
          <p:nvSpPr>
            <p:cNvPr id="124" name="TextBox 123"/>
            <p:cNvSpPr txBox="1"/>
            <p:nvPr/>
          </p:nvSpPr>
          <p:spPr>
            <a:xfrm>
              <a:off x="1684099" y="4370750"/>
              <a:ext cx="5785010" cy="215444"/>
            </a:xfrm>
            <a:prstGeom prst="rect">
              <a:avLst/>
            </a:prstGeom>
            <a:noFill/>
          </p:spPr>
          <p:txBody>
            <a:bodyPr wrap="square" rtlCol="0">
              <a:spAutoFit/>
            </a:bodyPr>
            <a:lstStyle/>
            <a:p>
              <a:pPr algn="ctr"/>
              <a:r>
                <a:rPr lang="en-US" sz="800" b="1" dirty="0">
                  <a:latin typeface="Amazon Ember" panose="02000000000000000000" pitchFamily="2" charset="0"/>
                  <a:ea typeface="Amazon Ember" panose="02000000000000000000" pitchFamily="2" charset="0"/>
                </a:rPr>
                <a:t>Database Migration Service  |  Snowball  |  Snowmobile  |  Glue  |  Kinesis Data Firehose  |  Kinesis Data Streams</a:t>
              </a:r>
              <a:endParaRPr lang="en-US" sz="600" b="1" dirty="0">
                <a:latin typeface="Amazon Ember" panose="02000000000000000000" pitchFamily="2" charset="0"/>
                <a:ea typeface="Amazon Ember" panose="02000000000000000000" pitchFamily="2" charset="0"/>
              </a:endParaRPr>
            </a:p>
          </p:txBody>
        </p:sp>
        <p:cxnSp>
          <p:nvCxnSpPr>
            <p:cNvPr id="127" name="Straight Connector 126"/>
            <p:cNvCxnSpPr/>
            <p:nvPr/>
          </p:nvCxnSpPr>
          <p:spPr>
            <a:xfrm>
              <a:off x="358949" y="4300109"/>
              <a:ext cx="8412480" cy="0"/>
            </a:xfrm>
            <a:prstGeom prst="line">
              <a:avLst/>
            </a:prstGeom>
            <a:ln>
              <a:solidFill>
                <a:srgbClr val="97717D"/>
              </a:solidFill>
            </a:ln>
          </p:spPr>
          <p:style>
            <a:lnRef idx="2">
              <a:schemeClr val="accent1"/>
            </a:lnRef>
            <a:fillRef idx="0">
              <a:schemeClr val="accent1"/>
            </a:fillRef>
            <a:effectRef idx="1">
              <a:schemeClr val="accent1"/>
            </a:effectRef>
            <a:fontRef idx="minor">
              <a:schemeClr val="tx1"/>
            </a:fontRef>
          </p:style>
        </p:cxnSp>
      </p:grpSp>
      <p:grpSp>
        <p:nvGrpSpPr>
          <p:cNvPr id="149" name="Group 148"/>
          <p:cNvGrpSpPr/>
          <p:nvPr/>
        </p:nvGrpSpPr>
        <p:grpSpPr>
          <a:xfrm>
            <a:off x="3233230" y="1840930"/>
            <a:ext cx="2651760" cy="1369028"/>
            <a:chOff x="3233230" y="1840930"/>
            <a:chExt cx="2651760" cy="1369028"/>
          </a:xfrm>
        </p:grpSpPr>
        <p:sp>
          <p:nvSpPr>
            <p:cNvPr id="165" name="Rectangle 164">
              <a:extLst>
                <a:ext uri="{FF2B5EF4-FFF2-40B4-BE49-F238E27FC236}">
                  <a16:creationId xmlns:a16="http://schemas.microsoft.com/office/drawing/2014/main" id="{14DF09BE-FD6F-42D2-A752-CB74B891B229}"/>
                </a:ext>
              </a:extLst>
            </p:cNvPr>
            <p:cNvSpPr/>
            <p:nvPr/>
          </p:nvSpPr>
          <p:spPr>
            <a:xfrm>
              <a:off x="3233230" y="2076202"/>
              <a:ext cx="2651760" cy="111345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8" name="Straight Connector 167"/>
            <p:cNvCxnSpPr/>
            <p:nvPr/>
          </p:nvCxnSpPr>
          <p:spPr>
            <a:xfrm>
              <a:off x="3233230" y="2068906"/>
              <a:ext cx="2651760" cy="0"/>
            </a:xfrm>
            <a:prstGeom prst="line">
              <a:avLst/>
            </a:prstGeom>
            <a:ln>
              <a:solidFill>
                <a:srgbClr val="5F477B"/>
              </a:solidFill>
            </a:ln>
          </p:spPr>
          <p:style>
            <a:lnRef idx="2">
              <a:schemeClr val="accent1"/>
            </a:lnRef>
            <a:fillRef idx="0">
              <a:schemeClr val="accent1"/>
            </a:fillRef>
            <a:effectRef idx="1">
              <a:schemeClr val="accent1"/>
            </a:effectRef>
            <a:fontRef idx="minor">
              <a:schemeClr val="tx1"/>
            </a:fontRef>
          </p:style>
        </p:cxnSp>
        <p:sp>
          <p:nvSpPr>
            <p:cNvPr id="178" name="TextBox 177"/>
            <p:cNvSpPr txBox="1"/>
            <p:nvPr/>
          </p:nvSpPr>
          <p:spPr>
            <a:xfrm>
              <a:off x="3756134" y="1840930"/>
              <a:ext cx="1819981" cy="253916"/>
            </a:xfrm>
            <a:prstGeom prst="rect">
              <a:avLst/>
            </a:prstGeom>
            <a:noFill/>
          </p:spPr>
          <p:txBody>
            <a:bodyPr wrap="square" rtlCol="0">
              <a:spAutoFit/>
            </a:bodyPr>
            <a:lstStyle/>
            <a:p>
              <a:pPr algn="ctr"/>
              <a:r>
                <a:rPr lang="en-US" sz="1050" dirty="0">
                  <a:solidFill>
                    <a:schemeClr val="accent1"/>
                  </a:solidFill>
                </a:rPr>
                <a:t>Non-Relational Databases</a:t>
              </a:r>
              <a:endParaRPr lang="en-US" sz="1050" b="1" dirty="0">
                <a:solidFill>
                  <a:srgbClr val="5F477B"/>
                </a:solidFill>
                <a:latin typeface="Amazon Ember" panose="02000000000000000000" pitchFamily="2" charset="0"/>
                <a:ea typeface="Amazon Ember" panose="02000000000000000000" pitchFamily="2" charset="0"/>
              </a:endParaRPr>
            </a:p>
          </p:txBody>
        </p:sp>
        <p:sp>
          <p:nvSpPr>
            <p:cNvPr id="179" name="TextBox 178"/>
            <p:cNvSpPr txBox="1"/>
            <p:nvPr/>
          </p:nvSpPr>
          <p:spPr>
            <a:xfrm>
              <a:off x="4280673" y="2178407"/>
              <a:ext cx="1121648" cy="246221"/>
            </a:xfrm>
            <a:prstGeom prst="rect">
              <a:avLst/>
            </a:prstGeom>
            <a:noFill/>
          </p:spPr>
          <p:txBody>
            <a:bodyPr wrap="square" rtlCol="0">
              <a:spAutoFit/>
            </a:bodyPr>
            <a:lstStyle/>
            <a:p>
              <a:r>
                <a:rPr lang="en-US" sz="1000" b="1" dirty="0" err="1">
                  <a:latin typeface="Amazon Ember" panose="02000000000000000000" pitchFamily="2" charset="0"/>
                  <a:ea typeface="Amazon Ember" panose="02000000000000000000" pitchFamily="2" charset="0"/>
                </a:rPr>
                <a:t>DynamoDB</a:t>
              </a:r>
              <a:endParaRPr lang="en-US" sz="700" dirty="0">
                <a:latin typeface="Amazon Ember" panose="02000000000000000000" pitchFamily="2" charset="0"/>
                <a:ea typeface="Amazon Ember" panose="02000000000000000000" pitchFamily="2" charset="0"/>
              </a:endParaRPr>
            </a:p>
          </p:txBody>
        </p:sp>
        <p:sp>
          <p:nvSpPr>
            <p:cNvPr id="180" name="TextBox 179"/>
            <p:cNvSpPr txBox="1"/>
            <p:nvPr/>
          </p:nvSpPr>
          <p:spPr>
            <a:xfrm>
              <a:off x="4301827" y="2482412"/>
              <a:ext cx="1128640" cy="353943"/>
            </a:xfrm>
            <a:prstGeom prst="rect">
              <a:avLst/>
            </a:prstGeom>
            <a:noFill/>
          </p:spPr>
          <p:txBody>
            <a:bodyPr wrap="square" rtlCol="0">
              <a:spAutoFit/>
            </a:bodyPr>
            <a:lstStyle/>
            <a:p>
              <a:r>
                <a:rPr lang="en-US" sz="1000" b="1" dirty="0" err="1">
                  <a:latin typeface="Amazon Ember" panose="02000000000000000000" pitchFamily="2" charset="0"/>
                  <a:ea typeface="Amazon Ember" panose="02000000000000000000" pitchFamily="2" charset="0"/>
                </a:rPr>
                <a:t>ElastiCache</a:t>
              </a:r>
              <a:br>
                <a:rPr lang="en-US" sz="600" b="1" dirty="0">
                  <a:latin typeface="Amazon Ember" panose="02000000000000000000" pitchFamily="2" charset="0"/>
                  <a:ea typeface="Amazon Ember" panose="02000000000000000000" pitchFamily="2" charset="0"/>
                </a:rPr>
              </a:br>
              <a:r>
                <a:rPr lang="en-US" sz="700" dirty="0">
                  <a:latin typeface="Amazon Ember" panose="02000000000000000000" pitchFamily="2" charset="0"/>
                  <a:ea typeface="Amazon Ember" panose="02000000000000000000" pitchFamily="2" charset="0"/>
                </a:rPr>
                <a:t>(</a:t>
              </a:r>
              <a:r>
                <a:rPr lang="en-US" sz="700" dirty="0" err="1">
                  <a:latin typeface="Amazon Ember" panose="02000000000000000000" pitchFamily="2" charset="0"/>
                  <a:ea typeface="Amazon Ember" panose="02000000000000000000" pitchFamily="2" charset="0"/>
                </a:rPr>
                <a:t>Redis</a:t>
              </a:r>
              <a:r>
                <a:rPr lang="en-US" sz="700" dirty="0">
                  <a:latin typeface="Amazon Ember" panose="02000000000000000000" pitchFamily="2" charset="0"/>
                  <a:ea typeface="Amazon Ember" panose="02000000000000000000" pitchFamily="2" charset="0"/>
                </a:rPr>
                <a:t>, </a:t>
              </a:r>
              <a:r>
                <a:rPr lang="en-US" sz="700" dirty="0" err="1">
                  <a:latin typeface="Amazon Ember" panose="02000000000000000000" pitchFamily="2" charset="0"/>
                  <a:ea typeface="Amazon Ember" panose="02000000000000000000" pitchFamily="2" charset="0"/>
                </a:rPr>
                <a:t>Memcached</a:t>
              </a:r>
              <a:r>
                <a:rPr lang="en-US" sz="700" dirty="0">
                  <a:latin typeface="Amazon Ember" panose="02000000000000000000" pitchFamily="2" charset="0"/>
                  <a:ea typeface="Amazon Ember" panose="02000000000000000000" pitchFamily="2" charset="0"/>
                </a:rPr>
                <a:t>)</a:t>
              </a:r>
            </a:p>
          </p:txBody>
        </p:sp>
        <p:sp>
          <p:nvSpPr>
            <p:cNvPr id="181" name="TextBox 180"/>
            <p:cNvSpPr txBox="1"/>
            <p:nvPr/>
          </p:nvSpPr>
          <p:spPr>
            <a:xfrm>
              <a:off x="4288075" y="2856015"/>
              <a:ext cx="1121647" cy="353943"/>
            </a:xfrm>
            <a:prstGeom prst="rect">
              <a:avLst/>
            </a:prstGeom>
            <a:noFill/>
          </p:spPr>
          <p:txBody>
            <a:bodyPr wrap="square" rtlCol="0">
              <a:spAutoFit/>
            </a:bodyPr>
            <a:lstStyle/>
            <a:p>
              <a:r>
                <a:rPr lang="en-US" sz="1000" b="1" dirty="0">
                  <a:latin typeface="Amazon Ember" panose="02000000000000000000" pitchFamily="2" charset="0"/>
                  <a:ea typeface="Amazon Ember" panose="02000000000000000000" pitchFamily="2" charset="0"/>
                </a:rPr>
                <a:t>Neptune</a:t>
              </a:r>
              <a:r>
                <a:rPr lang="en-US" sz="600" b="1" dirty="0">
                  <a:latin typeface="Amazon Ember" panose="02000000000000000000" pitchFamily="2" charset="0"/>
                  <a:ea typeface="Amazon Ember" panose="02000000000000000000" pitchFamily="2" charset="0"/>
                </a:rPr>
                <a:t> </a:t>
              </a:r>
            </a:p>
            <a:p>
              <a:r>
                <a:rPr lang="en-US" sz="700" dirty="0">
                  <a:latin typeface="Amazon Ember" panose="02000000000000000000" pitchFamily="2" charset="0"/>
                  <a:ea typeface="Amazon Ember" panose="02000000000000000000" pitchFamily="2" charset="0"/>
                </a:rPr>
                <a:t>(Graph)</a:t>
              </a:r>
              <a:endParaRPr lang="en-US" sz="100" dirty="0">
                <a:latin typeface="Amazon Ember" panose="02000000000000000000" pitchFamily="2" charset="0"/>
                <a:ea typeface="Amazon Ember" panose="02000000000000000000" pitchFamily="2" charset="0"/>
              </a:endParaRPr>
            </a:p>
          </p:txBody>
        </p:sp>
        <p:pic>
          <p:nvPicPr>
            <p:cNvPr id="182" name="Graphic 23">
              <a:extLst>
                <a:ext uri="{FF2B5EF4-FFF2-40B4-BE49-F238E27FC236}">
                  <a16:creationId xmlns:a16="http://schemas.microsoft.com/office/drawing/2014/main" id="{65645CB5-E2CF-4EEA-8B9A-46C116244C3E}"/>
                </a:ext>
              </a:extLst>
            </p:cNvPr>
            <p:cNvPicPr>
              <a:picLocks noChangeAspect="1"/>
            </p:cNvPicPr>
            <p:nvPr/>
          </p:nvPicPr>
          <p:blipFill>
            <a:blip r:embed="rId6" cstate="print">
              <a:biLevel thresh="75000"/>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037158" y="2578847"/>
              <a:ext cx="228016" cy="130294"/>
            </a:xfrm>
            <a:prstGeom prst="rect">
              <a:avLst/>
            </a:prstGeom>
          </p:spPr>
        </p:pic>
        <p:grpSp>
          <p:nvGrpSpPr>
            <p:cNvPr id="183" name="Group 182">
              <a:extLst>
                <a:ext uri="{FF2B5EF4-FFF2-40B4-BE49-F238E27FC236}">
                  <a16:creationId xmlns:a16="http://schemas.microsoft.com/office/drawing/2014/main" id="{93BD4ABC-C4A3-4395-8B45-F8107F2F6C4D}"/>
                </a:ext>
              </a:extLst>
            </p:cNvPr>
            <p:cNvGrpSpPr/>
            <p:nvPr/>
          </p:nvGrpSpPr>
          <p:grpSpPr>
            <a:xfrm>
              <a:off x="4078683" y="2864978"/>
              <a:ext cx="201990" cy="241268"/>
              <a:chOff x="-452438" y="1673103"/>
              <a:chExt cx="308341" cy="399099"/>
            </a:xfrm>
          </p:grpSpPr>
          <p:sp>
            <p:nvSpPr>
              <p:cNvPr id="187" name="Oval 186">
                <a:extLst>
                  <a:ext uri="{FF2B5EF4-FFF2-40B4-BE49-F238E27FC236}">
                    <a16:creationId xmlns:a16="http://schemas.microsoft.com/office/drawing/2014/main" id="{6336EED1-E91D-41E1-8CA5-548D2AF501DE}"/>
                  </a:ext>
                </a:extLst>
              </p:cNvPr>
              <p:cNvSpPr/>
              <p:nvPr/>
            </p:nvSpPr>
            <p:spPr>
              <a:xfrm>
                <a:off x="-438666" y="1950242"/>
                <a:ext cx="121959" cy="121960"/>
              </a:xfrm>
              <a:prstGeom prst="ellipse">
                <a:avLst/>
              </a:prstGeom>
              <a:no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lumMod val="50000"/>
                    </a:schemeClr>
                  </a:solidFill>
                </a:endParaRPr>
              </a:p>
            </p:txBody>
          </p:sp>
          <p:sp>
            <p:nvSpPr>
              <p:cNvPr id="188" name="Oval 187">
                <a:extLst>
                  <a:ext uri="{FF2B5EF4-FFF2-40B4-BE49-F238E27FC236}">
                    <a16:creationId xmlns:a16="http://schemas.microsoft.com/office/drawing/2014/main" id="{3F6B8F23-D409-4F26-B91A-A6486397089D}"/>
                  </a:ext>
                </a:extLst>
              </p:cNvPr>
              <p:cNvSpPr/>
              <p:nvPr/>
            </p:nvSpPr>
            <p:spPr>
              <a:xfrm>
                <a:off x="-230414" y="1883936"/>
                <a:ext cx="86317" cy="86316"/>
              </a:xfrm>
              <a:prstGeom prst="ellipse">
                <a:avLst/>
              </a:prstGeom>
              <a:no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lumMod val="50000"/>
                    </a:schemeClr>
                  </a:solidFill>
                </a:endParaRPr>
              </a:p>
            </p:txBody>
          </p:sp>
          <p:sp>
            <p:nvSpPr>
              <p:cNvPr id="189" name="Oval 188">
                <a:extLst>
                  <a:ext uri="{FF2B5EF4-FFF2-40B4-BE49-F238E27FC236}">
                    <a16:creationId xmlns:a16="http://schemas.microsoft.com/office/drawing/2014/main" id="{56224176-421F-42AE-B9AA-2F298A810EA6}"/>
                  </a:ext>
                </a:extLst>
              </p:cNvPr>
              <p:cNvSpPr/>
              <p:nvPr/>
            </p:nvSpPr>
            <p:spPr>
              <a:xfrm>
                <a:off x="-452438" y="1812645"/>
                <a:ext cx="64998" cy="64997"/>
              </a:xfrm>
              <a:prstGeom prst="ellipse">
                <a:avLst/>
              </a:prstGeom>
              <a:no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lumMod val="50000"/>
                    </a:schemeClr>
                  </a:solidFill>
                </a:endParaRPr>
              </a:p>
            </p:txBody>
          </p:sp>
          <p:sp>
            <p:nvSpPr>
              <p:cNvPr id="190" name="Oval 189">
                <a:extLst>
                  <a:ext uri="{FF2B5EF4-FFF2-40B4-BE49-F238E27FC236}">
                    <a16:creationId xmlns:a16="http://schemas.microsoft.com/office/drawing/2014/main" id="{DA8C3376-D2EA-4FE0-89B6-2385CEC49E79}"/>
                  </a:ext>
                </a:extLst>
              </p:cNvPr>
              <p:cNvSpPr/>
              <p:nvPr/>
            </p:nvSpPr>
            <p:spPr>
              <a:xfrm>
                <a:off x="-224518" y="1741066"/>
                <a:ext cx="64998" cy="64997"/>
              </a:xfrm>
              <a:prstGeom prst="ellipse">
                <a:avLst/>
              </a:prstGeom>
              <a:no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lumMod val="50000"/>
                    </a:schemeClr>
                  </a:solidFill>
                </a:endParaRPr>
              </a:p>
            </p:txBody>
          </p:sp>
          <p:sp>
            <p:nvSpPr>
              <p:cNvPr id="191" name="Oval 190">
                <a:extLst>
                  <a:ext uri="{FF2B5EF4-FFF2-40B4-BE49-F238E27FC236}">
                    <a16:creationId xmlns:a16="http://schemas.microsoft.com/office/drawing/2014/main" id="{AF9E78DF-4CB2-4A4F-B47E-1CF3D49F089F}"/>
                  </a:ext>
                </a:extLst>
              </p:cNvPr>
              <p:cNvSpPr/>
              <p:nvPr/>
            </p:nvSpPr>
            <p:spPr>
              <a:xfrm>
                <a:off x="-361358" y="1673103"/>
                <a:ext cx="64998" cy="64997"/>
              </a:xfrm>
              <a:prstGeom prst="ellipse">
                <a:avLst/>
              </a:prstGeom>
              <a:no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lumMod val="50000"/>
                    </a:schemeClr>
                  </a:solidFill>
                </a:endParaRPr>
              </a:p>
            </p:txBody>
          </p:sp>
          <p:sp>
            <p:nvSpPr>
              <p:cNvPr id="192" name="Freeform: Shape 25">
                <a:extLst>
                  <a:ext uri="{FF2B5EF4-FFF2-40B4-BE49-F238E27FC236}">
                    <a16:creationId xmlns:a16="http://schemas.microsoft.com/office/drawing/2014/main" id="{88721FF2-E410-44F8-8E66-FB2ED94C9A4F}"/>
                  </a:ext>
                </a:extLst>
              </p:cNvPr>
              <p:cNvSpPr/>
              <p:nvPr/>
            </p:nvSpPr>
            <p:spPr>
              <a:xfrm>
                <a:off x="-385763" y="1708910"/>
                <a:ext cx="159544" cy="276124"/>
              </a:xfrm>
              <a:custGeom>
                <a:avLst/>
                <a:gdLst>
                  <a:gd name="connsiteX0" fmla="*/ 80963 w 159544"/>
                  <a:gd name="connsiteY0" fmla="*/ 0 h 245269"/>
                  <a:gd name="connsiteX1" fmla="*/ 159544 w 159544"/>
                  <a:gd name="connsiteY1" fmla="*/ 38100 h 245269"/>
                  <a:gd name="connsiteX2" fmla="*/ 0 w 159544"/>
                  <a:gd name="connsiteY2" fmla="*/ 102394 h 245269"/>
                  <a:gd name="connsiteX3" fmla="*/ 152400 w 159544"/>
                  <a:gd name="connsiteY3" fmla="*/ 178594 h 245269"/>
                  <a:gd name="connsiteX4" fmla="*/ 59532 w 159544"/>
                  <a:gd name="connsiteY4" fmla="*/ 245269 h 24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44" h="245269">
                    <a:moveTo>
                      <a:pt x="80963" y="0"/>
                    </a:moveTo>
                    <a:lnTo>
                      <a:pt x="159544" y="38100"/>
                    </a:lnTo>
                    <a:lnTo>
                      <a:pt x="0" y="102394"/>
                    </a:lnTo>
                    <a:lnTo>
                      <a:pt x="152400" y="178594"/>
                    </a:lnTo>
                    <a:lnTo>
                      <a:pt x="59532" y="245269"/>
                    </a:lnTo>
                  </a:path>
                </a:pathLst>
              </a:custGeom>
              <a:no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6">
                      <a:lumMod val="50000"/>
                    </a:schemeClr>
                  </a:solidFill>
                </a:endParaRPr>
              </a:p>
            </p:txBody>
          </p:sp>
          <p:cxnSp>
            <p:nvCxnSpPr>
              <p:cNvPr id="201" name="Straight Connector 200">
                <a:extLst>
                  <a:ext uri="{FF2B5EF4-FFF2-40B4-BE49-F238E27FC236}">
                    <a16:creationId xmlns:a16="http://schemas.microsoft.com/office/drawing/2014/main" id="{23C4C36F-829C-4257-9BF4-70FDCC8E0CC6}"/>
                  </a:ext>
                </a:extLst>
              </p:cNvPr>
              <p:cNvCxnSpPr>
                <a:cxnSpLocks/>
              </p:cNvCxnSpPr>
              <p:nvPr/>
            </p:nvCxnSpPr>
            <p:spPr>
              <a:xfrm flipH="1">
                <a:off x="-415910" y="1733240"/>
                <a:ext cx="50006" cy="78581"/>
              </a:xfrm>
              <a:prstGeom prst="line">
                <a:avLst/>
              </a:prstGeom>
              <a:no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cxnSp>
        </p:grpSp>
        <p:grpSp>
          <p:nvGrpSpPr>
            <p:cNvPr id="184" name="Group 183">
              <a:extLst>
                <a:ext uri="{FF2B5EF4-FFF2-40B4-BE49-F238E27FC236}">
                  <a16:creationId xmlns:a16="http://schemas.microsoft.com/office/drawing/2014/main" id="{FEBAE964-F690-4C92-95EB-D1B3369460E0}"/>
                </a:ext>
              </a:extLst>
            </p:cNvPr>
            <p:cNvGrpSpPr/>
            <p:nvPr/>
          </p:nvGrpSpPr>
          <p:grpSpPr>
            <a:xfrm>
              <a:off x="4008287" y="2182624"/>
              <a:ext cx="290844" cy="242742"/>
              <a:chOff x="2314999" y="2456297"/>
              <a:chExt cx="290844" cy="242742"/>
            </a:xfrm>
          </p:grpSpPr>
          <p:pic>
            <p:nvPicPr>
              <p:cNvPr id="185" name="Graphic 103">
                <a:extLst>
                  <a:ext uri="{FF2B5EF4-FFF2-40B4-BE49-F238E27FC236}">
                    <a16:creationId xmlns:a16="http://schemas.microsoft.com/office/drawing/2014/main" id="{636F8014-8F25-4ED1-B3BF-B74917C80AB0}"/>
                  </a:ext>
                </a:extLst>
              </p:cNvPr>
              <p:cNvPicPr>
                <a:picLocks noChangeAspect="1"/>
              </p:cNvPicPr>
              <p:nvPr/>
            </p:nvPicPr>
            <p:blipFill>
              <a:blip r:embed="rId8" cstate="print">
                <a:biLevel thresh="75000"/>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314999" y="2456297"/>
                <a:ext cx="226560" cy="242742"/>
              </a:xfrm>
              <a:prstGeom prst="rect">
                <a:avLst/>
              </a:prstGeom>
            </p:spPr>
          </p:pic>
          <p:pic>
            <p:nvPicPr>
              <p:cNvPr id="186" name="Graphic 109">
                <a:extLst>
                  <a:ext uri="{FF2B5EF4-FFF2-40B4-BE49-F238E27FC236}">
                    <a16:creationId xmlns:a16="http://schemas.microsoft.com/office/drawing/2014/main" id="{DB2CD800-57DE-4C86-ABDB-8F8355AF90C4}"/>
                  </a:ext>
                </a:extLst>
              </p:cNvPr>
              <p:cNvPicPr>
                <a:picLocks noChangeAspect="1"/>
              </p:cNvPicPr>
              <p:nvPr/>
            </p:nvPicPr>
            <p:blipFill>
              <a:blip r:embed="rId10" cstate="print">
                <a:biLevel thresh="7500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445825" y="2477657"/>
                <a:ext cx="160018" cy="200022"/>
              </a:xfrm>
              <a:prstGeom prst="rect">
                <a:avLst/>
              </a:prstGeom>
            </p:spPr>
          </p:pic>
        </p:grpSp>
      </p:grpSp>
      <p:grpSp>
        <p:nvGrpSpPr>
          <p:cNvPr id="202" name="Group 201"/>
          <p:cNvGrpSpPr/>
          <p:nvPr/>
        </p:nvGrpSpPr>
        <p:grpSpPr>
          <a:xfrm>
            <a:off x="6012423" y="1829404"/>
            <a:ext cx="2943252" cy="1387273"/>
            <a:chOff x="6012423" y="1829404"/>
            <a:chExt cx="2943252" cy="1387273"/>
          </a:xfrm>
        </p:grpSpPr>
        <p:sp>
          <p:nvSpPr>
            <p:cNvPr id="203" name="Rectangle 202">
              <a:extLst>
                <a:ext uri="{FF2B5EF4-FFF2-40B4-BE49-F238E27FC236}">
                  <a16:creationId xmlns:a16="http://schemas.microsoft.com/office/drawing/2014/main" id="{14DF09BE-FD6F-42D2-A752-CB74B891B229}"/>
                </a:ext>
              </a:extLst>
            </p:cNvPr>
            <p:cNvSpPr/>
            <p:nvPr/>
          </p:nvSpPr>
          <p:spPr>
            <a:xfrm>
              <a:off x="6114138" y="2078505"/>
              <a:ext cx="2651760" cy="111345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204" name="Straight Connector 203"/>
            <p:cNvCxnSpPr/>
            <p:nvPr/>
          </p:nvCxnSpPr>
          <p:spPr>
            <a:xfrm>
              <a:off x="6114138" y="2067049"/>
              <a:ext cx="2651760" cy="0"/>
            </a:xfrm>
            <a:prstGeom prst="line">
              <a:avLst/>
            </a:prstGeom>
            <a:ln>
              <a:solidFill>
                <a:srgbClr val="4B837B"/>
              </a:solidFill>
            </a:ln>
          </p:spPr>
          <p:style>
            <a:lnRef idx="2">
              <a:schemeClr val="accent1"/>
            </a:lnRef>
            <a:fillRef idx="0">
              <a:schemeClr val="accent1"/>
            </a:fillRef>
            <a:effectRef idx="1">
              <a:schemeClr val="accent1"/>
            </a:effectRef>
            <a:fontRef idx="minor">
              <a:schemeClr val="tx1"/>
            </a:fontRef>
          </p:style>
        </p:cxnSp>
        <p:sp>
          <p:nvSpPr>
            <p:cNvPr id="205" name="TextBox 204"/>
            <p:cNvSpPr txBox="1"/>
            <p:nvPr/>
          </p:nvSpPr>
          <p:spPr>
            <a:xfrm>
              <a:off x="6559118" y="1829404"/>
              <a:ext cx="1819981" cy="253916"/>
            </a:xfrm>
            <a:prstGeom prst="rect">
              <a:avLst/>
            </a:prstGeom>
            <a:noFill/>
          </p:spPr>
          <p:txBody>
            <a:bodyPr wrap="square" rtlCol="0">
              <a:spAutoFit/>
            </a:bodyPr>
            <a:lstStyle/>
            <a:p>
              <a:pPr algn="ctr"/>
              <a:r>
                <a:rPr lang="en-US" sz="1050" dirty="0">
                  <a:solidFill>
                    <a:schemeClr val="accent1"/>
                  </a:solidFill>
                </a:rPr>
                <a:t>Analytics</a:t>
              </a:r>
              <a:endParaRPr lang="en-US" sz="1050" b="1" dirty="0">
                <a:solidFill>
                  <a:srgbClr val="538981"/>
                </a:solidFill>
                <a:latin typeface="Amazon Ember" panose="02000000000000000000" pitchFamily="2" charset="0"/>
                <a:ea typeface="Amazon Ember" panose="02000000000000000000" pitchFamily="2" charset="0"/>
              </a:endParaRPr>
            </a:p>
          </p:txBody>
        </p:sp>
        <p:sp>
          <p:nvSpPr>
            <p:cNvPr id="206" name="TextBox 205"/>
            <p:cNvSpPr txBox="1"/>
            <p:nvPr/>
          </p:nvSpPr>
          <p:spPr>
            <a:xfrm>
              <a:off x="6135609" y="2082647"/>
              <a:ext cx="2820066" cy="246221"/>
            </a:xfrm>
            <a:prstGeom prst="rect">
              <a:avLst/>
            </a:prstGeom>
            <a:noFill/>
          </p:spPr>
          <p:txBody>
            <a:bodyPr wrap="square" rtlCol="0">
              <a:spAutoFit/>
            </a:bodyPr>
            <a:lstStyle>
              <a:defPPr>
                <a:defRPr lang="en-US"/>
              </a:defPPr>
              <a:lvl1pPr algn="ctr">
                <a:defRPr sz="800">
                  <a:latin typeface="Amazon Ember" panose="02000000000000000000" pitchFamily="2" charset="0"/>
                  <a:ea typeface="Amazon Ember" panose="02000000000000000000" pitchFamily="2" charset="0"/>
                </a:defRPr>
              </a:lvl1pPr>
            </a:lstStyle>
            <a:p>
              <a:r>
                <a:rPr lang="en-US" sz="1000" dirty="0">
                  <a:solidFill>
                    <a:srgbClr val="4B837B"/>
                  </a:solidFill>
                </a:rPr>
                <a:t>DW    |    Big Data Processing   |  Interactive</a:t>
              </a:r>
            </a:p>
          </p:txBody>
        </p:sp>
        <p:cxnSp>
          <p:nvCxnSpPr>
            <p:cNvPr id="207" name="Straight Connector 206">
              <a:extLst>
                <a:ext uri="{FF2B5EF4-FFF2-40B4-BE49-F238E27FC236}">
                  <a16:creationId xmlns:a16="http://schemas.microsoft.com/office/drawing/2014/main" id="{D7DEB427-C0A3-465F-82B0-937AA54C4769}"/>
                </a:ext>
              </a:extLst>
            </p:cNvPr>
            <p:cNvCxnSpPr>
              <a:cxnSpLocks/>
            </p:cNvCxnSpPr>
            <p:nvPr/>
          </p:nvCxnSpPr>
          <p:spPr>
            <a:xfrm>
              <a:off x="6116885" y="2621073"/>
              <a:ext cx="2651760" cy="0"/>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08" name="TextBox 207"/>
            <p:cNvSpPr txBox="1"/>
            <p:nvPr/>
          </p:nvSpPr>
          <p:spPr>
            <a:xfrm>
              <a:off x="6284779" y="2330959"/>
              <a:ext cx="925820" cy="246221"/>
            </a:xfrm>
            <a:prstGeom prst="rect">
              <a:avLst/>
            </a:prstGeom>
            <a:noFill/>
          </p:spPr>
          <p:txBody>
            <a:bodyPr wrap="square" rtlCol="0">
              <a:spAutoFit/>
            </a:bodyPr>
            <a:lstStyle/>
            <a:p>
              <a:r>
                <a:rPr lang="en-US" sz="1000" b="1" dirty="0">
                  <a:latin typeface="Amazon Ember" panose="02000000000000000000" pitchFamily="2" charset="0"/>
                  <a:ea typeface="Amazon Ember" panose="02000000000000000000" pitchFamily="2" charset="0"/>
                </a:rPr>
                <a:t>Redshift</a:t>
              </a:r>
            </a:p>
          </p:txBody>
        </p:sp>
        <p:sp>
          <p:nvSpPr>
            <p:cNvPr id="209" name="TextBox 208"/>
            <p:cNvSpPr txBox="1"/>
            <p:nvPr/>
          </p:nvSpPr>
          <p:spPr>
            <a:xfrm>
              <a:off x="7349866" y="2317411"/>
              <a:ext cx="460204" cy="246221"/>
            </a:xfrm>
            <a:prstGeom prst="rect">
              <a:avLst/>
            </a:prstGeom>
            <a:noFill/>
          </p:spPr>
          <p:txBody>
            <a:bodyPr wrap="square" rtlCol="0">
              <a:spAutoFit/>
            </a:bodyPr>
            <a:lstStyle/>
            <a:p>
              <a:r>
                <a:rPr lang="en-US" sz="1000" b="1" dirty="0">
                  <a:latin typeface="Amazon Ember" panose="02000000000000000000" pitchFamily="2" charset="0"/>
                  <a:ea typeface="Amazon Ember" panose="02000000000000000000" pitchFamily="2" charset="0"/>
                </a:rPr>
                <a:t>EMR</a:t>
              </a:r>
            </a:p>
          </p:txBody>
        </p:sp>
        <p:sp>
          <p:nvSpPr>
            <p:cNvPr id="210" name="TextBox 209"/>
            <p:cNvSpPr txBox="1"/>
            <p:nvPr/>
          </p:nvSpPr>
          <p:spPr>
            <a:xfrm>
              <a:off x="8152245" y="2312424"/>
              <a:ext cx="642243" cy="246221"/>
            </a:xfrm>
            <a:prstGeom prst="rect">
              <a:avLst/>
            </a:prstGeom>
            <a:noFill/>
          </p:spPr>
          <p:txBody>
            <a:bodyPr wrap="square" rtlCol="0">
              <a:spAutoFit/>
            </a:bodyPr>
            <a:lstStyle/>
            <a:p>
              <a:r>
                <a:rPr lang="en-US" sz="1000" b="1" dirty="0">
                  <a:latin typeface="Amazon Ember" panose="02000000000000000000" pitchFamily="2" charset="0"/>
                  <a:ea typeface="Amazon Ember" panose="02000000000000000000" pitchFamily="2" charset="0"/>
                </a:rPr>
                <a:t>Athena</a:t>
              </a:r>
            </a:p>
          </p:txBody>
        </p:sp>
        <p:pic>
          <p:nvPicPr>
            <p:cNvPr id="211" name="Graphic 36">
              <a:extLst>
                <a:ext uri="{FF2B5EF4-FFF2-40B4-BE49-F238E27FC236}">
                  <a16:creationId xmlns:a16="http://schemas.microsoft.com/office/drawing/2014/main" id="{E679381D-D1EC-4A46-BD6C-CEEF84B8E30D}"/>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154986" y="2346897"/>
              <a:ext cx="162872" cy="188590"/>
            </a:xfrm>
            <a:prstGeom prst="rect">
              <a:avLst/>
            </a:prstGeom>
          </p:spPr>
        </p:pic>
        <p:pic>
          <p:nvPicPr>
            <p:cNvPr id="212" name="Graphic 40">
              <a:extLst>
                <a:ext uri="{FF2B5EF4-FFF2-40B4-BE49-F238E27FC236}">
                  <a16:creationId xmlns:a16="http://schemas.microsoft.com/office/drawing/2014/main" id="{2548989C-AE84-44E6-81ED-286C6E41C58E}"/>
                </a:ext>
              </a:extLst>
            </p:cNvPr>
            <p:cNvPicPr>
              <a:picLocks noChangeAspect="1"/>
            </p:cNvPicPr>
            <p:nvPr/>
          </p:nvPicPr>
          <p:blipFill>
            <a:blip r:embed="rId14" cstate="print">
              <a:biLevel thresh="75000"/>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210599" y="2346556"/>
              <a:ext cx="166196" cy="192438"/>
            </a:xfrm>
            <a:prstGeom prst="rect">
              <a:avLst/>
            </a:prstGeom>
          </p:spPr>
        </p:pic>
        <p:pic>
          <p:nvPicPr>
            <p:cNvPr id="213" name="Graphic 41">
              <a:extLst>
                <a:ext uri="{FF2B5EF4-FFF2-40B4-BE49-F238E27FC236}">
                  <a16:creationId xmlns:a16="http://schemas.microsoft.com/office/drawing/2014/main" id="{1D4383FA-EE14-49EB-8354-77B2176999ED}"/>
                </a:ext>
              </a:extLst>
            </p:cNvPr>
            <p:cNvPicPr>
              <a:picLocks noChangeAspect="1"/>
            </p:cNvPicPr>
            <p:nvPr/>
          </p:nvPicPr>
          <p:blipFill>
            <a:blip r:embed="rId16" cstate="print">
              <a:biLevel thresh="75000"/>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990660" y="2346556"/>
              <a:ext cx="174780" cy="174780"/>
            </a:xfrm>
            <a:prstGeom prst="rect">
              <a:avLst/>
            </a:prstGeom>
          </p:spPr>
        </p:pic>
        <p:sp>
          <p:nvSpPr>
            <p:cNvPr id="214" name="TextBox 213"/>
            <p:cNvSpPr txBox="1"/>
            <p:nvPr/>
          </p:nvSpPr>
          <p:spPr>
            <a:xfrm>
              <a:off x="7995933" y="2811713"/>
              <a:ext cx="805446" cy="400110"/>
            </a:xfrm>
            <a:prstGeom prst="rect">
              <a:avLst/>
            </a:prstGeom>
            <a:noFill/>
          </p:spPr>
          <p:txBody>
            <a:bodyPr wrap="square" rtlCol="0">
              <a:spAutoFit/>
            </a:bodyPr>
            <a:lstStyle/>
            <a:p>
              <a:r>
                <a:rPr lang="en-US" sz="1000" b="1" dirty="0">
                  <a:latin typeface="Amazon Ember" panose="02000000000000000000" pitchFamily="2" charset="0"/>
                  <a:ea typeface="Amazon Ember" panose="02000000000000000000" pitchFamily="2" charset="0"/>
                </a:rPr>
                <a:t>Kinesis Analytics</a:t>
              </a:r>
            </a:p>
          </p:txBody>
        </p:sp>
        <p:sp>
          <p:nvSpPr>
            <p:cNvPr id="215" name="TextBox 214"/>
            <p:cNvSpPr txBox="1"/>
            <p:nvPr/>
          </p:nvSpPr>
          <p:spPr>
            <a:xfrm>
              <a:off x="6381962" y="2816567"/>
              <a:ext cx="967904" cy="400110"/>
            </a:xfrm>
            <a:prstGeom prst="rect">
              <a:avLst/>
            </a:prstGeom>
            <a:noFill/>
          </p:spPr>
          <p:txBody>
            <a:bodyPr wrap="square" rtlCol="0">
              <a:spAutoFit/>
            </a:bodyPr>
            <a:lstStyle/>
            <a:p>
              <a:r>
                <a:rPr lang="en-US" sz="1000" b="1" dirty="0">
                  <a:latin typeface="Amazon Ember" panose="02000000000000000000" pitchFamily="2" charset="0"/>
                  <a:ea typeface="Amazon Ember" panose="02000000000000000000" pitchFamily="2" charset="0"/>
                </a:rPr>
                <a:t>Elasticsearch Service</a:t>
              </a:r>
            </a:p>
          </p:txBody>
        </p:sp>
        <p:sp>
          <p:nvSpPr>
            <p:cNvPr id="216" name="TextBox 215"/>
            <p:cNvSpPr txBox="1"/>
            <p:nvPr/>
          </p:nvSpPr>
          <p:spPr>
            <a:xfrm>
              <a:off x="6012423" y="2632501"/>
              <a:ext cx="2832228" cy="246221"/>
            </a:xfrm>
            <a:prstGeom prst="rect">
              <a:avLst/>
            </a:prstGeom>
            <a:noFill/>
          </p:spPr>
          <p:txBody>
            <a:bodyPr wrap="square" rtlCol="0">
              <a:spAutoFit/>
            </a:bodyPr>
            <a:lstStyle>
              <a:defPPr>
                <a:defRPr lang="en-US"/>
              </a:defPPr>
              <a:lvl1pPr algn="ctr">
                <a:defRPr sz="700">
                  <a:latin typeface="Amazon Ember" panose="02000000000000000000" pitchFamily="2" charset="0"/>
                  <a:ea typeface="Amazon Ember" panose="02000000000000000000" pitchFamily="2" charset="0"/>
                </a:defRPr>
              </a:lvl1pPr>
            </a:lstStyle>
            <a:p>
              <a:r>
                <a:rPr lang="en-US" sz="1000" dirty="0">
                  <a:solidFill>
                    <a:srgbClr val="4B837B"/>
                  </a:solidFill>
                </a:rPr>
                <a:t>Real-time</a:t>
              </a:r>
            </a:p>
          </p:txBody>
        </p:sp>
        <p:sp>
          <p:nvSpPr>
            <p:cNvPr id="217" name="Freeform 6">
              <a:extLst>
                <a:ext uri="{FF2B5EF4-FFF2-40B4-BE49-F238E27FC236}">
                  <a16:creationId xmlns:a16="http://schemas.microsoft.com/office/drawing/2014/main" id="{A10F9D81-0C10-477F-B917-F94957D0C11F}"/>
                </a:ext>
              </a:extLst>
            </p:cNvPr>
            <p:cNvSpPr>
              <a:spLocks noEditPoints="1"/>
            </p:cNvSpPr>
            <p:nvPr/>
          </p:nvSpPr>
          <p:spPr bwMode="auto">
            <a:xfrm>
              <a:off x="6132808" y="2923404"/>
              <a:ext cx="209347" cy="170316"/>
            </a:xfrm>
            <a:custGeom>
              <a:avLst/>
              <a:gdLst>
                <a:gd name="T0" fmla="*/ 149 w 228"/>
                <a:gd name="T1" fmla="*/ 166 h 185"/>
                <a:gd name="T2" fmla="*/ 93 w 228"/>
                <a:gd name="T3" fmla="*/ 185 h 185"/>
                <a:gd name="T4" fmla="*/ 0 w 228"/>
                <a:gd name="T5" fmla="*/ 92 h 185"/>
                <a:gd name="T6" fmla="*/ 93 w 228"/>
                <a:gd name="T7" fmla="*/ 0 h 185"/>
                <a:gd name="T8" fmla="*/ 185 w 228"/>
                <a:gd name="T9" fmla="*/ 92 h 185"/>
                <a:gd name="T10" fmla="*/ 164 w 228"/>
                <a:gd name="T11" fmla="*/ 151 h 185"/>
                <a:gd name="T12" fmla="*/ 168 w 228"/>
                <a:gd name="T13" fmla="*/ 154 h 185"/>
                <a:gd name="T14" fmla="*/ 137 w 228"/>
                <a:gd name="T15" fmla="*/ 124 h 185"/>
                <a:gd name="T16" fmla="*/ 147 w 228"/>
                <a:gd name="T17" fmla="*/ 83 h 185"/>
                <a:gd name="T18" fmla="*/ 100 w 228"/>
                <a:gd name="T19" fmla="*/ 38 h 185"/>
                <a:gd name="T20" fmla="*/ 38 w 228"/>
                <a:gd name="T21" fmla="*/ 99 h 185"/>
                <a:gd name="T22" fmla="*/ 86 w 228"/>
                <a:gd name="T23" fmla="*/ 147 h 185"/>
                <a:gd name="T24" fmla="*/ 122 w 228"/>
                <a:gd name="T25" fmla="*/ 139 h 185"/>
                <a:gd name="T26" fmla="*/ 153 w 228"/>
                <a:gd name="T27" fmla="*/ 170 h 185"/>
                <a:gd name="T28" fmla="*/ 168 w 228"/>
                <a:gd name="T29" fmla="*/ 170 h 185"/>
                <a:gd name="T30" fmla="*/ 168 w 228"/>
                <a:gd name="T31" fmla="*/ 170 h 185"/>
                <a:gd name="T32" fmla="*/ 168 w 228"/>
                <a:gd name="T33" fmla="*/ 154 h 185"/>
                <a:gd name="T34" fmla="*/ 93 w 228"/>
                <a:gd name="T35" fmla="*/ 66 h 185"/>
                <a:gd name="T36" fmla="*/ 66 w 228"/>
                <a:gd name="T37" fmla="*/ 92 h 185"/>
                <a:gd name="T38" fmla="*/ 93 w 228"/>
                <a:gd name="T39" fmla="*/ 119 h 185"/>
                <a:gd name="T40" fmla="*/ 119 w 228"/>
                <a:gd name="T41" fmla="*/ 92 h 185"/>
                <a:gd name="T42" fmla="*/ 93 w 228"/>
                <a:gd name="T43" fmla="*/ 66 h 185"/>
                <a:gd name="T44" fmla="*/ 228 w 228"/>
                <a:gd name="T45" fmla="*/ 66 h 185"/>
                <a:gd name="T46" fmla="*/ 142 w 228"/>
                <a:gd name="T47" fmla="*/ 66 h 185"/>
                <a:gd name="T48" fmla="*/ 213 w 228"/>
                <a:gd name="T49" fmla="*/ 95 h 185"/>
                <a:gd name="T50" fmla="*/ 147 w 228"/>
                <a:gd name="T51" fmla="*/ 9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8" h="185">
                  <a:moveTo>
                    <a:pt x="149" y="166"/>
                  </a:moveTo>
                  <a:cubicBezTo>
                    <a:pt x="133" y="178"/>
                    <a:pt x="114" y="185"/>
                    <a:pt x="93" y="185"/>
                  </a:cubicBezTo>
                  <a:cubicBezTo>
                    <a:pt x="41" y="185"/>
                    <a:pt x="0" y="143"/>
                    <a:pt x="0" y="92"/>
                  </a:cubicBezTo>
                  <a:cubicBezTo>
                    <a:pt x="0" y="41"/>
                    <a:pt x="41" y="0"/>
                    <a:pt x="93" y="0"/>
                  </a:cubicBezTo>
                  <a:cubicBezTo>
                    <a:pt x="144" y="0"/>
                    <a:pt x="185" y="41"/>
                    <a:pt x="185" y="92"/>
                  </a:cubicBezTo>
                  <a:cubicBezTo>
                    <a:pt x="185" y="115"/>
                    <a:pt x="177" y="135"/>
                    <a:pt x="164" y="151"/>
                  </a:cubicBezTo>
                  <a:moveTo>
                    <a:pt x="168" y="154"/>
                  </a:moveTo>
                  <a:cubicBezTo>
                    <a:pt x="137" y="124"/>
                    <a:pt x="137" y="124"/>
                    <a:pt x="137" y="124"/>
                  </a:cubicBezTo>
                  <a:cubicBezTo>
                    <a:pt x="145" y="113"/>
                    <a:pt x="149" y="98"/>
                    <a:pt x="147" y="83"/>
                  </a:cubicBezTo>
                  <a:cubicBezTo>
                    <a:pt x="143" y="59"/>
                    <a:pt x="123" y="41"/>
                    <a:pt x="100" y="38"/>
                  </a:cubicBezTo>
                  <a:cubicBezTo>
                    <a:pt x="64" y="33"/>
                    <a:pt x="34" y="63"/>
                    <a:pt x="38" y="99"/>
                  </a:cubicBezTo>
                  <a:cubicBezTo>
                    <a:pt x="41" y="124"/>
                    <a:pt x="61" y="144"/>
                    <a:pt x="86" y="147"/>
                  </a:cubicBezTo>
                  <a:cubicBezTo>
                    <a:pt x="99" y="149"/>
                    <a:pt x="111" y="145"/>
                    <a:pt x="122" y="139"/>
                  </a:cubicBezTo>
                  <a:cubicBezTo>
                    <a:pt x="153" y="170"/>
                    <a:pt x="153" y="170"/>
                    <a:pt x="153" y="170"/>
                  </a:cubicBezTo>
                  <a:cubicBezTo>
                    <a:pt x="157" y="174"/>
                    <a:pt x="164" y="174"/>
                    <a:pt x="168" y="170"/>
                  </a:cubicBezTo>
                  <a:cubicBezTo>
                    <a:pt x="168" y="170"/>
                    <a:pt x="168" y="170"/>
                    <a:pt x="168" y="170"/>
                  </a:cubicBezTo>
                  <a:cubicBezTo>
                    <a:pt x="172" y="165"/>
                    <a:pt x="172" y="159"/>
                    <a:pt x="168" y="154"/>
                  </a:cubicBezTo>
                  <a:close/>
                  <a:moveTo>
                    <a:pt x="93" y="66"/>
                  </a:moveTo>
                  <a:cubicBezTo>
                    <a:pt x="78" y="66"/>
                    <a:pt x="66" y="78"/>
                    <a:pt x="66" y="92"/>
                  </a:cubicBezTo>
                  <a:cubicBezTo>
                    <a:pt x="66" y="107"/>
                    <a:pt x="78" y="119"/>
                    <a:pt x="93" y="119"/>
                  </a:cubicBezTo>
                  <a:cubicBezTo>
                    <a:pt x="107" y="119"/>
                    <a:pt x="119" y="107"/>
                    <a:pt x="119" y="92"/>
                  </a:cubicBezTo>
                  <a:cubicBezTo>
                    <a:pt x="119" y="78"/>
                    <a:pt x="107" y="66"/>
                    <a:pt x="93" y="66"/>
                  </a:cubicBezTo>
                  <a:close/>
                  <a:moveTo>
                    <a:pt x="228" y="66"/>
                  </a:moveTo>
                  <a:cubicBezTo>
                    <a:pt x="142" y="66"/>
                    <a:pt x="142" y="66"/>
                    <a:pt x="142" y="66"/>
                  </a:cubicBezTo>
                  <a:moveTo>
                    <a:pt x="213" y="95"/>
                  </a:moveTo>
                  <a:cubicBezTo>
                    <a:pt x="147" y="95"/>
                    <a:pt x="147" y="95"/>
                    <a:pt x="147" y="95"/>
                  </a:cubicBezTo>
                </a:path>
              </a:pathLst>
            </a:custGeom>
            <a:noFill/>
            <a:ln w="12700" cap="rnd">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18" name="Group 9">
              <a:extLst>
                <a:ext uri="{FF2B5EF4-FFF2-40B4-BE49-F238E27FC236}">
                  <a16:creationId xmlns:a16="http://schemas.microsoft.com/office/drawing/2014/main" id="{E70B53CF-31C7-455C-BB9D-197E087F4571}"/>
                </a:ext>
              </a:extLst>
            </p:cNvPr>
            <p:cNvGrpSpPr>
              <a:grpSpLocks noChangeAspect="1"/>
            </p:cNvGrpSpPr>
            <p:nvPr/>
          </p:nvGrpSpPr>
          <p:grpSpPr bwMode="auto">
            <a:xfrm>
              <a:off x="7733489" y="2933958"/>
              <a:ext cx="280906" cy="179095"/>
              <a:chOff x="2578" y="1424"/>
              <a:chExt cx="607" cy="387"/>
            </a:xfrm>
          </p:grpSpPr>
          <p:sp>
            <p:nvSpPr>
              <p:cNvPr id="219" name="Oval 10">
                <a:extLst>
                  <a:ext uri="{FF2B5EF4-FFF2-40B4-BE49-F238E27FC236}">
                    <a16:creationId xmlns:a16="http://schemas.microsoft.com/office/drawing/2014/main" id="{C8F8D765-313C-4066-8D81-A48D96AAD62D}"/>
                  </a:ext>
                </a:extLst>
              </p:cNvPr>
              <p:cNvSpPr>
                <a:spLocks noChangeArrowheads="1"/>
              </p:cNvSpPr>
              <p:nvPr/>
            </p:nvSpPr>
            <p:spPr bwMode="auto">
              <a:xfrm>
                <a:off x="2578" y="1424"/>
                <a:ext cx="385" cy="387"/>
              </a:xfrm>
              <a:prstGeom prst="ellipse">
                <a:avLst/>
              </a:prstGeom>
              <a:noFill/>
              <a:ln w="12700" cap="rnd">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Oval 11">
                <a:extLst>
                  <a:ext uri="{FF2B5EF4-FFF2-40B4-BE49-F238E27FC236}">
                    <a16:creationId xmlns:a16="http://schemas.microsoft.com/office/drawing/2014/main" id="{75E423B4-BCE4-44D2-8777-8F2D420E6BBC}"/>
                  </a:ext>
                </a:extLst>
              </p:cNvPr>
              <p:cNvSpPr>
                <a:spLocks noChangeArrowheads="1"/>
              </p:cNvSpPr>
              <p:nvPr/>
            </p:nvSpPr>
            <p:spPr bwMode="auto">
              <a:xfrm>
                <a:off x="2652" y="1499"/>
                <a:ext cx="236" cy="237"/>
              </a:xfrm>
              <a:prstGeom prst="ellipse">
                <a:avLst/>
              </a:prstGeom>
              <a:noFill/>
              <a:ln w="12700" cap="rnd">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 name="Rectangle 12">
                <a:extLst>
                  <a:ext uri="{FF2B5EF4-FFF2-40B4-BE49-F238E27FC236}">
                    <a16:creationId xmlns:a16="http://schemas.microsoft.com/office/drawing/2014/main" id="{BC00FDBE-008C-4716-A1D6-B2AA3AA80DA7}"/>
                  </a:ext>
                </a:extLst>
              </p:cNvPr>
              <p:cNvSpPr>
                <a:spLocks noChangeArrowheads="1"/>
              </p:cNvSpPr>
              <p:nvPr/>
            </p:nvSpPr>
            <p:spPr bwMode="auto">
              <a:xfrm>
                <a:off x="3025" y="1547"/>
                <a:ext cx="50" cy="144"/>
              </a:xfrm>
              <a:prstGeom prst="rect">
                <a:avLst/>
              </a:prstGeom>
              <a:noFill/>
              <a:ln w="12700" cap="rnd">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Rectangle 13">
                <a:extLst>
                  <a:ext uri="{FF2B5EF4-FFF2-40B4-BE49-F238E27FC236}">
                    <a16:creationId xmlns:a16="http://schemas.microsoft.com/office/drawing/2014/main" id="{17956B5B-310F-4F17-AAE9-B48A41323727}"/>
                  </a:ext>
                </a:extLst>
              </p:cNvPr>
              <p:cNvSpPr>
                <a:spLocks noChangeArrowheads="1"/>
              </p:cNvSpPr>
              <p:nvPr/>
            </p:nvSpPr>
            <p:spPr bwMode="auto">
              <a:xfrm>
                <a:off x="2727" y="1593"/>
                <a:ext cx="87" cy="75"/>
              </a:xfrm>
              <a:prstGeom prst="rect">
                <a:avLst/>
              </a:prstGeom>
              <a:noFill/>
              <a:ln w="12700" cap="rnd">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 name="Freeform 14">
                <a:extLst>
                  <a:ext uri="{FF2B5EF4-FFF2-40B4-BE49-F238E27FC236}">
                    <a16:creationId xmlns:a16="http://schemas.microsoft.com/office/drawing/2014/main" id="{AF2010DD-965D-42B6-824E-3199559D149E}"/>
                  </a:ext>
                </a:extLst>
              </p:cNvPr>
              <p:cNvSpPr>
                <a:spLocks/>
              </p:cNvSpPr>
              <p:nvPr/>
            </p:nvSpPr>
            <p:spPr bwMode="auto">
              <a:xfrm>
                <a:off x="2745" y="1668"/>
                <a:ext cx="50" cy="66"/>
              </a:xfrm>
              <a:custGeom>
                <a:avLst/>
                <a:gdLst>
                  <a:gd name="T0" fmla="*/ 0 w 50"/>
                  <a:gd name="T1" fmla="*/ 66 h 66"/>
                  <a:gd name="T2" fmla="*/ 0 w 50"/>
                  <a:gd name="T3" fmla="*/ 0 h 66"/>
                  <a:gd name="T4" fmla="*/ 50 w 50"/>
                  <a:gd name="T5" fmla="*/ 0 h 66"/>
                  <a:gd name="T6" fmla="*/ 50 w 50"/>
                  <a:gd name="T7" fmla="*/ 66 h 66"/>
                </a:gdLst>
                <a:ahLst/>
                <a:cxnLst>
                  <a:cxn ang="0">
                    <a:pos x="T0" y="T1"/>
                  </a:cxn>
                  <a:cxn ang="0">
                    <a:pos x="T2" y="T3"/>
                  </a:cxn>
                  <a:cxn ang="0">
                    <a:pos x="T4" y="T5"/>
                  </a:cxn>
                  <a:cxn ang="0">
                    <a:pos x="T6" y="T7"/>
                  </a:cxn>
                </a:cxnLst>
                <a:rect l="0" t="0" r="r" b="b"/>
                <a:pathLst>
                  <a:path w="50" h="66">
                    <a:moveTo>
                      <a:pt x="0" y="66"/>
                    </a:moveTo>
                    <a:lnTo>
                      <a:pt x="0" y="0"/>
                    </a:lnTo>
                    <a:lnTo>
                      <a:pt x="50" y="0"/>
                    </a:lnTo>
                    <a:lnTo>
                      <a:pt x="50" y="66"/>
                    </a:lnTo>
                  </a:path>
                </a:pathLst>
              </a:custGeom>
              <a:noFill/>
              <a:ln w="12700" cap="rnd">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Line 15">
                <a:extLst>
                  <a:ext uri="{FF2B5EF4-FFF2-40B4-BE49-F238E27FC236}">
                    <a16:creationId xmlns:a16="http://schemas.microsoft.com/office/drawing/2014/main" id="{E672D534-F31E-46CE-ACF9-D57DC87E4E1E}"/>
                  </a:ext>
                </a:extLst>
              </p:cNvPr>
              <p:cNvSpPr>
                <a:spLocks noChangeShapeType="1"/>
              </p:cNvSpPr>
              <p:nvPr/>
            </p:nvSpPr>
            <p:spPr bwMode="auto">
              <a:xfrm>
                <a:off x="2727" y="1624"/>
                <a:ext cx="87" cy="0"/>
              </a:xfrm>
              <a:prstGeom prst="line">
                <a:avLst/>
              </a:prstGeom>
              <a:noFill/>
              <a:ln w="12700" cap="rnd">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 name="Line 16">
                <a:extLst>
                  <a:ext uri="{FF2B5EF4-FFF2-40B4-BE49-F238E27FC236}">
                    <a16:creationId xmlns:a16="http://schemas.microsoft.com/office/drawing/2014/main" id="{32188F67-D990-480B-890D-CC5338AADCC1}"/>
                  </a:ext>
                </a:extLst>
              </p:cNvPr>
              <p:cNvSpPr>
                <a:spLocks noChangeShapeType="1"/>
              </p:cNvSpPr>
              <p:nvPr/>
            </p:nvSpPr>
            <p:spPr bwMode="auto">
              <a:xfrm>
                <a:off x="2884" y="1647"/>
                <a:ext cx="141" cy="0"/>
              </a:xfrm>
              <a:prstGeom prst="line">
                <a:avLst/>
              </a:prstGeom>
              <a:noFill/>
              <a:ln w="12700" cap="rnd">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 name="Line 17">
                <a:extLst>
                  <a:ext uri="{FF2B5EF4-FFF2-40B4-BE49-F238E27FC236}">
                    <a16:creationId xmlns:a16="http://schemas.microsoft.com/office/drawing/2014/main" id="{E717E64F-8A29-4223-B43E-70C91B54E230}"/>
                  </a:ext>
                </a:extLst>
              </p:cNvPr>
              <p:cNvSpPr>
                <a:spLocks noChangeShapeType="1"/>
              </p:cNvSpPr>
              <p:nvPr/>
            </p:nvSpPr>
            <p:spPr bwMode="auto">
              <a:xfrm>
                <a:off x="2963" y="1593"/>
                <a:ext cx="62" cy="0"/>
              </a:xfrm>
              <a:prstGeom prst="line">
                <a:avLst/>
              </a:prstGeom>
              <a:noFill/>
              <a:ln w="12700" cap="rnd">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 name="Freeform 18">
                <a:extLst>
                  <a:ext uri="{FF2B5EF4-FFF2-40B4-BE49-F238E27FC236}">
                    <a16:creationId xmlns:a16="http://schemas.microsoft.com/office/drawing/2014/main" id="{88C0562E-7FF5-4AD7-93F8-1A1CCD02B116}"/>
                  </a:ext>
                </a:extLst>
              </p:cNvPr>
              <p:cNvSpPr>
                <a:spLocks/>
              </p:cNvSpPr>
              <p:nvPr/>
            </p:nvSpPr>
            <p:spPr bwMode="auto">
              <a:xfrm>
                <a:off x="3075" y="1574"/>
                <a:ext cx="66" cy="94"/>
              </a:xfrm>
              <a:custGeom>
                <a:avLst/>
                <a:gdLst>
                  <a:gd name="T0" fmla="*/ 66 w 66"/>
                  <a:gd name="T1" fmla="*/ 65 h 94"/>
                  <a:gd name="T2" fmla="*/ 0 w 66"/>
                  <a:gd name="T3" fmla="*/ 94 h 94"/>
                  <a:gd name="T4" fmla="*/ 0 w 66"/>
                  <a:gd name="T5" fmla="*/ 0 h 94"/>
                  <a:gd name="T6" fmla="*/ 66 w 66"/>
                  <a:gd name="T7" fmla="*/ 29 h 94"/>
                  <a:gd name="T8" fmla="*/ 66 w 66"/>
                  <a:gd name="T9" fmla="*/ 65 h 94"/>
                </a:gdLst>
                <a:ahLst/>
                <a:cxnLst>
                  <a:cxn ang="0">
                    <a:pos x="T0" y="T1"/>
                  </a:cxn>
                  <a:cxn ang="0">
                    <a:pos x="T2" y="T3"/>
                  </a:cxn>
                  <a:cxn ang="0">
                    <a:pos x="T4" y="T5"/>
                  </a:cxn>
                  <a:cxn ang="0">
                    <a:pos x="T6" y="T7"/>
                  </a:cxn>
                  <a:cxn ang="0">
                    <a:pos x="T8" y="T9"/>
                  </a:cxn>
                </a:cxnLst>
                <a:rect l="0" t="0" r="r" b="b"/>
                <a:pathLst>
                  <a:path w="66" h="94">
                    <a:moveTo>
                      <a:pt x="66" y="65"/>
                    </a:moveTo>
                    <a:lnTo>
                      <a:pt x="0" y="94"/>
                    </a:lnTo>
                    <a:lnTo>
                      <a:pt x="0" y="0"/>
                    </a:lnTo>
                    <a:lnTo>
                      <a:pt x="66" y="29"/>
                    </a:lnTo>
                    <a:lnTo>
                      <a:pt x="66" y="65"/>
                    </a:lnTo>
                    <a:close/>
                  </a:path>
                </a:pathLst>
              </a:custGeom>
              <a:noFill/>
              <a:ln w="12700" cap="rnd">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Line 19">
                <a:extLst>
                  <a:ext uri="{FF2B5EF4-FFF2-40B4-BE49-F238E27FC236}">
                    <a16:creationId xmlns:a16="http://schemas.microsoft.com/office/drawing/2014/main" id="{6AE7CE0A-E2E5-4081-AB52-64CA692C2D94}"/>
                  </a:ext>
                </a:extLst>
              </p:cNvPr>
              <p:cNvSpPr>
                <a:spLocks noChangeShapeType="1"/>
              </p:cNvSpPr>
              <p:nvPr/>
            </p:nvSpPr>
            <p:spPr bwMode="auto">
              <a:xfrm>
                <a:off x="3185" y="1597"/>
                <a:ext cx="0" cy="48"/>
              </a:xfrm>
              <a:prstGeom prst="line">
                <a:avLst/>
              </a:prstGeom>
              <a:noFill/>
              <a:ln w="12700" cap="rnd">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29" name="Group 228"/>
          <p:cNvGrpSpPr/>
          <p:nvPr/>
        </p:nvGrpSpPr>
        <p:grpSpPr>
          <a:xfrm>
            <a:off x="332755" y="1836055"/>
            <a:ext cx="2671327" cy="1343165"/>
            <a:chOff x="332755" y="1836055"/>
            <a:chExt cx="2671327" cy="1343165"/>
          </a:xfrm>
        </p:grpSpPr>
        <p:sp>
          <p:nvSpPr>
            <p:cNvPr id="230" name="Rectangle 229">
              <a:extLst>
                <a:ext uri="{FF2B5EF4-FFF2-40B4-BE49-F238E27FC236}">
                  <a16:creationId xmlns:a16="http://schemas.microsoft.com/office/drawing/2014/main" id="{14DF09BE-FD6F-42D2-A752-CB74B891B229}"/>
                </a:ext>
              </a:extLst>
            </p:cNvPr>
            <p:cNvSpPr/>
            <p:nvPr/>
          </p:nvSpPr>
          <p:spPr>
            <a:xfrm>
              <a:off x="332755" y="2065764"/>
              <a:ext cx="2651760" cy="111345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1" name="TextBox 230"/>
            <p:cNvSpPr txBox="1"/>
            <p:nvPr/>
          </p:nvSpPr>
          <p:spPr>
            <a:xfrm>
              <a:off x="765648" y="1836055"/>
              <a:ext cx="1819981" cy="253916"/>
            </a:xfrm>
            <a:prstGeom prst="rect">
              <a:avLst/>
            </a:prstGeom>
            <a:noFill/>
          </p:spPr>
          <p:txBody>
            <a:bodyPr wrap="square" rtlCol="0">
              <a:spAutoFit/>
            </a:bodyPr>
            <a:lstStyle/>
            <a:p>
              <a:pPr algn="ctr"/>
              <a:r>
                <a:rPr lang="en-US" sz="1050" dirty="0">
                  <a:solidFill>
                    <a:schemeClr val="accent1"/>
                  </a:solidFill>
                </a:rPr>
                <a:t>Relational Databases</a:t>
              </a:r>
              <a:endParaRPr lang="en-US" sz="1050" b="1" dirty="0">
                <a:solidFill>
                  <a:srgbClr val="0075A8"/>
                </a:solidFill>
                <a:latin typeface="Amazon Ember" panose="02000000000000000000" pitchFamily="2" charset="0"/>
                <a:ea typeface="Amazon Ember" panose="02000000000000000000" pitchFamily="2" charset="0"/>
              </a:endParaRPr>
            </a:p>
          </p:txBody>
        </p:sp>
        <p:sp>
          <p:nvSpPr>
            <p:cNvPr id="232" name="TextBox 231"/>
            <p:cNvSpPr txBox="1"/>
            <p:nvPr/>
          </p:nvSpPr>
          <p:spPr>
            <a:xfrm>
              <a:off x="1416055" y="2762183"/>
              <a:ext cx="671632" cy="246221"/>
            </a:xfrm>
            <a:prstGeom prst="rect">
              <a:avLst/>
            </a:prstGeom>
            <a:noFill/>
          </p:spPr>
          <p:txBody>
            <a:bodyPr wrap="square" rtlCol="0">
              <a:spAutoFit/>
            </a:bodyPr>
            <a:lstStyle/>
            <a:p>
              <a:r>
                <a:rPr lang="en-US" sz="1000" b="1" dirty="0">
                  <a:latin typeface="Amazon Ember" panose="02000000000000000000" pitchFamily="2" charset="0"/>
                  <a:ea typeface="Amazon Ember" panose="02000000000000000000" pitchFamily="2" charset="0"/>
                </a:rPr>
                <a:t>RDS</a:t>
              </a:r>
            </a:p>
          </p:txBody>
        </p:sp>
        <p:sp>
          <p:nvSpPr>
            <p:cNvPr id="233" name="TextBox 232"/>
            <p:cNvSpPr txBox="1"/>
            <p:nvPr/>
          </p:nvSpPr>
          <p:spPr>
            <a:xfrm>
              <a:off x="1426524" y="2189486"/>
              <a:ext cx="686769" cy="246221"/>
            </a:xfrm>
            <a:prstGeom prst="rect">
              <a:avLst/>
            </a:prstGeom>
            <a:noFill/>
          </p:spPr>
          <p:txBody>
            <a:bodyPr wrap="square" rtlCol="0">
              <a:spAutoFit/>
            </a:bodyPr>
            <a:lstStyle/>
            <a:p>
              <a:r>
                <a:rPr lang="en-US" sz="1000" b="1" dirty="0">
                  <a:latin typeface="Amazon Ember" panose="02000000000000000000" pitchFamily="2" charset="0"/>
                  <a:ea typeface="Amazon Ember" panose="02000000000000000000" pitchFamily="2" charset="0"/>
                </a:rPr>
                <a:t>Aurora</a:t>
              </a:r>
            </a:p>
          </p:txBody>
        </p:sp>
        <p:cxnSp>
          <p:nvCxnSpPr>
            <p:cNvPr id="234" name="Straight Connector 233"/>
            <p:cNvCxnSpPr/>
            <p:nvPr/>
          </p:nvCxnSpPr>
          <p:spPr>
            <a:xfrm>
              <a:off x="352322" y="2065764"/>
              <a:ext cx="2651760" cy="0"/>
            </a:xfrm>
            <a:prstGeom prst="line">
              <a:avLst/>
            </a:prstGeom>
            <a:ln>
              <a:solidFill>
                <a:srgbClr val="0075A8"/>
              </a:solidFill>
            </a:ln>
          </p:spPr>
          <p:style>
            <a:lnRef idx="2">
              <a:schemeClr val="accent1"/>
            </a:lnRef>
            <a:fillRef idx="0">
              <a:schemeClr val="accent1"/>
            </a:fillRef>
            <a:effectRef idx="1">
              <a:schemeClr val="accent1"/>
            </a:effectRef>
            <a:fontRef idx="minor">
              <a:schemeClr val="tx1"/>
            </a:fontRef>
          </p:style>
        </p:cxnSp>
        <p:grpSp>
          <p:nvGrpSpPr>
            <p:cNvPr id="235" name="Group 8">
              <a:extLst>
                <a:ext uri="{FF2B5EF4-FFF2-40B4-BE49-F238E27FC236}">
                  <a16:creationId xmlns:a16="http://schemas.microsoft.com/office/drawing/2014/main" id="{8E3DC4A8-8189-4F92-9EF4-84ECF0704BF6}"/>
                </a:ext>
              </a:extLst>
            </p:cNvPr>
            <p:cNvGrpSpPr>
              <a:grpSpLocks noChangeAspect="1"/>
            </p:cNvGrpSpPr>
            <p:nvPr/>
          </p:nvGrpSpPr>
          <p:grpSpPr bwMode="auto">
            <a:xfrm>
              <a:off x="1177907" y="2152893"/>
              <a:ext cx="272425" cy="322965"/>
              <a:chOff x="743" y="1385"/>
              <a:chExt cx="217" cy="264"/>
            </a:xfrm>
            <a:noFill/>
          </p:grpSpPr>
          <p:sp>
            <p:nvSpPr>
              <p:cNvPr id="239" name="Freeform 9">
                <a:extLst>
                  <a:ext uri="{FF2B5EF4-FFF2-40B4-BE49-F238E27FC236}">
                    <a16:creationId xmlns:a16="http://schemas.microsoft.com/office/drawing/2014/main" id="{9AE62817-220E-426C-9C8F-050A8A73F5D9}"/>
                  </a:ext>
                </a:extLst>
              </p:cNvPr>
              <p:cNvSpPr>
                <a:spLocks/>
              </p:cNvSpPr>
              <p:nvPr/>
            </p:nvSpPr>
            <p:spPr bwMode="auto">
              <a:xfrm>
                <a:off x="743" y="1468"/>
                <a:ext cx="161" cy="136"/>
              </a:xfrm>
              <a:custGeom>
                <a:avLst/>
                <a:gdLst>
                  <a:gd name="T0" fmla="*/ 0 w 75"/>
                  <a:gd name="T1" fmla="*/ 0 h 64"/>
                  <a:gd name="T2" fmla="*/ 0 w 75"/>
                  <a:gd name="T3" fmla="*/ 52 h 64"/>
                  <a:gd name="T4" fmla="*/ 37 w 75"/>
                  <a:gd name="T5" fmla="*/ 64 h 64"/>
                  <a:gd name="T6" fmla="*/ 75 w 75"/>
                  <a:gd name="T7" fmla="*/ 52 h 64"/>
                  <a:gd name="T8" fmla="*/ 75 w 75"/>
                  <a:gd name="T9" fmla="*/ 0 h 64"/>
                  <a:gd name="T10" fmla="*/ 0 w 75"/>
                  <a:gd name="T11" fmla="*/ 0 h 64"/>
                </a:gdLst>
                <a:ahLst/>
                <a:cxnLst>
                  <a:cxn ang="0">
                    <a:pos x="T0" y="T1"/>
                  </a:cxn>
                  <a:cxn ang="0">
                    <a:pos x="T2" y="T3"/>
                  </a:cxn>
                  <a:cxn ang="0">
                    <a:pos x="T4" y="T5"/>
                  </a:cxn>
                  <a:cxn ang="0">
                    <a:pos x="T6" y="T7"/>
                  </a:cxn>
                  <a:cxn ang="0">
                    <a:pos x="T8" y="T9"/>
                  </a:cxn>
                  <a:cxn ang="0">
                    <a:pos x="T10" y="T11"/>
                  </a:cxn>
                </a:cxnLst>
                <a:rect l="0" t="0" r="r" b="b"/>
                <a:pathLst>
                  <a:path w="75" h="64">
                    <a:moveTo>
                      <a:pt x="0" y="0"/>
                    </a:moveTo>
                    <a:cubicBezTo>
                      <a:pt x="0" y="52"/>
                      <a:pt x="0" y="52"/>
                      <a:pt x="0" y="52"/>
                    </a:cubicBezTo>
                    <a:cubicBezTo>
                      <a:pt x="0" y="59"/>
                      <a:pt x="17" y="64"/>
                      <a:pt x="37" y="64"/>
                    </a:cubicBezTo>
                    <a:cubicBezTo>
                      <a:pt x="58" y="64"/>
                      <a:pt x="75" y="59"/>
                      <a:pt x="75" y="52"/>
                    </a:cubicBezTo>
                    <a:cubicBezTo>
                      <a:pt x="75" y="0"/>
                      <a:pt x="75" y="0"/>
                      <a:pt x="75" y="0"/>
                    </a:cubicBezTo>
                    <a:lnTo>
                      <a:pt x="0" y="0"/>
                    </a:lnTo>
                    <a:close/>
                  </a:path>
                </a:pathLst>
              </a:custGeom>
              <a:grp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Oval 10">
                <a:extLst>
                  <a:ext uri="{FF2B5EF4-FFF2-40B4-BE49-F238E27FC236}">
                    <a16:creationId xmlns:a16="http://schemas.microsoft.com/office/drawing/2014/main" id="{E476EACE-F4D5-4C48-B8C6-FF8B6B88FC5C}"/>
                  </a:ext>
                </a:extLst>
              </p:cNvPr>
              <p:cNvSpPr>
                <a:spLocks noChangeArrowheads="1"/>
              </p:cNvSpPr>
              <p:nvPr/>
            </p:nvSpPr>
            <p:spPr bwMode="auto">
              <a:xfrm>
                <a:off x="743" y="1438"/>
                <a:ext cx="161" cy="51"/>
              </a:xfrm>
              <a:prstGeom prst="ellipse">
                <a:avLst/>
              </a:prstGeom>
              <a:solidFill>
                <a:srgbClr val="F8F8F8"/>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11">
                <a:extLst>
                  <a:ext uri="{FF2B5EF4-FFF2-40B4-BE49-F238E27FC236}">
                    <a16:creationId xmlns:a16="http://schemas.microsoft.com/office/drawing/2014/main" id="{2D70D567-1BA6-4B13-A81C-1A5D9D5A838C}"/>
                  </a:ext>
                </a:extLst>
              </p:cNvPr>
              <p:cNvSpPr>
                <a:spLocks/>
              </p:cNvSpPr>
              <p:nvPr/>
            </p:nvSpPr>
            <p:spPr bwMode="auto">
              <a:xfrm>
                <a:off x="833" y="1523"/>
                <a:ext cx="126" cy="126"/>
              </a:xfrm>
              <a:custGeom>
                <a:avLst/>
                <a:gdLst>
                  <a:gd name="T0" fmla="*/ 81 w 126"/>
                  <a:gd name="T1" fmla="*/ 45 h 126"/>
                  <a:gd name="T2" fmla="*/ 126 w 126"/>
                  <a:gd name="T3" fmla="*/ 64 h 126"/>
                  <a:gd name="T4" fmla="*/ 77 w 126"/>
                  <a:gd name="T5" fmla="*/ 79 h 126"/>
                  <a:gd name="T6" fmla="*/ 62 w 126"/>
                  <a:gd name="T7" fmla="*/ 126 h 126"/>
                  <a:gd name="T8" fmla="*/ 47 w 126"/>
                  <a:gd name="T9" fmla="*/ 79 h 126"/>
                  <a:gd name="T10" fmla="*/ 0 w 126"/>
                  <a:gd name="T11" fmla="*/ 64 h 126"/>
                  <a:gd name="T12" fmla="*/ 47 w 126"/>
                  <a:gd name="T13" fmla="*/ 49 h 126"/>
                  <a:gd name="T14" fmla="*/ 62 w 126"/>
                  <a:gd name="T15" fmla="*/ 0 h 126"/>
                  <a:gd name="T16" fmla="*/ 81 w 126"/>
                  <a:gd name="T17" fmla="*/ 4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26">
                    <a:moveTo>
                      <a:pt x="81" y="45"/>
                    </a:moveTo>
                    <a:lnTo>
                      <a:pt x="126" y="64"/>
                    </a:lnTo>
                    <a:lnTo>
                      <a:pt x="77" y="79"/>
                    </a:lnTo>
                    <a:lnTo>
                      <a:pt x="62" y="126"/>
                    </a:lnTo>
                    <a:lnTo>
                      <a:pt x="47" y="79"/>
                    </a:lnTo>
                    <a:lnTo>
                      <a:pt x="0" y="64"/>
                    </a:lnTo>
                    <a:lnTo>
                      <a:pt x="47" y="49"/>
                    </a:lnTo>
                    <a:lnTo>
                      <a:pt x="62" y="0"/>
                    </a:lnTo>
                    <a:lnTo>
                      <a:pt x="81" y="45"/>
                    </a:lnTo>
                    <a:close/>
                  </a:path>
                </a:pathLst>
              </a:custGeom>
              <a:solidFill>
                <a:srgbClr val="F8F8F8"/>
              </a:solidFill>
              <a:ln w="1587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12">
                <a:extLst>
                  <a:ext uri="{FF2B5EF4-FFF2-40B4-BE49-F238E27FC236}">
                    <a16:creationId xmlns:a16="http://schemas.microsoft.com/office/drawing/2014/main" id="{5F988079-AD55-454B-828A-0B4665CE18BC}"/>
                  </a:ext>
                </a:extLst>
              </p:cNvPr>
              <p:cNvSpPr>
                <a:spLocks/>
              </p:cNvSpPr>
              <p:nvPr/>
            </p:nvSpPr>
            <p:spPr bwMode="auto">
              <a:xfrm>
                <a:off x="812" y="1385"/>
                <a:ext cx="32" cy="30"/>
              </a:xfrm>
              <a:custGeom>
                <a:avLst/>
                <a:gdLst>
                  <a:gd name="T0" fmla="*/ 21 w 32"/>
                  <a:gd name="T1" fmla="*/ 11 h 30"/>
                  <a:gd name="T2" fmla="*/ 32 w 32"/>
                  <a:gd name="T3" fmla="*/ 13 h 30"/>
                  <a:gd name="T4" fmla="*/ 23 w 32"/>
                  <a:gd name="T5" fmla="*/ 19 h 30"/>
                  <a:gd name="T6" fmla="*/ 23 w 32"/>
                  <a:gd name="T7" fmla="*/ 30 h 30"/>
                  <a:gd name="T8" fmla="*/ 15 w 32"/>
                  <a:gd name="T9" fmla="*/ 25 h 30"/>
                  <a:gd name="T10" fmla="*/ 6 w 32"/>
                  <a:gd name="T11" fmla="*/ 30 h 30"/>
                  <a:gd name="T12" fmla="*/ 8 w 32"/>
                  <a:gd name="T13" fmla="*/ 19 h 30"/>
                  <a:gd name="T14" fmla="*/ 0 w 32"/>
                  <a:gd name="T15" fmla="*/ 11 h 30"/>
                  <a:gd name="T16" fmla="*/ 10 w 32"/>
                  <a:gd name="T17" fmla="*/ 11 h 30"/>
                  <a:gd name="T18" fmla="*/ 17 w 32"/>
                  <a:gd name="T19" fmla="*/ 0 h 30"/>
                  <a:gd name="T20" fmla="*/ 21 w 32"/>
                  <a:gd name="T21"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0">
                    <a:moveTo>
                      <a:pt x="21" y="11"/>
                    </a:moveTo>
                    <a:lnTo>
                      <a:pt x="32" y="13"/>
                    </a:lnTo>
                    <a:lnTo>
                      <a:pt x="23" y="19"/>
                    </a:lnTo>
                    <a:lnTo>
                      <a:pt x="23" y="30"/>
                    </a:lnTo>
                    <a:lnTo>
                      <a:pt x="15" y="25"/>
                    </a:lnTo>
                    <a:lnTo>
                      <a:pt x="6" y="30"/>
                    </a:lnTo>
                    <a:lnTo>
                      <a:pt x="8" y="19"/>
                    </a:lnTo>
                    <a:lnTo>
                      <a:pt x="0" y="11"/>
                    </a:lnTo>
                    <a:lnTo>
                      <a:pt x="10" y="11"/>
                    </a:lnTo>
                    <a:lnTo>
                      <a:pt x="17" y="0"/>
                    </a:lnTo>
                    <a:lnTo>
                      <a:pt x="21" y="11"/>
                    </a:lnTo>
                    <a:close/>
                  </a:path>
                </a:pathLst>
              </a:custGeom>
              <a:solidFill>
                <a:schemeClr val="tx1"/>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43" name="Freeform 13">
                <a:extLst>
                  <a:ext uri="{FF2B5EF4-FFF2-40B4-BE49-F238E27FC236}">
                    <a16:creationId xmlns:a16="http://schemas.microsoft.com/office/drawing/2014/main" id="{93E97350-C223-414A-88A9-A6E5A73B1CE1}"/>
                  </a:ext>
                </a:extLst>
              </p:cNvPr>
              <p:cNvSpPr>
                <a:spLocks/>
              </p:cNvSpPr>
              <p:nvPr/>
            </p:nvSpPr>
            <p:spPr bwMode="auto">
              <a:xfrm>
                <a:off x="920" y="1409"/>
                <a:ext cx="32" cy="30"/>
              </a:xfrm>
              <a:custGeom>
                <a:avLst/>
                <a:gdLst>
                  <a:gd name="T0" fmla="*/ 21 w 32"/>
                  <a:gd name="T1" fmla="*/ 9 h 30"/>
                  <a:gd name="T2" fmla="*/ 32 w 32"/>
                  <a:gd name="T3" fmla="*/ 11 h 30"/>
                  <a:gd name="T4" fmla="*/ 24 w 32"/>
                  <a:gd name="T5" fmla="*/ 19 h 30"/>
                  <a:gd name="T6" fmla="*/ 26 w 32"/>
                  <a:gd name="T7" fmla="*/ 30 h 30"/>
                  <a:gd name="T8" fmla="*/ 15 w 32"/>
                  <a:gd name="T9" fmla="*/ 23 h 30"/>
                  <a:gd name="T10" fmla="*/ 6 w 32"/>
                  <a:gd name="T11" fmla="*/ 28 h 30"/>
                  <a:gd name="T12" fmla="*/ 9 w 32"/>
                  <a:gd name="T13" fmla="*/ 17 h 30"/>
                  <a:gd name="T14" fmla="*/ 0 w 32"/>
                  <a:gd name="T15" fmla="*/ 11 h 30"/>
                  <a:gd name="T16" fmla="*/ 11 w 32"/>
                  <a:gd name="T17" fmla="*/ 9 h 30"/>
                  <a:gd name="T18" fmla="*/ 17 w 32"/>
                  <a:gd name="T19" fmla="*/ 0 h 30"/>
                  <a:gd name="T20" fmla="*/ 21 w 32"/>
                  <a:gd name="T21"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0">
                    <a:moveTo>
                      <a:pt x="21" y="9"/>
                    </a:moveTo>
                    <a:lnTo>
                      <a:pt x="32" y="11"/>
                    </a:lnTo>
                    <a:lnTo>
                      <a:pt x="24" y="19"/>
                    </a:lnTo>
                    <a:lnTo>
                      <a:pt x="26" y="30"/>
                    </a:lnTo>
                    <a:lnTo>
                      <a:pt x="15" y="23"/>
                    </a:lnTo>
                    <a:lnTo>
                      <a:pt x="6" y="28"/>
                    </a:lnTo>
                    <a:lnTo>
                      <a:pt x="9" y="17"/>
                    </a:lnTo>
                    <a:lnTo>
                      <a:pt x="0" y="11"/>
                    </a:lnTo>
                    <a:lnTo>
                      <a:pt x="11" y="9"/>
                    </a:lnTo>
                    <a:lnTo>
                      <a:pt x="17" y="0"/>
                    </a:lnTo>
                    <a:lnTo>
                      <a:pt x="21" y="9"/>
                    </a:lnTo>
                    <a:close/>
                  </a:path>
                </a:pathLst>
              </a:custGeom>
              <a:solidFill>
                <a:schemeClr val="tx1"/>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44" name="Freeform 14">
                <a:extLst>
                  <a:ext uri="{FF2B5EF4-FFF2-40B4-BE49-F238E27FC236}">
                    <a16:creationId xmlns:a16="http://schemas.microsoft.com/office/drawing/2014/main" id="{036B334B-4BEE-4B5C-B9D3-B1A1B55E6F1C}"/>
                  </a:ext>
                </a:extLst>
              </p:cNvPr>
              <p:cNvSpPr>
                <a:spLocks/>
              </p:cNvSpPr>
              <p:nvPr/>
            </p:nvSpPr>
            <p:spPr bwMode="auto">
              <a:xfrm>
                <a:off x="930" y="1501"/>
                <a:ext cx="30" cy="30"/>
              </a:xfrm>
              <a:custGeom>
                <a:avLst/>
                <a:gdLst>
                  <a:gd name="T0" fmla="*/ 19 w 30"/>
                  <a:gd name="T1" fmla="*/ 9 h 30"/>
                  <a:gd name="T2" fmla="*/ 30 w 30"/>
                  <a:gd name="T3" fmla="*/ 11 h 30"/>
                  <a:gd name="T4" fmla="*/ 23 w 30"/>
                  <a:gd name="T5" fmla="*/ 19 h 30"/>
                  <a:gd name="T6" fmla="*/ 23 w 30"/>
                  <a:gd name="T7" fmla="*/ 30 h 30"/>
                  <a:gd name="T8" fmla="*/ 15 w 30"/>
                  <a:gd name="T9" fmla="*/ 24 h 30"/>
                  <a:gd name="T10" fmla="*/ 4 w 30"/>
                  <a:gd name="T11" fmla="*/ 28 h 30"/>
                  <a:gd name="T12" fmla="*/ 6 w 30"/>
                  <a:gd name="T13" fmla="*/ 17 h 30"/>
                  <a:gd name="T14" fmla="*/ 0 w 30"/>
                  <a:gd name="T15" fmla="*/ 11 h 30"/>
                  <a:gd name="T16" fmla="*/ 11 w 30"/>
                  <a:gd name="T17" fmla="*/ 9 h 30"/>
                  <a:gd name="T18" fmla="*/ 15 w 30"/>
                  <a:gd name="T19" fmla="*/ 0 h 30"/>
                  <a:gd name="T20" fmla="*/ 19 w 30"/>
                  <a:gd name="T21"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0">
                    <a:moveTo>
                      <a:pt x="19" y="9"/>
                    </a:moveTo>
                    <a:lnTo>
                      <a:pt x="30" y="11"/>
                    </a:lnTo>
                    <a:lnTo>
                      <a:pt x="23" y="19"/>
                    </a:lnTo>
                    <a:lnTo>
                      <a:pt x="23" y="30"/>
                    </a:lnTo>
                    <a:lnTo>
                      <a:pt x="15" y="24"/>
                    </a:lnTo>
                    <a:lnTo>
                      <a:pt x="4" y="28"/>
                    </a:lnTo>
                    <a:lnTo>
                      <a:pt x="6" y="17"/>
                    </a:lnTo>
                    <a:lnTo>
                      <a:pt x="0" y="11"/>
                    </a:lnTo>
                    <a:lnTo>
                      <a:pt x="11" y="9"/>
                    </a:lnTo>
                    <a:lnTo>
                      <a:pt x="15" y="0"/>
                    </a:lnTo>
                    <a:lnTo>
                      <a:pt x="19" y="9"/>
                    </a:lnTo>
                    <a:close/>
                  </a:path>
                </a:pathLst>
              </a:custGeom>
              <a:solidFill>
                <a:schemeClr val="tx1"/>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236" name="Group 235">
              <a:extLst>
                <a:ext uri="{FF2B5EF4-FFF2-40B4-BE49-F238E27FC236}">
                  <a16:creationId xmlns:a16="http://schemas.microsoft.com/office/drawing/2014/main" id="{DBC3605A-3D9E-4498-8BD5-01185C6BB11E}"/>
                </a:ext>
              </a:extLst>
            </p:cNvPr>
            <p:cNvGrpSpPr/>
            <p:nvPr/>
          </p:nvGrpSpPr>
          <p:grpSpPr>
            <a:xfrm>
              <a:off x="1200935" y="2756875"/>
              <a:ext cx="246289" cy="282022"/>
              <a:chOff x="1211714" y="2756875"/>
              <a:chExt cx="246289" cy="282022"/>
            </a:xfrm>
          </p:grpSpPr>
          <p:pic>
            <p:nvPicPr>
              <p:cNvPr id="237" name="Graphic 20">
                <a:extLst>
                  <a:ext uri="{FF2B5EF4-FFF2-40B4-BE49-F238E27FC236}">
                    <a16:creationId xmlns:a16="http://schemas.microsoft.com/office/drawing/2014/main" id="{DE78DD0E-1217-4922-AE58-403A601675E5}"/>
                  </a:ext>
                </a:extLst>
              </p:cNvPr>
              <p:cNvPicPr>
                <a:picLocks noChangeAspect="1"/>
              </p:cNvPicPr>
              <p:nvPr/>
            </p:nvPicPr>
            <p:blipFill>
              <a:blip r:embed="rId18" cstate="print">
                <a:biLevel thresh="50000"/>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211714" y="2756875"/>
                <a:ext cx="224730" cy="256836"/>
              </a:xfrm>
              <a:prstGeom prst="rect">
                <a:avLst/>
              </a:prstGeom>
            </p:spPr>
          </p:pic>
          <p:sp>
            <p:nvSpPr>
              <p:cNvPr id="238" name="Freeform 5">
                <a:extLst>
                  <a:ext uri="{FF2B5EF4-FFF2-40B4-BE49-F238E27FC236}">
                    <a16:creationId xmlns:a16="http://schemas.microsoft.com/office/drawing/2014/main" id="{AB7900B4-927B-486D-AF9A-7EE13562F810}"/>
                  </a:ext>
                </a:extLst>
              </p:cNvPr>
              <p:cNvSpPr>
                <a:spLocks/>
              </p:cNvSpPr>
              <p:nvPr/>
            </p:nvSpPr>
            <p:spPr bwMode="auto">
              <a:xfrm rot="19854581">
                <a:off x="1347087" y="2861065"/>
                <a:ext cx="110916" cy="177832"/>
              </a:xfrm>
              <a:custGeom>
                <a:avLst/>
                <a:gdLst>
                  <a:gd name="T0" fmla="*/ 53 w 55"/>
                  <a:gd name="T1" fmla="*/ 50 h 90"/>
                  <a:gd name="T2" fmla="*/ 31 w 55"/>
                  <a:gd name="T3" fmla="*/ 4 h 90"/>
                  <a:gd name="T4" fmla="*/ 23 w 55"/>
                  <a:gd name="T5" fmla="*/ 4 h 90"/>
                  <a:gd name="T6" fmla="*/ 1 w 55"/>
                  <a:gd name="T7" fmla="*/ 51 h 90"/>
                  <a:gd name="T8" fmla="*/ 6 w 55"/>
                  <a:gd name="T9" fmla="*/ 58 h 90"/>
                  <a:gd name="T10" fmla="*/ 21 w 55"/>
                  <a:gd name="T11" fmla="*/ 57 h 90"/>
                  <a:gd name="T12" fmla="*/ 21 w 55"/>
                  <a:gd name="T13" fmla="*/ 90 h 90"/>
                  <a:gd name="T14" fmla="*/ 33 w 55"/>
                  <a:gd name="T15" fmla="*/ 90 h 90"/>
                  <a:gd name="T16" fmla="*/ 33 w 55"/>
                  <a:gd name="T17" fmla="*/ 57 h 90"/>
                  <a:gd name="T18" fmla="*/ 49 w 55"/>
                  <a:gd name="T19" fmla="*/ 57 h 90"/>
                  <a:gd name="T20" fmla="*/ 53 w 55"/>
                  <a:gd name="T21" fmla="*/ 5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90">
                    <a:moveTo>
                      <a:pt x="53" y="50"/>
                    </a:moveTo>
                    <a:cubicBezTo>
                      <a:pt x="31" y="4"/>
                      <a:pt x="31" y="4"/>
                      <a:pt x="31" y="4"/>
                    </a:cubicBezTo>
                    <a:cubicBezTo>
                      <a:pt x="29" y="0"/>
                      <a:pt x="24" y="0"/>
                      <a:pt x="23" y="4"/>
                    </a:cubicBezTo>
                    <a:cubicBezTo>
                      <a:pt x="1" y="51"/>
                      <a:pt x="1" y="51"/>
                      <a:pt x="1" y="51"/>
                    </a:cubicBezTo>
                    <a:cubicBezTo>
                      <a:pt x="0" y="54"/>
                      <a:pt x="2" y="58"/>
                      <a:pt x="6" y="58"/>
                    </a:cubicBezTo>
                    <a:cubicBezTo>
                      <a:pt x="21" y="57"/>
                      <a:pt x="21" y="57"/>
                      <a:pt x="21" y="57"/>
                    </a:cubicBezTo>
                    <a:cubicBezTo>
                      <a:pt x="21" y="90"/>
                      <a:pt x="21" y="90"/>
                      <a:pt x="21" y="90"/>
                    </a:cubicBezTo>
                    <a:cubicBezTo>
                      <a:pt x="33" y="90"/>
                      <a:pt x="33" y="90"/>
                      <a:pt x="33" y="90"/>
                    </a:cubicBezTo>
                    <a:cubicBezTo>
                      <a:pt x="33" y="57"/>
                      <a:pt x="33" y="57"/>
                      <a:pt x="33" y="57"/>
                    </a:cubicBezTo>
                    <a:cubicBezTo>
                      <a:pt x="49" y="57"/>
                      <a:pt x="49" y="57"/>
                      <a:pt x="49" y="57"/>
                    </a:cubicBezTo>
                    <a:cubicBezTo>
                      <a:pt x="52" y="57"/>
                      <a:pt x="55" y="54"/>
                      <a:pt x="53" y="50"/>
                    </a:cubicBezTo>
                    <a:close/>
                  </a:path>
                </a:pathLst>
              </a:custGeom>
              <a:solidFill>
                <a:schemeClr val="bg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45" name="Group 244"/>
          <p:cNvGrpSpPr/>
          <p:nvPr/>
        </p:nvGrpSpPr>
        <p:grpSpPr>
          <a:xfrm>
            <a:off x="352322" y="1076280"/>
            <a:ext cx="8693313" cy="671038"/>
            <a:chOff x="352322" y="1076280"/>
            <a:chExt cx="8693313" cy="671038"/>
          </a:xfrm>
        </p:grpSpPr>
        <p:sp>
          <p:nvSpPr>
            <p:cNvPr id="246" name="Rectangle 245">
              <a:extLst>
                <a:ext uri="{FF2B5EF4-FFF2-40B4-BE49-F238E27FC236}">
                  <a16:creationId xmlns:a16="http://schemas.microsoft.com/office/drawing/2014/main" id="{14DF09BE-FD6F-42D2-A752-CB74B891B229}"/>
                </a:ext>
              </a:extLst>
            </p:cNvPr>
            <p:cNvSpPr/>
            <p:nvPr/>
          </p:nvSpPr>
          <p:spPr>
            <a:xfrm>
              <a:off x="358949" y="1357972"/>
              <a:ext cx="8406949" cy="3893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7" name="TextBox 246"/>
            <p:cNvSpPr txBox="1"/>
            <p:nvPr/>
          </p:nvSpPr>
          <p:spPr>
            <a:xfrm>
              <a:off x="2813753" y="1076280"/>
              <a:ext cx="3283686" cy="253916"/>
            </a:xfrm>
            <a:prstGeom prst="rect">
              <a:avLst/>
            </a:prstGeom>
            <a:noFill/>
          </p:spPr>
          <p:txBody>
            <a:bodyPr wrap="square" rtlCol="0">
              <a:spAutoFit/>
            </a:bodyPr>
            <a:lstStyle/>
            <a:p>
              <a:pPr algn="ctr"/>
              <a:r>
                <a:rPr lang="en-US" sz="1050" dirty="0">
                  <a:solidFill>
                    <a:schemeClr val="accent1"/>
                  </a:solidFill>
                </a:rPr>
                <a:t>Business Intelligence &amp; Machine Learning</a:t>
              </a:r>
              <a:endParaRPr lang="en-US" sz="1050" b="1" dirty="0">
                <a:solidFill>
                  <a:srgbClr val="D55A1F"/>
                </a:solidFill>
                <a:latin typeface="Amazon Ember" panose="02000000000000000000" pitchFamily="2" charset="0"/>
                <a:ea typeface="Amazon Ember" panose="02000000000000000000" pitchFamily="2" charset="0"/>
              </a:endParaRPr>
            </a:p>
          </p:txBody>
        </p:sp>
        <p:grpSp>
          <p:nvGrpSpPr>
            <p:cNvPr id="248" name="Group 247">
              <a:extLst>
                <a:ext uri="{FF2B5EF4-FFF2-40B4-BE49-F238E27FC236}">
                  <a16:creationId xmlns:a16="http://schemas.microsoft.com/office/drawing/2014/main" id="{2941FFE4-F3F2-48B1-9335-A5DC80CE6BCF}"/>
                </a:ext>
              </a:extLst>
            </p:cNvPr>
            <p:cNvGrpSpPr/>
            <p:nvPr/>
          </p:nvGrpSpPr>
          <p:grpSpPr>
            <a:xfrm>
              <a:off x="1319965" y="1456651"/>
              <a:ext cx="2046091" cy="246221"/>
              <a:chOff x="4215748" y="1359151"/>
              <a:chExt cx="2046091" cy="246221"/>
            </a:xfrm>
          </p:grpSpPr>
          <p:sp>
            <p:nvSpPr>
              <p:cNvPr id="254" name="TextBox 253"/>
              <p:cNvSpPr txBox="1"/>
              <p:nvPr/>
            </p:nvSpPr>
            <p:spPr>
              <a:xfrm>
                <a:off x="4480077" y="1359151"/>
                <a:ext cx="1781762" cy="246221"/>
              </a:xfrm>
              <a:prstGeom prst="rect">
                <a:avLst/>
              </a:prstGeom>
              <a:noFill/>
            </p:spPr>
            <p:txBody>
              <a:bodyPr wrap="square" rtlCol="0">
                <a:spAutoFit/>
              </a:bodyPr>
              <a:lstStyle/>
              <a:p>
                <a:r>
                  <a:rPr lang="en-US" sz="1000" b="1" dirty="0" err="1">
                    <a:latin typeface="Amazon Ember" panose="02000000000000000000" pitchFamily="2" charset="0"/>
                    <a:ea typeface="Amazon Ember" panose="02000000000000000000" pitchFamily="2" charset="0"/>
                  </a:rPr>
                  <a:t>QuickSight</a:t>
                </a:r>
                <a:r>
                  <a:rPr lang="en-US" sz="800" b="1" dirty="0">
                    <a:latin typeface="Amazon Ember" panose="02000000000000000000" pitchFamily="2" charset="0"/>
                    <a:ea typeface="Amazon Ember" panose="02000000000000000000" pitchFamily="2" charset="0"/>
                  </a:rPr>
                  <a:t> </a:t>
                </a:r>
                <a:endParaRPr lang="en-US" sz="700" dirty="0">
                  <a:latin typeface="Amazon Ember" panose="02000000000000000000" pitchFamily="2" charset="0"/>
                  <a:ea typeface="Amazon Ember" panose="02000000000000000000" pitchFamily="2" charset="0"/>
                </a:endParaRPr>
              </a:p>
            </p:txBody>
          </p:sp>
          <p:pic>
            <p:nvPicPr>
              <p:cNvPr id="255" name="Graphic 46">
                <a:extLst>
                  <a:ext uri="{FF2B5EF4-FFF2-40B4-BE49-F238E27FC236}">
                    <a16:creationId xmlns:a16="http://schemas.microsoft.com/office/drawing/2014/main" id="{A0976AB6-FE9C-4D4D-BE48-0F6A85CC18C5}"/>
                  </a:ext>
                </a:extLst>
              </p:cNvPr>
              <p:cNvPicPr>
                <a:picLocks noChangeAspect="1"/>
              </p:cNvPicPr>
              <p:nvPr/>
            </p:nvPicPr>
            <p:blipFill>
              <a:blip r:embed="rId20" cstate="print">
                <a:biLevel thresh="7500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4215748" y="1378671"/>
                <a:ext cx="207180" cy="207180"/>
              </a:xfrm>
              <a:prstGeom prst="rect">
                <a:avLst/>
              </a:prstGeom>
            </p:spPr>
          </p:pic>
        </p:grpSp>
        <p:sp>
          <p:nvSpPr>
            <p:cNvPr id="249" name="TextBox 248"/>
            <p:cNvSpPr txBox="1"/>
            <p:nvPr/>
          </p:nvSpPr>
          <p:spPr>
            <a:xfrm>
              <a:off x="4106942" y="1457762"/>
              <a:ext cx="2268962" cy="246221"/>
            </a:xfrm>
            <a:prstGeom prst="rect">
              <a:avLst/>
            </a:prstGeom>
            <a:noFill/>
          </p:spPr>
          <p:txBody>
            <a:bodyPr wrap="square" rtlCol="0">
              <a:spAutoFit/>
            </a:bodyPr>
            <a:lstStyle/>
            <a:p>
              <a:r>
                <a:rPr lang="en-US" sz="1000" b="1" dirty="0">
                  <a:latin typeface="Amazon Ember" panose="02000000000000000000" pitchFamily="2" charset="0"/>
                  <a:ea typeface="Amazon Ember" panose="02000000000000000000" pitchFamily="2" charset="0"/>
                </a:rPr>
                <a:t>Amazon </a:t>
              </a:r>
              <a:r>
                <a:rPr lang="en-US" sz="1000" b="1" dirty="0" err="1">
                  <a:latin typeface="Amazon Ember" panose="02000000000000000000" pitchFamily="2" charset="0"/>
                  <a:ea typeface="Amazon Ember" panose="02000000000000000000" pitchFamily="2" charset="0"/>
                </a:rPr>
                <a:t>SageMaker</a:t>
              </a:r>
              <a:r>
                <a:rPr lang="en-US" sz="1000" b="1" dirty="0">
                  <a:latin typeface="Amazon Ember" panose="02000000000000000000" pitchFamily="2" charset="0"/>
                  <a:ea typeface="Amazon Ember" panose="02000000000000000000" pitchFamily="2" charset="0"/>
                </a:rPr>
                <a:t> </a:t>
              </a:r>
            </a:p>
          </p:txBody>
        </p:sp>
        <p:pic>
          <p:nvPicPr>
            <p:cNvPr id="250" name="Graphic 43">
              <a:extLst>
                <a:ext uri="{FF2B5EF4-FFF2-40B4-BE49-F238E27FC236}">
                  <a16:creationId xmlns:a16="http://schemas.microsoft.com/office/drawing/2014/main" id="{F9A7FF71-5C61-4203-8303-ECFFACA0F81D}"/>
                </a:ext>
              </a:extLst>
            </p:cNvPr>
            <p:cNvPicPr>
              <a:picLocks noChangeAspect="1"/>
            </p:cNvPicPr>
            <p:nvPr/>
          </p:nvPicPr>
          <p:blipFill>
            <a:blip r:embed="rId22" cstate="print">
              <a:biLevel thresh="75000"/>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3927418" y="1469494"/>
              <a:ext cx="140364" cy="220573"/>
            </a:xfrm>
            <a:prstGeom prst="rect">
              <a:avLst/>
            </a:prstGeom>
          </p:spPr>
        </p:pic>
        <p:cxnSp>
          <p:nvCxnSpPr>
            <p:cNvPr id="251" name="Straight Connector 250"/>
            <p:cNvCxnSpPr/>
            <p:nvPr/>
          </p:nvCxnSpPr>
          <p:spPr>
            <a:xfrm>
              <a:off x="352322" y="1358719"/>
              <a:ext cx="8412480" cy="0"/>
            </a:xfrm>
            <a:prstGeom prst="line">
              <a:avLst/>
            </a:prstGeom>
            <a:ln>
              <a:solidFill>
                <a:srgbClr val="D55A1F"/>
              </a:solidFill>
            </a:ln>
          </p:spPr>
          <p:style>
            <a:lnRef idx="2">
              <a:schemeClr val="accent1"/>
            </a:lnRef>
            <a:fillRef idx="0">
              <a:schemeClr val="accent1"/>
            </a:fillRef>
            <a:effectRef idx="1">
              <a:schemeClr val="accent1"/>
            </a:effectRef>
            <a:fontRef idx="minor">
              <a:schemeClr val="tx1"/>
            </a:fontRef>
          </p:style>
        </p:cxnSp>
        <p:sp>
          <p:nvSpPr>
            <p:cNvPr id="252" name="TextBox 251"/>
            <p:cNvSpPr txBox="1"/>
            <p:nvPr/>
          </p:nvSpPr>
          <p:spPr>
            <a:xfrm>
              <a:off x="6776673" y="1454182"/>
              <a:ext cx="2268962" cy="246221"/>
            </a:xfrm>
            <a:prstGeom prst="rect">
              <a:avLst/>
            </a:prstGeom>
            <a:noFill/>
          </p:spPr>
          <p:txBody>
            <a:bodyPr wrap="square" rtlCol="0">
              <a:spAutoFit/>
            </a:bodyPr>
            <a:lstStyle/>
            <a:p>
              <a:r>
                <a:rPr lang="en-US" sz="1000" b="1" dirty="0">
                  <a:latin typeface="Amazon Ember" panose="02000000000000000000" pitchFamily="2" charset="0"/>
                  <a:ea typeface="Amazon Ember" panose="02000000000000000000" pitchFamily="2" charset="0"/>
                </a:rPr>
                <a:t>Amazon Comprehend</a:t>
              </a:r>
            </a:p>
          </p:txBody>
        </p:sp>
        <p:pic>
          <p:nvPicPr>
            <p:cNvPr id="253" name="Picture 252"/>
            <p:cNvPicPr>
              <a:picLocks noChangeAspect="1"/>
            </p:cNvPicPr>
            <p:nvPr/>
          </p:nvPicPr>
          <p:blipFill>
            <a:blip r:embed="rId24">
              <a:biLevel thresh="50000"/>
              <a:extLst>
                <a:ext uri="{28A0092B-C50C-407E-A947-70E740481C1C}">
                  <a14:useLocalDpi xmlns:a14="http://schemas.microsoft.com/office/drawing/2010/main" val="0"/>
                </a:ext>
              </a:extLst>
            </a:blip>
            <a:stretch>
              <a:fillRect/>
            </a:stretch>
          </p:blipFill>
          <p:spPr>
            <a:xfrm>
              <a:off x="6601650" y="1452449"/>
              <a:ext cx="217555" cy="217555"/>
            </a:xfrm>
            <a:prstGeom prst="rect">
              <a:avLst/>
            </a:prstGeom>
          </p:spPr>
        </p:pic>
      </p:grpSp>
    </p:spTree>
    <p:extLst>
      <p:ext uri="{BB962C8B-B14F-4D97-AF65-F5344CB8AC3E}">
        <p14:creationId xmlns:p14="http://schemas.microsoft.com/office/powerpoint/2010/main" val="137205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childTnLst>
                                </p:cTn>
                              </p:par>
                              <p:par>
                                <p:cTn id="8" presetID="10" presetClass="entr" presetSubtype="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1000"/>
                                        <p:tgtEl>
                                          <p:spTgt spid="9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9"/>
                                        </p:tgtEl>
                                        <p:attrNameLst>
                                          <p:attrName>style.visibility</p:attrName>
                                        </p:attrNameLst>
                                      </p:cBhvr>
                                      <p:to>
                                        <p:strVal val="visible"/>
                                      </p:to>
                                    </p:set>
                                    <p:animEffect transition="in" filter="fade">
                                      <p:cBhvr>
                                        <p:cTn id="15" dur="1000"/>
                                        <p:tgtEl>
                                          <p:spTgt spid="2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9"/>
                                        </p:tgtEl>
                                        <p:attrNameLst>
                                          <p:attrName>style.visibility</p:attrName>
                                        </p:attrNameLst>
                                      </p:cBhvr>
                                      <p:to>
                                        <p:strVal val="visible"/>
                                      </p:to>
                                    </p:set>
                                    <p:animEffect transition="in" filter="fade">
                                      <p:cBhvr>
                                        <p:cTn id="20" dur="1000"/>
                                        <p:tgtEl>
                                          <p:spTgt spid="14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2"/>
                                        </p:tgtEl>
                                        <p:attrNameLst>
                                          <p:attrName>style.visibility</p:attrName>
                                        </p:attrNameLst>
                                      </p:cBhvr>
                                      <p:to>
                                        <p:strVal val="visible"/>
                                      </p:to>
                                    </p:set>
                                    <p:animEffect transition="in" filter="fade">
                                      <p:cBhvr>
                                        <p:cTn id="25" dur="1000"/>
                                        <p:tgtEl>
                                          <p:spTgt spid="20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fade">
                                      <p:cBhvr>
                                        <p:cTn id="30" dur="5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Redshift is Integrated</a:t>
            </a:r>
            <a:br>
              <a:rPr lang="en-US" dirty="0"/>
            </a:br>
            <a:r>
              <a:rPr lang="en-US" sz="1800" dirty="0">
                <a:solidFill>
                  <a:schemeClr val="accent1"/>
                </a:solidFill>
              </a:rPr>
              <a:t>Use Existing BI Tools</a:t>
            </a:r>
          </a:p>
        </p:txBody>
      </p:sp>
      <p:sp>
        <p:nvSpPr>
          <p:cNvPr id="7" name="Rectangle 6"/>
          <p:cNvSpPr/>
          <p:nvPr/>
        </p:nvSpPr>
        <p:spPr>
          <a:xfrm>
            <a:off x="241513" y="1394990"/>
            <a:ext cx="4810568" cy="707886"/>
          </a:xfrm>
          <a:prstGeom prst="rect">
            <a:avLst/>
          </a:prstGeom>
        </p:spPr>
        <p:txBody>
          <a:bodyPr wrap="square">
            <a:spAutoFit/>
          </a:bodyPr>
          <a:lstStyle/>
          <a:p>
            <a:r>
              <a:rPr lang="en-US" sz="2000" dirty="0">
                <a:gradFill>
                  <a:gsLst>
                    <a:gs pos="43258">
                      <a:srgbClr val="414042"/>
                    </a:gs>
                    <a:gs pos="33000">
                      <a:srgbClr val="414042"/>
                    </a:gs>
                  </a:gsLst>
                  <a:lin ang="5400000" scaled="1"/>
                </a:gradFill>
                <a:latin typeface="Amazon Ember Light" panose="020B0403020204020204" pitchFamily="34" charset="0"/>
                <a:ea typeface="Amazon Ember Light" panose="020B0403020204020204" pitchFamily="34" charset="0"/>
                <a:cs typeface="Amazon Ember Light" panose="020B0403020204020204" pitchFamily="34" charset="0"/>
              </a:rPr>
              <a:t>Use your existing cloud/on-premises Business Intelligence (BI) Tools</a:t>
            </a:r>
          </a:p>
        </p:txBody>
      </p:sp>
      <p:sp>
        <p:nvSpPr>
          <p:cNvPr id="11" name="AutoShape 29" descr="https://wwwstatic.lookercdn.com/homepage/looker_logo_v0003.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31" descr="https://wwwstatic.lookercdn.com/homepage/looker_logo_v0003.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 name="Group 19">
            <a:extLst>
              <a:ext uri="{FF2B5EF4-FFF2-40B4-BE49-F238E27FC236}">
                <a16:creationId xmlns:a16="http://schemas.microsoft.com/office/drawing/2014/main" id="{1BE3893E-035A-4ADF-AA93-69C3541D288F}"/>
              </a:ext>
            </a:extLst>
          </p:cNvPr>
          <p:cNvGrpSpPr/>
          <p:nvPr/>
        </p:nvGrpSpPr>
        <p:grpSpPr>
          <a:xfrm>
            <a:off x="205198" y="1162050"/>
            <a:ext cx="8710671" cy="3349859"/>
            <a:chOff x="205198" y="1162050"/>
            <a:chExt cx="8710671" cy="3349859"/>
          </a:xfrm>
        </p:grpSpPr>
        <p:sp>
          <p:nvSpPr>
            <p:cNvPr id="6" name="TextBox 5"/>
            <p:cNvSpPr txBox="1"/>
            <p:nvPr/>
          </p:nvSpPr>
          <p:spPr>
            <a:xfrm>
              <a:off x="1244573" y="3065212"/>
              <a:ext cx="2286003" cy="646331"/>
            </a:xfrm>
            <a:prstGeom prst="rect">
              <a:avLst/>
            </a:prstGeom>
            <a:noFill/>
          </p:spPr>
          <p:txBody>
            <a:bodyPr wrap="square" rtlCol="0">
              <a:spAutoFit/>
            </a:bodyPr>
            <a:lstStyle/>
            <a:p>
              <a:pPr algn="ctr"/>
              <a:r>
                <a:rPr lang="en-US" sz="1200" dirty="0">
                  <a:latin typeface="Amazon Ember Regular"/>
                  <a:cs typeface="Arial" panose="020B0604020202020204" pitchFamily="34" charset="0"/>
                </a:rPr>
                <a:t>JDBC/ODBC</a:t>
              </a:r>
            </a:p>
            <a:p>
              <a:pPr algn="ctr"/>
              <a:endParaRPr lang="en-US" sz="1200" dirty="0">
                <a:latin typeface="Amazon Ember Regular"/>
                <a:cs typeface="Arial" panose="020B0604020202020204" pitchFamily="34" charset="0"/>
              </a:endParaRPr>
            </a:p>
            <a:p>
              <a:pPr algn="ctr"/>
              <a:r>
                <a:rPr lang="en-US" sz="1200" dirty="0">
                  <a:latin typeface="Amazon Ember Regular"/>
                  <a:cs typeface="Arial" panose="020B0604020202020204" pitchFamily="34" charset="0"/>
                </a:rPr>
                <a:t>Tool based native drivers</a:t>
              </a:r>
            </a:p>
          </p:txBody>
        </p:sp>
        <p:pic>
          <p:nvPicPr>
            <p:cNvPr id="2055" name="Picture 7" descr="http://birt.actuate.com/images/actuate-opentext-logo-combined-transparent-91.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79228" y="2616913"/>
              <a:ext cx="645448" cy="376803"/>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http://www.pentaho.com/sites/all/themes/pentaho_resp/_media/logo-pentaho-n.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47172" y="3986188"/>
              <a:ext cx="639404" cy="16301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ttp://www.brandsoftheworld.com/sites/default/files/styles/logo-thumbnail/public/092012/tableau_0.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938523" y="2335228"/>
              <a:ext cx="835468" cy="23421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61" name="Picture 13" descr="https://d0.awsstatic.com/logos/partners/birst.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254295" y="3164680"/>
              <a:ext cx="555627" cy="1333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7" cstate="screen">
              <a:extLst>
                <a:ext uri="{28A0092B-C50C-407E-A947-70E740481C1C}">
                  <a14:useLocalDpi xmlns:a14="http://schemas.microsoft.com/office/drawing/2010/main"/>
                </a:ext>
              </a:extLst>
            </a:blip>
            <a:srcRect t="31279" b="30084"/>
            <a:stretch/>
          </p:blipFill>
          <p:spPr>
            <a:xfrm>
              <a:off x="6919679" y="3552808"/>
              <a:ext cx="526490" cy="106395"/>
            </a:xfrm>
            <a:prstGeom prst="rect">
              <a:avLst/>
            </a:prstGeom>
          </p:spPr>
        </p:pic>
        <p:pic>
          <p:nvPicPr>
            <p:cNvPr id="2063" name="Picture 15" descr="ClearStory Data"/>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662863" y="3161589"/>
              <a:ext cx="535781" cy="170223"/>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descr="dundas logo"/>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8315" y="3123338"/>
              <a:ext cx="624929" cy="184444"/>
            </a:xfrm>
            <a:prstGeom prst="rect">
              <a:avLst/>
            </a:prstGeom>
            <a:noFill/>
            <a:extLst>
              <a:ext uri="{909E8E84-426E-40DD-AFC4-6F175D3DCCD1}">
                <a14:hiddenFill xmlns:a14="http://schemas.microsoft.com/office/drawing/2010/main">
                  <a:solidFill>
                    <a:srgbClr val="FFFFFF"/>
                  </a:solidFill>
                </a14:hiddenFill>
              </a:ext>
            </a:extLst>
          </p:spPr>
        </p:pic>
        <p:pic>
          <p:nvPicPr>
            <p:cNvPr id="2071" name="Picture 23" descr="TIBCO"/>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048781" y="3967792"/>
              <a:ext cx="482319" cy="127031"/>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27" descr="Logi Analytics"/>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6286863" y="3519488"/>
              <a:ext cx="489193" cy="202200"/>
            </a:xfrm>
            <a:prstGeom prst="rect">
              <a:avLst/>
            </a:prstGeom>
            <a:noFill/>
            <a:extLst>
              <a:ext uri="{909E8E84-426E-40DD-AFC4-6F175D3DCCD1}">
                <a14:hiddenFill xmlns:a14="http://schemas.microsoft.com/office/drawing/2010/main">
                  <a:solidFill>
                    <a:srgbClr val="FFFFFF"/>
                  </a:solidFill>
                </a14:hiddenFill>
              </a:ext>
            </a:extLst>
          </p:spPr>
        </p:pic>
        <p:pic>
          <p:nvPicPr>
            <p:cNvPr id="2085" name="Picture 37" descr="MicroStrategy"/>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6245341" y="4354823"/>
              <a:ext cx="850785" cy="139800"/>
            </a:xfrm>
            <a:prstGeom prst="rect">
              <a:avLst/>
            </a:prstGeom>
            <a:noFill/>
            <a:extLst>
              <a:ext uri="{909E8E84-426E-40DD-AFC4-6F175D3DCCD1}">
                <a14:hiddenFill xmlns:a14="http://schemas.microsoft.com/office/drawing/2010/main">
                  <a:solidFill>
                    <a:srgbClr val="FFFFFF"/>
                  </a:solidFill>
                </a14:hiddenFill>
              </a:ext>
            </a:extLst>
          </p:spPr>
        </p:pic>
        <p:pic>
          <p:nvPicPr>
            <p:cNvPr id="2087" name="Picture 39" descr="http://tse4.mm.bing.net/th?id=OIP.M7f686c2c979d6cdc9733d5eba30e3bb9o0&amp;pid=15.1"/>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8415681" y="2654268"/>
              <a:ext cx="411162" cy="283245"/>
            </a:xfrm>
            <a:prstGeom prst="rect">
              <a:avLst/>
            </a:prstGeom>
            <a:noFill/>
            <a:extLst>
              <a:ext uri="{909E8E84-426E-40DD-AFC4-6F175D3DCCD1}">
                <a14:hiddenFill xmlns:a14="http://schemas.microsoft.com/office/drawing/2010/main">
                  <a:solidFill>
                    <a:srgbClr val="FFFFFF"/>
                  </a:solidFill>
                </a14:hiddenFill>
              </a:ext>
            </a:extLst>
          </p:spPr>
        </p:pic>
        <p:pic>
          <p:nvPicPr>
            <p:cNvPr id="2089" name="Picture 41" descr="Yellowfin Logo"/>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208408" y="4342164"/>
              <a:ext cx="568756" cy="156077"/>
            </a:xfrm>
            <a:prstGeom prst="rect">
              <a:avLst/>
            </a:prstGeom>
            <a:noFill/>
            <a:extLst>
              <a:ext uri="{909E8E84-426E-40DD-AFC4-6F175D3DCCD1}">
                <a14:hiddenFill xmlns:a14="http://schemas.microsoft.com/office/drawing/2010/main">
                  <a:solidFill>
                    <a:srgbClr val="FFFFFF"/>
                  </a:solidFill>
                </a14:hiddenFill>
              </a:ext>
            </a:extLst>
          </p:spPr>
        </p:pic>
        <p:pic>
          <p:nvPicPr>
            <p:cNvPr id="2091" name="Picture 43" descr="http://blogs-images.forbes.com/marketshare/files/2012/07/Domo-logo1.png"/>
            <p:cNvPicPr>
              <a:picLocks noChangeAspect="1" noChangeArrowheads="1"/>
            </p:cNvPicPr>
            <p:nvPr/>
          </p:nvPicPr>
          <p:blipFill rotWithShape="1">
            <a:blip r:embed="rId15" cstate="screen">
              <a:extLst>
                <a:ext uri="{28A0092B-C50C-407E-A947-70E740481C1C}">
                  <a14:useLocalDpi xmlns:a14="http://schemas.microsoft.com/office/drawing/2010/main"/>
                </a:ext>
              </a:extLst>
            </a:blip>
            <a:srcRect/>
            <a:stretch/>
          </p:blipFill>
          <p:spPr bwMode="auto">
            <a:xfrm>
              <a:off x="8264802" y="3496303"/>
              <a:ext cx="497633" cy="168250"/>
            </a:xfrm>
            <a:prstGeom prst="rect">
              <a:avLst/>
            </a:prstGeom>
            <a:noFill/>
            <a:extLst>
              <a:ext uri="{909E8E84-426E-40DD-AFC4-6F175D3DCCD1}">
                <a14:hiddenFill xmlns:a14="http://schemas.microsoft.com/office/drawing/2010/main">
                  <a:solidFill>
                    <a:srgbClr val="FFFFFF"/>
                  </a:solidFill>
                </a14:hiddenFill>
              </a:ext>
            </a:extLst>
          </p:spPr>
        </p:pic>
        <p:pic>
          <p:nvPicPr>
            <p:cNvPr id="2093" name="Picture 45" descr="http://www.gooddata.com/sites/all/themes/goodstrap/img/GoodData_logo.jpg"/>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8093838" y="3937796"/>
              <a:ext cx="739320" cy="21774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8090002" y="1593508"/>
              <a:ext cx="825867" cy="276999"/>
            </a:xfrm>
            <a:prstGeom prst="rect">
              <a:avLst/>
            </a:prstGeom>
          </p:spPr>
          <p:txBody>
            <a:bodyPr wrap="none">
              <a:spAutoFit/>
            </a:bodyPr>
            <a:lstStyle/>
            <a:p>
              <a:r>
                <a:rPr lang="en-US" sz="1200" b="1" dirty="0">
                  <a:latin typeface="Amazon Ember Regular"/>
                </a:rPr>
                <a:t>On Prem</a:t>
              </a:r>
            </a:p>
          </p:txBody>
        </p:sp>
        <p:pic>
          <p:nvPicPr>
            <p:cNvPr id="37" name="Picture 36"/>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926350" y="4340869"/>
              <a:ext cx="767594" cy="171040"/>
            </a:xfrm>
            <a:prstGeom prst="rect">
              <a:avLst/>
            </a:prstGeom>
          </p:spPr>
        </p:pic>
        <p:pic>
          <p:nvPicPr>
            <p:cNvPr id="38" name="Picture 3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575443" y="3522354"/>
              <a:ext cx="470801" cy="185946"/>
            </a:xfrm>
            <a:prstGeom prst="rect">
              <a:avLst/>
            </a:prstGeom>
          </p:spPr>
        </p:pic>
        <p:pic>
          <p:nvPicPr>
            <p:cNvPr id="44" name="Picture 43"/>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007143" y="2698275"/>
              <a:ext cx="545768" cy="283799"/>
            </a:xfrm>
            <a:prstGeom prst="rect">
              <a:avLst/>
            </a:prstGeom>
          </p:spPr>
        </p:pic>
        <p:pic>
          <p:nvPicPr>
            <p:cNvPr id="45" name="Picture 44"/>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674790" y="2739924"/>
              <a:ext cx="604112" cy="222877"/>
            </a:xfrm>
            <a:prstGeom prst="rect">
              <a:avLst/>
            </a:prstGeom>
          </p:spPr>
        </p:pic>
        <p:pic>
          <p:nvPicPr>
            <p:cNvPr id="46" name="Picture 45"/>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7644758" y="3775447"/>
              <a:ext cx="353082" cy="353082"/>
            </a:xfrm>
            <a:prstGeom prst="rect">
              <a:avLst/>
            </a:prstGeom>
          </p:spPr>
        </p:pic>
        <p:pic>
          <p:nvPicPr>
            <p:cNvPr id="51" name="Picture 50"/>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7000255" y="3192773"/>
              <a:ext cx="574501" cy="119546"/>
            </a:xfrm>
            <a:prstGeom prst="rect">
              <a:avLst/>
            </a:prstGeom>
          </p:spPr>
        </p:pic>
        <p:sp>
          <p:nvSpPr>
            <p:cNvPr id="64" name="TextBox 63"/>
            <p:cNvSpPr txBox="1"/>
            <p:nvPr/>
          </p:nvSpPr>
          <p:spPr>
            <a:xfrm>
              <a:off x="7127648" y="2277938"/>
              <a:ext cx="731520" cy="244235"/>
            </a:xfrm>
            <a:prstGeom prst="rect">
              <a:avLst/>
            </a:prstGeom>
            <a:noFill/>
          </p:spPr>
          <p:txBody>
            <a:bodyPr wrap="square" lIns="0" tIns="0" rIns="0" bIns="0" rtlCol="0" anchor="t">
              <a:noAutofit/>
            </a:bodyPr>
            <a:lstStyle/>
            <a:p>
              <a:pPr algn="ctr"/>
              <a:r>
                <a:rPr lang="en-US" sz="800" b="1" dirty="0">
                  <a:latin typeface="Amazon Ember Regular"/>
                </a:rPr>
                <a:t>Amazon QuickSight</a:t>
              </a:r>
            </a:p>
          </p:txBody>
        </p:sp>
        <p:sp>
          <p:nvSpPr>
            <p:cNvPr id="14" name="Isosceles Triangle 13"/>
            <p:cNvSpPr/>
            <p:nvPr/>
          </p:nvSpPr>
          <p:spPr>
            <a:xfrm>
              <a:off x="4867273" y="1554479"/>
              <a:ext cx="1446044" cy="2910841"/>
            </a:xfrm>
            <a:custGeom>
              <a:avLst/>
              <a:gdLst>
                <a:gd name="connsiteX0" fmla="*/ 0 w 3209125"/>
                <a:gd name="connsiteY0" fmla="*/ 2256975 h 2256975"/>
                <a:gd name="connsiteX1" fmla="*/ 1604563 w 3209125"/>
                <a:gd name="connsiteY1" fmla="*/ 0 h 2256975"/>
                <a:gd name="connsiteX2" fmla="*/ 3209125 w 3209125"/>
                <a:gd name="connsiteY2" fmla="*/ 2256975 h 2256975"/>
                <a:gd name="connsiteX3" fmla="*/ 0 w 3209125"/>
                <a:gd name="connsiteY3" fmla="*/ 2256975 h 2256975"/>
                <a:gd name="connsiteX0" fmla="*/ 0 w 3209125"/>
                <a:gd name="connsiteY0" fmla="*/ 3295200 h 3295200"/>
                <a:gd name="connsiteX1" fmla="*/ 2033188 w 3209125"/>
                <a:gd name="connsiteY1" fmla="*/ 0 h 3295200"/>
                <a:gd name="connsiteX2" fmla="*/ 3209125 w 3209125"/>
                <a:gd name="connsiteY2" fmla="*/ 3295200 h 3295200"/>
                <a:gd name="connsiteX3" fmla="*/ 0 w 3209125"/>
                <a:gd name="connsiteY3" fmla="*/ 3295200 h 3295200"/>
                <a:gd name="connsiteX0" fmla="*/ 0 w 3209125"/>
                <a:gd name="connsiteY0" fmla="*/ 3295200 h 3295200"/>
                <a:gd name="connsiteX1" fmla="*/ 644294 w 3209125"/>
                <a:gd name="connsiteY1" fmla="*/ 2285102 h 3295200"/>
                <a:gd name="connsiteX2" fmla="*/ 2033188 w 3209125"/>
                <a:gd name="connsiteY2" fmla="*/ 0 h 3295200"/>
                <a:gd name="connsiteX3" fmla="*/ 3209125 w 3209125"/>
                <a:gd name="connsiteY3" fmla="*/ 3295200 h 3295200"/>
                <a:gd name="connsiteX4" fmla="*/ 0 w 3209125"/>
                <a:gd name="connsiteY4" fmla="*/ 3295200 h 3295200"/>
                <a:gd name="connsiteX0" fmla="*/ 0 w 3209125"/>
                <a:gd name="connsiteY0" fmla="*/ 3295200 h 3295200"/>
                <a:gd name="connsiteX1" fmla="*/ 25169 w 3209125"/>
                <a:gd name="connsiteY1" fmla="*/ 1513577 h 3295200"/>
                <a:gd name="connsiteX2" fmla="*/ 2033188 w 3209125"/>
                <a:gd name="connsiteY2" fmla="*/ 0 h 3295200"/>
                <a:gd name="connsiteX3" fmla="*/ 3209125 w 3209125"/>
                <a:gd name="connsiteY3" fmla="*/ 3295200 h 3295200"/>
                <a:gd name="connsiteX4" fmla="*/ 0 w 3209125"/>
                <a:gd name="connsiteY4" fmla="*/ 3295200 h 3295200"/>
                <a:gd name="connsiteX0" fmla="*/ 0 w 2151850"/>
                <a:gd name="connsiteY0" fmla="*/ 3295200 h 3542850"/>
                <a:gd name="connsiteX1" fmla="*/ 25169 w 2151850"/>
                <a:gd name="connsiteY1" fmla="*/ 1513577 h 3542850"/>
                <a:gd name="connsiteX2" fmla="*/ 2033188 w 2151850"/>
                <a:gd name="connsiteY2" fmla="*/ 0 h 3542850"/>
                <a:gd name="connsiteX3" fmla="*/ 2151850 w 2151850"/>
                <a:gd name="connsiteY3" fmla="*/ 3542850 h 3542850"/>
                <a:gd name="connsiteX4" fmla="*/ 0 w 2151850"/>
                <a:gd name="connsiteY4" fmla="*/ 3295200 h 3542850"/>
                <a:gd name="connsiteX0" fmla="*/ 0 w 2047075"/>
                <a:gd name="connsiteY0" fmla="*/ 3295200 h 4971600"/>
                <a:gd name="connsiteX1" fmla="*/ 25169 w 2047075"/>
                <a:gd name="connsiteY1" fmla="*/ 1513577 h 4971600"/>
                <a:gd name="connsiteX2" fmla="*/ 2033188 w 2047075"/>
                <a:gd name="connsiteY2" fmla="*/ 0 h 4971600"/>
                <a:gd name="connsiteX3" fmla="*/ 2047075 w 2047075"/>
                <a:gd name="connsiteY3" fmla="*/ 4971600 h 4971600"/>
                <a:gd name="connsiteX4" fmla="*/ 0 w 2047075"/>
                <a:gd name="connsiteY4" fmla="*/ 3295200 h 4971600"/>
                <a:gd name="connsiteX0" fmla="*/ 51031 w 2098106"/>
                <a:gd name="connsiteY0" fmla="*/ 3295200 h 4971600"/>
                <a:gd name="connsiteX1" fmla="*/ 0 w 2098106"/>
                <a:gd name="connsiteY1" fmla="*/ 1685027 h 4971600"/>
                <a:gd name="connsiteX2" fmla="*/ 2084219 w 2098106"/>
                <a:gd name="connsiteY2" fmla="*/ 0 h 4971600"/>
                <a:gd name="connsiteX3" fmla="*/ 2098106 w 2098106"/>
                <a:gd name="connsiteY3" fmla="*/ 4971600 h 4971600"/>
                <a:gd name="connsiteX4" fmla="*/ 51031 w 2098106"/>
                <a:gd name="connsiteY4" fmla="*/ 3295200 h 4971600"/>
                <a:gd name="connsiteX0" fmla="*/ 3406 w 2098106"/>
                <a:gd name="connsiteY0" fmla="*/ 2485575 h 4971600"/>
                <a:gd name="connsiteX1" fmla="*/ 0 w 2098106"/>
                <a:gd name="connsiteY1" fmla="*/ 1685027 h 4971600"/>
                <a:gd name="connsiteX2" fmla="*/ 2084219 w 2098106"/>
                <a:gd name="connsiteY2" fmla="*/ 0 h 4971600"/>
                <a:gd name="connsiteX3" fmla="*/ 2098106 w 2098106"/>
                <a:gd name="connsiteY3" fmla="*/ 4971600 h 4971600"/>
                <a:gd name="connsiteX4" fmla="*/ 3406 w 2098106"/>
                <a:gd name="connsiteY4" fmla="*/ 2485575 h 4971600"/>
                <a:gd name="connsiteX0" fmla="*/ 3406 w 2084219"/>
                <a:gd name="connsiteY0" fmla="*/ 2485575 h 3438075"/>
                <a:gd name="connsiteX1" fmla="*/ 0 w 2084219"/>
                <a:gd name="connsiteY1" fmla="*/ 1685027 h 3438075"/>
                <a:gd name="connsiteX2" fmla="*/ 2084219 w 2084219"/>
                <a:gd name="connsiteY2" fmla="*/ 0 h 3438075"/>
                <a:gd name="connsiteX3" fmla="*/ 1155131 w 2084219"/>
                <a:gd name="connsiteY3" fmla="*/ 3438075 h 3438075"/>
                <a:gd name="connsiteX4" fmla="*/ 3406 w 2084219"/>
                <a:gd name="connsiteY4" fmla="*/ 2485575 h 3438075"/>
                <a:gd name="connsiteX0" fmla="*/ 3406 w 2084219"/>
                <a:gd name="connsiteY0" fmla="*/ 2485575 h 3438075"/>
                <a:gd name="connsiteX1" fmla="*/ 0 w 2084219"/>
                <a:gd name="connsiteY1" fmla="*/ 1685027 h 3438075"/>
                <a:gd name="connsiteX2" fmla="*/ 2084219 w 2084219"/>
                <a:gd name="connsiteY2" fmla="*/ 0 h 3438075"/>
                <a:gd name="connsiteX3" fmla="*/ 1412306 w 2084219"/>
                <a:gd name="connsiteY3" fmla="*/ 3438075 h 3438075"/>
                <a:gd name="connsiteX4" fmla="*/ 3406 w 2084219"/>
                <a:gd name="connsiteY4" fmla="*/ 2485575 h 3438075"/>
                <a:gd name="connsiteX0" fmla="*/ 3406 w 1446044"/>
                <a:gd name="connsiteY0" fmla="*/ 2457000 h 3409500"/>
                <a:gd name="connsiteX1" fmla="*/ 0 w 1446044"/>
                <a:gd name="connsiteY1" fmla="*/ 1656452 h 3409500"/>
                <a:gd name="connsiteX2" fmla="*/ 1446044 w 1446044"/>
                <a:gd name="connsiteY2" fmla="*/ 0 h 3409500"/>
                <a:gd name="connsiteX3" fmla="*/ 1412306 w 1446044"/>
                <a:gd name="connsiteY3" fmla="*/ 3409500 h 3409500"/>
                <a:gd name="connsiteX4" fmla="*/ 3406 w 1446044"/>
                <a:gd name="connsiteY4" fmla="*/ 2457000 h 3409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6044" h="3409500">
                  <a:moveTo>
                    <a:pt x="3406" y="2457000"/>
                  </a:moveTo>
                  <a:cubicBezTo>
                    <a:pt x="2271" y="2190151"/>
                    <a:pt x="1135" y="1923301"/>
                    <a:pt x="0" y="1656452"/>
                  </a:cubicBezTo>
                  <a:lnTo>
                    <a:pt x="1446044" y="0"/>
                  </a:lnTo>
                  <a:lnTo>
                    <a:pt x="1412306" y="3409500"/>
                  </a:lnTo>
                  <a:lnTo>
                    <a:pt x="3406" y="2457000"/>
                  </a:lnTo>
                  <a:close/>
                </a:path>
              </a:pathLst>
            </a:custGeom>
            <a:gradFill flip="none" rotWithShape="1">
              <a:gsLst>
                <a:gs pos="0">
                  <a:schemeClr val="accent3">
                    <a:lumMod val="5000"/>
                    <a:lumOff val="95000"/>
                    <a:alpha val="17000"/>
                  </a:schemeClr>
                </a:gs>
                <a:gs pos="74000">
                  <a:schemeClr val="tx1">
                    <a:lumMod val="10000"/>
                    <a:lumOff val="90000"/>
                  </a:schemeClr>
                </a:gs>
                <a:gs pos="84000">
                  <a:schemeClr val="tx1">
                    <a:lumMod val="10000"/>
                    <a:lumOff val="90000"/>
                  </a:schemeClr>
                </a:gs>
                <a:gs pos="100000">
                  <a:schemeClr val="tx1">
                    <a:lumMod val="10000"/>
                    <a:lumOff val="90000"/>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Regular"/>
              </a:endParaRPr>
            </a:p>
          </p:txBody>
        </p:sp>
        <p:pic>
          <p:nvPicPr>
            <p:cNvPr id="2053" name="Picture 5" descr="http://4.bp.blogspot.com/-9R9aoqpG7wQ/VDVe6pFZoEI/AAAAAAAABi0/qRMlqtcvHQ8/s1600/tableaudashboard2.jp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3772399" y="2674994"/>
              <a:ext cx="1633605" cy="1010970"/>
            </a:xfrm>
            <a:prstGeom prst="roundRect">
              <a:avLst>
                <a:gd name="adj" fmla="val 8594"/>
              </a:avLst>
            </a:prstGeom>
            <a:solidFill>
              <a:srgbClr val="FFFFFF">
                <a:shade val="85000"/>
              </a:srgbClr>
            </a:solidFill>
            <a:ln>
              <a:noFill/>
            </a:ln>
            <a:effectLst/>
            <a:extLst/>
          </p:spPr>
        </p:pic>
        <p:sp>
          <p:nvSpPr>
            <p:cNvPr id="15" name="Rectangle 14"/>
            <p:cNvSpPr/>
            <p:nvPr/>
          </p:nvSpPr>
          <p:spPr>
            <a:xfrm>
              <a:off x="3887640" y="3745014"/>
              <a:ext cx="1332416" cy="461665"/>
            </a:xfrm>
            <a:prstGeom prst="rect">
              <a:avLst/>
            </a:prstGeom>
          </p:spPr>
          <p:txBody>
            <a:bodyPr wrap="none">
              <a:spAutoFit/>
            </a:bodyPr>
            <a:lstStyle/>
            <a:p>
              <a:pPr algn="ctr" defTabSz="914400">
                <a:spcBef>
                  <a:spcPct val="0"/>
                </a:spcBef>
              </a:pPr>
              <a:r>
                <a:rPr lang="en-US" sz="1200" b="1" dirty="0">
                  <a:latin typeface="Amazon Ember Regular"/>
                </a:rPr>
                <a:t>Existing or new </a:t>
              </a:r>
              <a:br>
                <a:rPr lang="en-US" sz="1200" b="1" dirty="0">
                  <a:latin typeface="Amazon Ember Regular"/>
                </a:rPr>
              </a:br>
              <a:r>
                <a:rPr lang="en-US" sz="1200" b="1" dirty="0">
                  <a:latin typeface="Amazon Ember Regular"/>
                </a:rPr>
                <a:t>BI tool</a:t>
              </a:r>
            </a:p>
          </p:txBody>
        </p:sp>
        <p:pic>
          <p:nvPicPr>
            <p:cNvPr id="18" name="Picture 17"/>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261622" y="2261470"/>
              <a:ext cx="833191" cy="252721"/>
            </a:xfrm>
            <a:prstGeom prst="rect">
              <a:avLst/>
            </a:prstGeom>
          </p:spPr>
        </p:pic>
        <p:pic>
          <p:nvPicPr>
            <p:cNvPr id="19" name="Picture 1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375232" y="1992675"/>
              <a:ext cx="254293" cy="254293"/>
            </a:xfrm>
            <a:prstGeom prst="rect">
              <a:avLst/>
            </a:prstGeom>
          </p:spPr>
        </p:pic>
        <p:sp>
          <p:nvSpPr>
            <p:cNvPr id="47" name="TextBox 46">
              <a:extLst>
                <a:ext uri="{FF2B5EF4-FFF2-40B4-BE49-F238E27FC236}">
                  <a16:creationId xmlns:a16="http://schemas.microsoft.com/office/drawing/2014/main" id="{F0DF4312-12DC-4D01-8AFD-9D14F74B4916}"/>
                </a:ext>
              </a:extLst>
            </p:cNvPr>
            <p:cNvSpPr txBox="1"/>
            <p:nvPr/>
          </p:nvSpPr>
          <p:spPr>
            <a:xfrm>
              <a:off x="205198" y="3745014"/>
              <a:ext cx="1172667" cy="349208"/>
            </a:xfrm>
            <a:prstGeom prst="rect">
              <a:avLst/>
            </a:prstGeom>
          </p:spPr>
          <p:txBody>
            <a:bodyPr vert="horz" lIns="0" tIns="0" rIns="0" bIns="0" rtlCol="0" anchor="ctr">
              <a:no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1200" b="1" dirty="0">
                  <a:solidFill>
                    <a:schemeClr val="tx1"/>
                  </a:solidFill>
                  <a:latin typeface="Amazon Ember Regular"/>
                  <a:ea typeface="Avenir Medium" charset="0"/>
                  <a:cs typeface="Avenir Medium" charset="0"/>
                </a:rPr>
                <a:t>Amazon </a:t>
              </a:r>
            </a:p>
            <a:p>
              <a:r>
                <a:rPr lang="en-AU" sz="1200" b="1" dirty="0">
                  <a:solidFill>
                    <a:schemeClr val="tx1"/>
                  </a:solidFill>
                  <a:latin typeface="Amazon Ember Regular"/>
                  <a:ea typeface="Avenir Medium" charset="0"/>
                  <a:cs typeface="Avenir Medium" charset="0"/>
                </a:rPr>
                <a:t>Redshift</a:t>
              </a:r>
              <a:endParaRPr lang="en-US" sz="1200" b="1" dirty="0">
                <a:solidFill>
                  <a:schemeClr val="tx1"/>
                </a:solidFill>
                <a:latin typeface="Amazon Ember Regular"/>
                <a:ea typeface="Avenir Medium" charset="0"/>
                <a:cs typeface="Avenir Medium" charset="0"/>
              </a:endParaRPr>
            </a:p>
          </p:txBody>
        </p:sp>
        <p:pic>
          <p:nvPicPr>
            <p:cNvPr id="48" name="Picture 47">
              <a:extLst>
                <a:ext uri="{FF2B5EF4-FFF2-40B4-BE49-F238E27FC236}">
                  <a16:creationId xmlns:a16="http://schemas.microsoft.com/office/drawing/2014/main" id="{4B2AB81E-B4A8-4F2E-BEEE-6E749C336E25}"/>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480186" y="3037808"/>
              <a:ext cx="622691" cy="651103"/>
            </a:xfrm>
            <a:prstGeom prst="rect">
              <a:avLst/>
            </a:prstGeom>
          </p:spPr>
        </p:pic>
        <p:cxnSp>
          <p:nvCxnSpPr>
            <p:cNvPr id="49" name="Straight Arrow Connector 48">
              <a:extLst>
                <a:ext uri="{FF2B5EF4-FFF2-40B4-BE49-F238E27FC236}">
                  <a16:creationId xmlns:a16="http://schemas.microsoft.com/office/drawing/2014/main" id="{B846A61E-E84B-49C5-A891-B70525D429EE}"/>
                </a:ext>
              </a:extLst>
            </p:cNvPr>
            <p:cNvCxnSpPr>
              <a:cxnSpLocks/>
            </p:cNvCxnSpPr>
            <p:nvPr/>
          </p:nvCxnSpPr>
          <p:spPr>
            <a:xfrm>
              <a:off x="1175649" y="3380460"/>
              <a:ext cx="2497191" cy="0"/>
            </a:xfrm>
            <a:prstGeom prst="straightConnector1">
              <a:avLst/>
            </a:prstGeom>
            <a:noFill/>
            <a:ln w="19050" cap="rnd" cmpd="sng" algn="ctr">
              <a:solidFill>
                <a:srgbClr val="FF9600"/>
              </a:solidFill>
              <a:prstDash val="solid"/>
              <a:headEnd type="arrow" w="med" len="sm"/>
              <a:tailEnd type="arrow" w="med" len="sm"/>
            </a:ln>
            <a:effectLst/>
          </p:spPr>
        </p:cxnSp>
        <p:pic>
          <p:nvPicPr>
            <p:cNvPr id="50" name="Picture 49">
              <a:extLst>
                <a:ext uri="{FF2B5EF4-FFF2-40B4-BE49-F238E27FC236}">
                  <a16:creationId xmlns:a16="http://schemas.microsoft.com/office/drawing/2014/main" id="{2ED21CD5-E2DF-4B2A-A8F9-01C270518A7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310772" y="1520289"/>
              <a:ext cx="440655" cy="264393"/>
            </a:xfrm>
            <a:prstGeom prst="rect">
              <a:avLst/>
            </a:prstGeom>
          </p:spPr>
        </p:pic>
        <p:grpSp>
          <p:nvGrpSpPr>
            <p:cNvPr id="52" name="Group 4">
              <a:extLst>
                <a:ext uri="{FF2B5EF4-FFF2-40B4-BE49-F238E27FC236}">
                  <a16:creationId xmlns:a16="http://schemas.microsoft.com/office/drawing/2014/main" id="{1D285419-39A9-4C9A-AB60-69C122594985}"/>
                </a:ext>
              </a:extLst>
            </p:cNvPr>
            <p:cNvGrpSpPr>
              <a:grpSpLocks noChangeAspect="1"/>
            </p:cNvGrpSpPr>
            <p:nvPr/>
          </p:nvGrpSpPr>
          <p:grpSpPr bwMode="auto">
            <a:xfrm>
              <a:off x="8273608" y="1162050"/>
              <a:ext cx="458654" cy="392342"/>
              <a:chOff x="2632" y="1408"/>
              <a:chExt cx="498" cy="426"/>
            </a:xfrm>
          </p:grpSpPr>
          <p:sp>
            <p:nvSpPr>
              <p:cNvPr id="53" name="Line 5">
                <a:extLst>
                  <a:ext uri="{FF2B5EF4-FFF2-40B4-BE49-F238E27FC236}">
                    <a16:creationId xmlns:a16="http://schemas.microsoft.com/office/drawing/2014/main" id="{9CB02457-E7B7-46BA-937E-5C6FABD091D6}"/>
                  </a:ext>
                </a:extLst>
              </p:cNvPr>
              <p:cNvSpPr>
                <a:spLocks noChangeShapeType="1"/>
              </p:cNvSpPr>
              <p:nvPr/>
            </p:nvSpPr>
            <p:spPr bwMode="auto">
              <a:xfrm flipH="1">
                <a:off x="2632" y="1834"/>
                <a:ext cx="498"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Rectangle 6">
                <a:extLst>
                  <a:ext uri="{FF2B5EF4-FFF2-40B4-BE49-F238E27FC236}">
                    <a16:creationId xmlns:a16="http://schemas.microsoft.com/office/drawing/2014/main" id="{5B1DD115-0C91-40CB-A7D6-207B7FA4E32E}"/>
                  </a:ext>
                </a:extLst>
              </p:cNvPr>
              <p:cNvSpPr>
                <a:spLocks noChangeArrowheads="1"/>
              </p:cNvSpPr>
              <p:nvPr/>
            </p:nvSpPr>
            <p:spPr bwMode="auto">
              <a:xfrm>
                <a:off x="2797" y="1408"/>
                <a:ext cx="271" cy="426"/>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Rectangle 7">
                <a:extLst>
                  <a:ext uri="{FF2B5EF4-FFF2-40B4-BE49-F238E27FC236}">
                    <a16:creationId xmlns:a16="http://schemas.microsoft.com/office/drawing/2014/main" id="{517EA22A-8E42-4DB7-ABEE-8CFDCBC4DE7D}"/>
                  </a:ext>
                </a:extLst>
              </p:cNvPr>
              <p:cNvSpPr>
                <a:spLocks noChangeArrowheads="1"/>
              </p:cNvSpPr>
              <p:nvPr/>
            </p:nvSpPr>
            <p:spPr bwMode="auto">
              <a:xfrm>
                <a:off x="2854" y="1465"/>
                <a:ext cx="54" cy="71"/>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Rectangle 8">
                <a:extLst>
                  <a:ext uri="{FF2B5EF4-FFF2-40B4-BE49-F238E27FC236}">
                    <a16:creationId xmlns:a16="http://schemas.microsoft.com/office/drawing/2014/main" id="{6AA8A5C7-C93E-4486-A863-6B5AA592F337}"/>
                  </a:ext>
                </a:extLst>
              </p:cNvPr>
              <p:cNvSpPr>
                <a:spLocks noChangeArrowheads="1"/>
              </p:cNvSpPr>
              <p:nvPr/>
            </p:nvSpPr>
            <p:spPr bwMode="auto">
              <a:xfrm>
                <a:off x="2957" y="1465"/>
                <a:ext cx="56" cy="71"/>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Rectangle 9">
                <a:extLst>
                  <a:ext uri="{FF2B5EF4-FFF2-40B4-BE49-F238E27FC236}">
                    <a16:creationId xmlns:a16="http://schemas.microsoft.com/office/drawing/2014/main" id="{9108FA42-5069-4BF9-A5BD-568722E18185}"/>
                  </a:ext>
                </a:extLst>
              </p:cNvPr>
              <p:cNvSpPr>
                <a:spLocks noChangeArrowheads="1"/>
              </p:cNvSpPr>
              <p:nvPr/>
            </p:nvSpPr>
            <p:spPr bwMode="auto">
              <a:xfrm>
                <a:off x="2854" y="1585"/>
                <a:ext cx="54" cy="72"/>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Rectangle 10">
                <a:extLst>
                  <a:ext uri="{FF2B5EF4-FFF2-40B4-BE49-F238E27FC236}">
                    <a16:creationId xmlns:a16="http://schemas.microsoft.com/office/drawing/2014/main" id="{02ED28D6-6EE9-4619-9627-DC90397FE78A}"/>
                  </a:ext>
                </a:extLst>
              </p:cNvPr>
              <p:cNvSpPr>
                <a:spLocks noChangeArrowheads="1"/>
              </p:cNvSpPr>
              <p:nvPr/>
            </p:nvSpPr>
            <p:spPr bwMode="auto">
              <a:xfrm>
                <a:off x="2957" y="1585"/>
                <a:ext cx="56" cy="72"/>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Rectangle 11">
                <a:extLst>
                  <a:ext uri="{FF2B5EF4-FFF2-40B4-BE49-F238E27FC236}">
                    <a16:creationId xmlns:a16="http://schemas.microsoft.com/office/drawing/2014/main" id="{FCF0FB57-91FC-43C4-8C58-89CF05C38C65}"/>
                  </a:ext>
                </a:extLst>
              </p:cNvPr>
              <p:cNvSpPr>
                <a:spLocks noChangeArrowheads="1"/>
              </p:cNvSpPr>
              <p:nvPr/>
            </p:nvSpPr>
            <p:spPr bwMode="auto">
              <a:xfrm>
                <a:off x="2854" y="1705"/>
                <a:ext cx="54" cy="72"/>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Rectangle 12">
                <a:extLst>
                  <a:ext uri="{FF2B5EF4-FFF2-40B4-BE49-F238E27FC236}">
                    <a16:creationId xmlns:a16="http://schemas.microsoft.com/office/drawing/2014/main" id="{9426F2CF-83C4-46DA-AC1D-04377F4806C2}"/>
                  </a:ext>
                </a:extLst>
              </p:cNvPr>
              <p:cNvSpPr>
                <a:spLocks noChangeArrowheads="1"/>
              </p:cNvSpPr>
              <p:nvPr/>
            </p:nvSpPr>
            <p:spPr bwMode="auto">
              <a:xfrm>
                <a:off x="2957" y="1705"/>
                <a:ext cx="56" cy="72"/>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Rectangle 13">
                <a:extLst>
                  <a:ext uri="{FF2B5EF4-FFF2-40B4-BE49-F238E27FC236}">
                    <a16:creationId xmlns:a16="http://schemas.microsoft.com/office/drawing/2014/main" id="{D351A697-CC9D-41E9-8B84-48324CA2F966}"/>
                  </a:ext>
                </a:extLst>
              </p:cNvPr>
              <p:cNvSpPr>
                <a:spLocks noChangeArrowheads="1"/>
              </p:cNvSpPr>
              <p:nvPr/>
            </p:nvSpPr>
            <p:spPr bwMode="auto">
              <a:xfrm>
                <a:off x="2694" y="1526"/>
                <a:ext cx="103" cy="308"/>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21" name="Picture 20"/>
            <p:cNvPicPr>
              <a:picLocks noChangeAspect="1"/>
            </p:cNvPicPr>
            <p:nvPr/>
          </p:nvPicPr>
          <p:blipFill>
            <a:blip r:embed="rId28">
              <a:extLst>
                <a:ext uri="{28A0092B-C50C-407E-A947-70E740481C1C}">
                  <a14:useLocalDpi xmlns:a14="http://schemas.microsoft.com/office/drawing/2010/main"/>
                </a:ext>
              </a:extLst>
            </a:blip>
            <a:stretch>
              <a:fillRect/>
            </a:stretch>
          </p:blipFill>
          <p:spPr>
            <a:xfrm>
              <a:off x="6263021" y="1390980"/>
              <a:ext cx="599171" cy="391125"/>
            </a:xfrm>
            <a:prstGeom prst="rect">
              <a:avLst/>
            </a:prstGeom>
          </p:spPr>
        </p:pic>
      </p:grpSp>
    </p:spTree>
    <p:extLst>
      <p:ext uri="{BB962C8B-B14F-4D97-AF65-F5344CB8AC3E}">
        <p14:creationId xmlns:p14="http://schemas.microsoft.com/office/powerpoint/2010/main" val="114763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50"/>
                                        <p:tgtEl>
                                          <p:spTgt spid="7"/>
                                        </p:tgtEl>
                                      </p:cBhvr>
                                    </p:animEffect>
                                  </p:childTnLst>
                                </p:cTn>
                              </p:par>
                              <p:par>
                                <p:cTn id="8" presetID="63" presetClass="path" presetSubtype="0" decel="100000" fill="hold" grpId="1" nodeType="withEffect">
                                  <p:stCondLst>
                                    <p:cond delay="0"/>
                                  </p:stCondLst>
                                  <p:childTnLst>
                                    <p:animMotion origin="layout" path="M 3.33333E-6 4.32099E-6 L 0.04757 4.32099E-6 " pathEditMode="relative" rAng="0" ptsTypes="AA">
                                      <p:cBhvr>
                                        <p:cTn id="9" dur="500" spd="-100000" fill="hold"/>
                                        <p:tgtEl>
                                          <p:spTgt spid="7"/>
                                        </p:tgtEl>
                                        <p:attrNameLst>
                                          <p:attrName>ppt_x</p:attrName>
                                          <p:attrName>ppt_y</p:attrName>
                                        </p:attrNameLst>
                                      </p:cBhvr>
                                      <p:rCtr x="2378" y="0"/>
                                    </p:animMotion>
                                  </p:childTnLst>
                                </p:cTn>
                              </p:par>
                              <p:par>
                                <p:cTn id="10" presetID="10" presetClass="entr" presetSubtype="0" fill="hold" nodeType="withEffect">
                                  <p:stCondLst>
                                    <p:cond delay="25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350"/>
                                        <p:tgtEl>
                                          <p:spTgt spid="20"/>
                                        </p:tgtEl>
                                      </p:cBhvr>
                                    </p:animEffect>
                                  </p:childTnLst>
                                </p:cTn>
                              </p:par>
                              <p:par>
                                <p:cTn id="13" presetID="42" presetClass="path" presetSubtype="0" decel="100000" fill="hold" nodeType="withEffect">
                                  <p:stCondLst>
                                    <p:cond delay="250"/>
                                  </p:stCondLst>
                                  <p:childTnLst>
                                    <p:animMotion origin="layout" path="M 2.5E-6 4.93827E-6 L 2.5E-6 0.07314 " pathEditMode="relative" rAng="0" ptsTypes="AA">
                                      <p:cBhvr>
                                        <p:cTn id="14" dur="500" spd="-100000" fill="hold"/>
                                        <p:tgtEl>
                                          <p:spTgt spid="20"/>
                                        </p:tgtEl>
                                        <p:attrNameLst>
                                          <p:attrName>ppt_x</p:attrName>
                                          <p:attrName>ppt_y</p:attrName>
                                        </p:attrNameLst>
                                      </p:cBhvr>
                                      <p:rCtr x="0" y="36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2FE6F-42D0-5744-8B30-BA535BFEA523}"/>
              </a:ext>
            </a:extLst>
          </p:cNvPr>
          <p:cNvSpPr>
            <a:spLocks noGrp="1"/>
          </p:cNvSpPr>
          <p:nvPr>
            <p:ph type="title"/>
          </p:nvPr>
        </p:nvSpPr>
        <p:spPr>
          <a:xfrm>
            <a:off x="799244" y="1943737"/>
            <a:ext cx="8344756" cy="1713864"/>
          </a:xfrm>
        </p:spPr>
        <p:txBody>
          <a:bodyPr/>
          <a:lstStyle/>
          <a:p>
            <a:r>
              <a:rPr lang="en-US" sz="3600" dirty="0"/>
              <a:t>When should I use </a:t>
            </a:r>
            <a:r>
              <a:rPr lang="en-US" sz="3600" dirty="0">
                <a:solidFill>
                  <a:schemeClr val="accent1"/>
                </a:solidFill>
              </a:rPr>
              <a:t>Redshift</a:t>
            </a:r>
            <a:r>
              <a:rPr lang="en-US" sz="3600" dirty="0"/>
              <a:t> vs </a:t>
            </a:r>
            <a:r>
              <a:rPr lang="en-US" sz="3600" dirty="0">
                <a:solidFill>
                  <a:schemeClr val="accent2"/>
                </a:solidFill>
              </a:rPr>
              <a:t>Relational Databases?</a:t>
            </a:r>
          </a:p>
        </p:txBody>
      </p:sp>
    </p:spTree>
    <p:extLst>
      <p:ext uri="{BB962C8B-B14F-4D97-AF65-F5344CB8AC3E}">
        <p14:creationId xmlns:p14="http://schemas.microsoft.com/office/powerpoint/2010/main" val="3457211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800C-FD7F-7A4B-A470-FC64DE966D1B}"/>
              </a:ext>
            </a:extLst>
          </p:cNvPr>
          <p:cNvSpPr>
            <a:spLocks noGrp="1"/>
          </p:cNvSpPr>
          <p:nvPr>
            <p:ph type="title"/>
          </p:nvPr>
        </p:nvSpPr>
        <p:spPr/>
        <p:txBody>
          <a:bodyPr/>
          <a:lstStyle/>
          <a:p>
            <a:r>
              <a:rPr lang="en-US" dirty="0">
                <a:solidFill>
                  <a:schemeClr val="accent1"/>
                </a:solidFill>
              </a:rPr>
              <a:t>Hands on Lab</a:t>
            </a:r>
          </a:p>
        </p:txBody>
      </p:sp>
      <p:sp>
        <p:nvSpPr>
          <p:cNvPr id="3" name="Content Placeholder 2">
            <a:extLst>
              <a:ext uri="{FF2B5EF4-FFF2-40B4-BE49-F238E27FC236}">
                <a16:creationId xmlns:a16="http://schemas.microsoft.com/office/drawing/2014/main" id="{A7661891-DDEF-FB45-9B8E-9DC4AFFE7256}"/>
              </a:ext>
            </a:extLst>
          </p:cNvPr>
          <p:cNvSpPr>
            <a:spLocks noGrp="1"/>
          </p:cNvSpPr>
          <p:nvPr>
            <p:ph idx="1"/>
          </p:nvPr>
        </p:nvSpPr>
        <p:spPr/>
        <p:txBody>
          <a:bodyPr/>
          <a:lstStyle/>
          <a:p>
            <a:r>
              <a:rPr lang="en-US" dirty="0"/>
              <a:t>https://</a:t>
            </a:r>
            <a:r>
              <a:rPr lang="en-US" dirty="0" err="1"/>
              <a:t>github.com</a:t>
            </a:r>
            <a:r>
              <a:rPr lang="en-US" dirty="0"/>
              <a:t>/</a:t>
            </a:r>
            <a:r>
              <a:rPr lang="en-US" dirty="0" err="1"/>
              <a:t>saltysoup</a:t>
            </a:r>
            <a:r>
              <a:rPr lang="en-US" dirty="0"/>
              <a:t>/</a:t>
            </a:r>
            <a:r>
              <a:rPr lang="en-US" dirty="0" err="1"/>
              <a:t>pfizer</a:t>
            </a:r>
            <a:r>
              <a:rPr lang="en-US" dirty="0"/>
              <a:t>/tree/master/Module-3_RedshiftSpectrum</a:t>
            </a:r>
          </a:p>
        </p:txBody>
      </p:sp>
    </p:spTree>
    <p:extLst>
      <p:ext uri="{BB962C8B-B14F-4D97-AF65-F5344CB8AC3E}">
        <p14:creationId xmlns:p14="http://schemas.microsoft.com/office/powerpoint/2010/main" val="1978838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1906" y="2047866"/>
            <a:ext cx="8992094" cy="2825898"/>
          </a:xfrm>
        </p:spPr>
        <p:txBody>
          <a:bodyPr/>
          <a:lstStyle/>
          <a:p>
            <a:pPr algn="ctr"/>
            <a:r>
              <a:rPr lang="en-US" sz="3200" dirty="0">
                <a:solidFill>
                  <a:srgbClr val="0E2735"/>
                </a:solidFill>
              </a:rPr>
              <a:t>Quick Primer on Amazon Athena</a:t>
            </a:r>
            <a:endParaRPr lang="en-US" sz="2000" dirty="0">
              <a:solidFill>
                <a:schemeClr val="accent3"/>
              </a:solidFill>
            </a:endParaRPr>
          </a:p>
        </p:txBody>
      </p:sp>
    </p:spTree>
    <p:extLst>
      <p:ext uri="{BB962C8B-B14F-4D97-AF65-F5344CB8AC3E}">
        <p14:creationId xmlns:p14="http://schemas.microsoft.com/office/powerpoint/2010/main" val="41605346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1906" y="1658983"/>
            <a:ext cx="8992094" cy="2825898"/>
          </a:xfrm>
        </p:spPr>
        <p:txBody>
          <a:bodyPr/>
          <a:lstStyle/>
          <a:p>
            <a:pPr algn="ctr"/>
            <a:r>
              <a:rPr lang="en-US" sz="3200" dirty="0">
                <a:solidFill>
                  <a:srgbClr val="0E2735"/>
                </a:solidFill>
              </a:rPr>
              <a:t>Amazon Athena is an </a:t>
            </a:r>
            <a:r>
              <a:rPr lang="en-US" sz="3200" dirty="0">
                <a:solidFill>
                  <a:schemeClr val="accent3"/>
                </a:solidFill>
              </a:rPr>
              <a:t>interactive query service </a:t>
            </a:r>
            <a:r>
              <a:rPr lang="en-US" sz="3200" dirty="0">
                <a:solidFill>
                  <a:srgbClr val="0E2735"/>
                </a:solidFill>
              </a:rPr>
              <a:t>that makes it easy to analyze data directly from </a:t>
            </a:r>
            <a:r>
              <a:rPr lang="en-US" sz="3200" dirty="0">
                <a:solidFill>
                  <a:schemeClr val="accent3"/>
                </a:solidFill>
              </a:rPr>
              <a:t>Amazon S3</a:t>
            </a:r>
            <a:r>
              <a:rPr lang="en-US" sz="3200" dirty="0">
                <a:solidFill>
                  <a:srgbClr val="0E2735"/>
                </a:solidFill>
              </a:rPr>
              <a:t> using </a:t>
            </a:r>
            <a:r>
              <a:rPr lang="en-US" sz="3200" dirty="0">
                <a:solidFill>
                  <a:schemeClr val="accent3"/>
                </a:solidFill>
              </a:rPr>
              <a:t>Standard SQL</a:t>
            </a:r>
            <a:endParaRPr lang="en-US" sz="2000" dirty="0">
              <a:solidFill>
                <a:schemeClr val="accent3"/>
              </a:solidFill>
            </a:endParaRPr>
          </a:p>
        </p:txBody>
      </p:sp>
    </p:spTree>
    <p:extLst>
      <p:ext uri="{BB962C8B-B14F-4D97-AF65-F5344CB8AC3E}">
        <p14:creationId xmlns:p14="http://schemas.microsoft.com/office/powerpoint/2010/main" val="2638099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2901" y="4196437"/>
            <a:ext cx="5347774" cy="355600"/>
          </a:xfrm>
          <a:prstGeom prst="rect">
            <a:avLst/>
          </a:prstGeom>
        </p:spPr>
        <p:txBody>
          <a:bodyPr vert="horz" wrap="none" lIns="0" tIns="0" rIns="0" bIns="0" rtlCol="0">
            <a:noAutofit/>
          </a:bodyPr>
          <a:lstStyle/>
          <a:p>
            <a:pPr defTabSz="685818"/>
            <a:r>
              <a:rPr lang="en-US" sz="750" dirty="0">
                <a:solidFill>
                  <a:schemeClr val="accent6">
                    <a:lumMod val="60000"/>
                    <a:lumOff val="40000"/>
                  </a:schemeClr>
                </a:solidFill>
                <a:latin typeface="Amazon Ember Regular"/>
              </a:rPr>
              <a:t>Sources: </a:t>
            </a:r>
          </a:p>
          <a:p>
            <a:pPr defTabSz="685818"/>
            <a:r>
              <a:rPr lang="en-US" sz="750" dirty="0">
                <a:solidFill>
                  <a:schemeClr val="accent6">
                    <a:lumMod val="60000"/>
                    <a:lumOff val="40000"/>
                  </a:schemeClr>
                </a:solidFill>
                <a:latin typeface="Amazon Ember Regular"/>
              </a:rPr>
              <a:t>Gartner: User Survey Analysis: Key Trends Shaping the Future of Data Center Infrastructure Through 2011 </a:t>
            </a:r>
            <a:br>
              <a:rPr lang="en-US" sz="750" dirty="0">
                <a:solidFill>
                  <a:schemeClr val="accent6">
                    <a:lumMod val="60000"/>
                    <a:lumOff val="40000"/>
                  </a:schemeClr>
                </a:solidFill>
                <a:latin typeface="Amazon Ember Regular"/>
              </a:rPr>
            </a:br>
            <a:r>
              <a:rPr lang="en-US" sz="750" dirty="0">
                <a:solidFill>
                  <a:schemeClr val="accent6">
                    <a:lumMod val="60000"/>
                    <a:lumOff val="40000"/>
                  </a:schemeClr>
                </a:solidFill>
                <a:latin typeface="Amazon Ember Regular"/>
              </a:rPr>
              <a:t>IDC: Worldwide Business Analytics Software 2012–2016 Forecast and 2011 Vendor Shares </a:t>
            </a:r>
          </a:p>
          <a:p>
            <a:pPr defTabSz="685818"/>
            <a:endParaRPr lang="en-US" sz="750" dirty="0">
              <a:solidFill>
                <a:schemeClr val="accent6">
                  <a:lumMod val="60000"/>
                  <a:lumOff val="40000"/>
                </a:schemeClr>
              </a:solidFill>
              <a:latin typeface="Amazon Ember Regular"/>
            </a:endParaRPr>
          </a:p>
        </p:txBody>
      </p:sp>
      <p:sp>
        <p:nvSpPr>
          <p:cNvPr id="6" name="Title 5"/>
          <p:cNvSpPr>
            <a:spLocks noGrp="1"/>
          </p:cNvSpPr>
          <p:nvPr>
            <p:ph type="title"/>
          </p:nvPr>
        </p:nvSpPr>
        <p:spPr/>
        <p:txBody>
          <a:bodyPr/>
          <a:lstStyle/>
          <a:p>
            <a:r>
              <a:rPr lang="en-US" dirty="0"/>
              <a:t>Legacy Architecture Models Lead to Dark Data</a:t>
            </a:r>
            <a:br>
              <a:rPr lang="en-US" dirty="0"/>
            </a:br>
            <a:r>
              <a:rPr lang="en-US" sz="1800" dirty="0">
                <a:solidFill>
                  <a:schemeClr val="accent1"/>
                </a:solidFill>
              </a:rPr>
              <a:t>Traditional data warehouses cannot keep pace with data growth</a:t>
            </a:r>
          </a:p>
        </p:txBody>
      </p:sp>
      <p:grpSp>
        <p:nvGrpSpPr>
          <p:cNvPr id="17" name="Group 16">
            <a:extLst>
              <a:ext uri="{FF2B5EF4-FFF2-40B4-BE49-F238E27FC236}">
                <a16:creationId xmlns:a16="http://schemas.microsoft.com/office/drawing/2014/main" id="{ED9EDB59-2363-4399-AF58-838EC9CB4E2A}"/>
              </a:ext>
            </a:extLst>
          </p:cNvPr>
          <p:cNvGrpSpPr/>
          <p:nvPr/>
        </p:nvGrpSpPr>
        <p:grpSpPr>
          <a:xfrm>
            <a:off x="196665" y="1350963"/>
            <a:ext cx="8706035" cy="2790489"/>
            <a:chOff x="133165" y="1427163"/>
            <a:chExt cx="7707045" cy="2790489"/>
          </a:xfrm>
        </p:grpSpPr>
        <p:graphicFrame>
          <p:nvGraphicFramePr>
            <p:cNvPr id="3" name="Chart 2"/>
            <p:cNvGraphicFramePr/>
            <p:nvPr>
              <p:extLst/>
            </p:nvPr>
          </p:nvGraphicFramePr>
          <p:xfrm>
            <a:off x="133165" y="1427163"/>
            <a:ext cx="7547761" cy="279048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 Box 31"/>
            <p:cNvSpPr txBox="1">
              <a:spLocks noChangeArrowheads="1"/>
            </p:cNvSpPr>
            <p:nvPr/>
          </p:nvSpPr>
          <p:spPr bwMode="auto">
            <a:xfrm>
              <a:off x="6309341" y="2610778"/>
              <a:ext cx="1530869" cy="746326"/>
            </a:xfrm>
            <a:prstGeom prst="rect">
              <a:avLst/>
            </a:prstGeom>
            <a:noFill/>
            <a:ln>
              <a:noFill/>
            </a:ln>
            <a:effectLst>
              <a:prstShdw prst="shdw17" dist="17961" dir="2700000">
                <a:srgbClr val="FFFF66">
                  <a:gamma/>
                  <a:shade val="60000"/>
                  <a:invGamma/>
                  <a:alpha val="50000"/>
                </a:srgbClr>
              </a:prstShdw>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lIns="68549" tIns="34274" rIns="68549" bIns="34274">
              <a:spAutoFit/>
            </a:bodyPr>
            <a:lstStyle/>
            <a:p>
              <a:pPr algn="ctr"/>
              <a:r>
                <a:rPr lang="en-US" altLang="en-US" sz="1600" b="1" dirty="0">
                  <a:latin typeface="Amazon Ember Regular"/>
                  <a:ea typeface="SimSun" panose="02010600030101010101" pitchFamily="2" charset="-122"/>
                </a:rPr>
                <a:t>Dark Data </a:t>
              </a:r>
            </a:p>
            <a:p>
              <a:pPr algn="ctr"/>
              <a:r>
                <a:rPr lang="en-US" altLang="en-US" sz="1400" dirty="0">
                  <a:latin typeface="Amazon Ember Regular"/>
                  <a:ea typeface="SimSun" panose="02010600030101010101" pitchFamily="2" charset="-122"/>
                </a:rPr>
                <a:t>is not available </a:t>
              </a:r>
              <a:br>
                <a:rPr lang="en-US" altLang="en-US" sz="1400" dirty="0">
                  <a:latin typeface="Amazon Ember Regular"/>
                  <a:ea typeface="SimSun" panose="02010600030101010101" pitchFamily="2" charset="-122"/>
                </a:rPr>
              </a:br>
              <a:r>
                <a:rPr lang="en-US" altLang="en-US" sz="1400" dirty="0">
                  <a:latin typeface="Amazon Ember Regular"/>
                  <a:ea typeface="SimSun" panose="02010600030101010101" pitchFamily="2" charset="-122"/>
                </a:rPr>
                <a:t>for analysis</a:t>
              </a:r>
            </a:p>
          </p:txBody>
        </p:sp>
        <p:cxnSp>
          <p:nvCxnSpPr>
            <p:cNvPr id="9" name="Straight Arrow Connector 8">
              <a:extLst>
                <a:ext uri="{FF2B5EF4-FFF2-40B4-BE49-F238E27FC236}">
                  <a16:creationId xmlns:a16="http://schemas.microsoft.com/office/drawing/2014/main" id="{447E1DB4-83C9-4182-B1EA-D3327CC1F578}"/>
                </a:ext>
              </a:extLst>
            </p:cNvPr>
            <p:cNvCxnSpPr>
              <a:cxnSpLocks/>
            </p:cNvCxnSpPr>
            <p:nvPr/>
          </p:nvCxnSpPr>
          <p:spPr>
            <a:xfrm>
              <a:off x="6326316" y="3681413"/>
              <a:ext cx="0" cy="211931"/>
            </a:xfrm>
            <a:prstGeom prst="straightConnector1">
              <a:avLst/>
            </a:prstGeom>
            <a:noFill/>
            <a:ln w="19050" cap="rnd" cmpd="sng" algn="ctr">
              <a:solidFill>
                <a:srgbClr val="FF9600"/>
              </a:solidFill>
              <a:prstDash val="solid"/>
              <a:headEnd type="arrow" w="med" len="sm"/>
              <a:tailEnd type="arrow" w="med" len="sm"/>
            </a:ln>
            <a:effectLst/>
          </p:spPr>
        </p:cxnSp>
        <p:cxnSp>
          <p:nvCxnSpPr>
            <p:cNvPr id="15" name="Straight Arrow Connector 14">
              <a:extLst>
                <a:ext uri="{FF2B5EF4-FFF2-40B4-BE49-F238E27FC236}">
                  <a16:creationId xmlns:a16="http://schemas.microsoft.com/office/drawing/2014/main" id="{230C3368-CC7F-4EDC-9125-DB2B4201C370}"/>
                </a:ext>
              </a:extLst>
            </p:cNvPr>
            <p:cNvCxnSpPr>
              <a:cxnSpLocks/>
            </p:cNvCxnSpPr>
            <p:nvPr/>
          </p:nvCxnSpPr>
          <p:spPr>
            <a:xfrm>
              <a:off x="6326316" y="2307431"/>
              <a:ext cx="0" cy="1335881"/>
            </a:xfrm>
            <a:prstGeom prst="straightConnector1">
              <a:avLst/>
            </a:prstGeom>
            <a:noFill/>
            <a:ln w="19050" cap="rnd" cmpd="sng" algn="ctr">
              <a:solidFill>
                <a:schemeClr val="accent6">
                  <a:lumMod val="60000"/>
                  <a:lumOff val="40000"/>
                </a:schemeClr>
              </a:solidFill>
              <a:prstDash val="solid"/>
              <a:headEnd type="arrow" w="med" len="sm"/>
              <a:tailEnd type="arrow" w="med" len="sm"/>
            </a:ln>
            <a:effectLst/>
          </p:spPr>
        </p:cxnSp>
      </p:grpSp>
    </p:spTree>
    <p:extLst>
      <p:ext uri="{BB962C8B-B14F-4D97-AF65-F5344CB8AC3E}">
        <p14:creationId xmlns:p14="http://schemas.microsoft.com/office/powerpoint/2010/main" val="298881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42" presetClass="path" presetSubtype="0" decel="100000" fill="hold" nodeType="withEffect">
                                  <p:stCondLst>
                                    <p:cond delay="0"/>
                                  </p:stCondLst>
                                  <p:childTnLst>
                                    <p:animMotion origin="layout" path="M 5E-6 1.23457E-6 L 5E-6 0.07315 " pathEditMode="relative" rAng="0" ptsTypes="AA">
                                      <p:cBhvr>
                                        <p:cTn id="9" dur="500" spd="-100000" fill="hold"/>
                                        <p:tgtEl>
                                          <p:spTgt spid="17"/>
                                        </p:tgtEl>
                                        <p:attrNameLst>
                                          <p:attrName>ppt_x</p:attrName>
                                          <p:attrName>ppt_y</p:attrName>
                                        </p:attrNameLst>
                                      </p:cBhvr>
                                      <p:rCtr x="0" y="3642"/>
                                    </p:animMotion>
                                  </p:childTnLst>
                                </p:cTn>
                              </p:par>
                              <p:par>
                                <p:cTn id="10" presetID="10" presetClass="entr" presetSubtype="0" fill="hold" grpId="0" nodeType="withEffect">
                                  <p:stCondLst>
                                    <p:cond delay="1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42" presetClass="path" presetSubtype="0" decel="100000" fill="hold" grpId="1" nodeType="withEffect">
                                  <p:stCondLst>
                                    <p:cond delay="150"/>
                                  </p:stCondLst>
                                  <p:childTnLst>
                                    <p:animMotion origin="layout" path="M 5E-6 1.23457E-6 L 5E-6 0.07315 " pathEditMode="relative" rAng="0" ptsTypes="AA">
                                      <p:cBhvr>
                                        <p:cTn id="14" dur="500" spd="-100000" fill="hold"/>
                                        <p:tgtEl>
                                          <p:spTgt spid="5"/>
                                        </p:tgtEl>
                                        <p:attrNameLst>
                                          <p:attrName>ppt_x</p:attrName>
                                          <p:attrName>ppt_y</p:attrName>
                                        </p:attrNameLst>
                                      </p:cBhvr>
                                      <p:rCtr x="0" y="36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300" y="251571"/>
            <a:ext cx="8205304" cy="545741"/>
          </a:xfrm>
        </p:spPr>
        <p:txBody>
          <a:bodyPr/>
          <a:lstStyle/>
          <a:p>
            <a:r>
              <a:rPr lang="en-US" dirty="0">
                <a:solidFill>
                  <a:schemeClr val="accent1"/>
                </a:solidFill>
              </a:rPr>
              <a:t>Amazon Athena</a:t>
            </a:r>
          </a:p>
        </p:txBody>
      </p:sp>
      <p:sp>
        <p:nvSpPr>
          <p:cNvPr id="3" name="Content Placeholder 2"/>
          <p:cNvSpPr>
            <a:spLocks noGrp="1"/>
          </p:cNvSpPr>
          <p:nvPr>
            <p:ph sz="half" idx="1"/>
          </p:nvPr>
        </p:nvSpPr>
        <p:spPr>
          <a:xfrm>
            <a:off x="182808" y="1012510"/>
            <a:ext cx="8726668" cy="3472073"/>
          </a:xfrm>
        </p:spPr>
        <p:txBody>
          <a:bodyPr/>
          <a:lstStyle/>
          <a:p>
            <a:pPr marL="342900" indent="-342900">
              <a:buFont typeface="Arial"/>
              <a:buChar char="•"/>
            </a:pPr>
            <a:r>
              <a:rPr lang="en-US" dirty="0"/>
              <a:t>Decouple storage from compute</a:t>
            </a:r>
          </a:p>
          <a:p>
            <a:pPr marL="342900" indent="-342900">
              <a:buFont typeface="Arial"/>
              <a:buChar char="•"/>
            </a:pPr>
            <a:r>
              <a:rPr lang="en-US" dirty="0"/>
              <a:t>Serverless – No infrastructure or resources to manage</a:t>
            </a:r>
          </a:p>
          <a:p>
            <a:pPr marL="342900" indent="-342900">
              <a:buFont typeface="Arial"/>
              <a:buChar char="•"/>
            </a:pPr>
            <a:r>
              <a:rPr lang="en-US" dirty="0"/>
              <a:t>Pay only for data scanned (use columnar)</a:t>
            </a:r>
          </a:p>
          <a:p>
            <a:pPr marL="342900" indent="-342900">
              <a:buFont typeface="Arial"/>
              <a:buChar char="•"/>
            </a:pPr>
            <a:r>
              <a:rPr lang="en-US" dirty="0"/>
              <a:t>Secure – IAM for authentication; Encryption at rest &amp; in transit</a:t>
            </a:r>
          </a:p>
          <a:p>
            <a:pPr marL="342900" indent="-342900">
              <a:buFont typeface="Arial"/>
              <a:buChar char="•"/>
            </a:pPr>
            <a:r>
              <a:rPr lang="en-US" dirty="0"/>
              <a:t>Built on powerful community supported OSS solutions</a:t>
            </a:r>
          </a:p>
        </p:txBody>
      </p:sp>
    </p:spTree>
    <p:extLst>
      <p:ext uri="{BB962C8B-B14F-4D97-AF65-F5344CB8AC3E}">
        <p14:creationId xmlns:p14="http://schemas.microsoft.com/office/powerpoint/2010/main" val="277751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150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2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nodeType="withEffect">
                                  <p:stCondLst>
                                    <p:cond delay="250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clker.com/cliparts/y/r/s/E/3/y/orange-man-hi.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58906" y="2781946"/>
            <a:ext cx="267766" cy="600446"/>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2" descr="http://www.clker.com/cliparts/y/r/s/E/3/y/orange-man-hi.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50422" y="2781946"/>
            <a:ext cx="267766" cy="600446"/>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2" descr="http://www.clker.com/cliparts/y/r/s/E/3/y/orange-man-hi.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35866" y="2791100"/>
            <a:ext cx="267766" cy="600446"/>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http://www.clker.com/cliparts/y/r/s/E/3/y/orange-man-hi.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92033" y="2791100"/>
            <a:ext cx="267766" cy="600446"/>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2" descr="http://www.clker.com/cliparts/y/r/s/E/3/y/orange-man-hi.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12391" y="2791100"/>
            <a:ext cx="267766" cy="600446"/>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http://www.clker.com/cliparts/y/r/s/E/3/y/orange-man-hi.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720875" y="2781946"/>
            <a:ext cx="267766" cy="600446"/>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http://blogs-images.forbes.com/davidvinjamuri/files/2014/07/airbnb_horizontal_lockup_print.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960787" y="3518216"/>
            <a:ext cx="878165" cy="390632"/>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2" descr="http://www.clker.com/cliparts/y/r/s/E/3/y/orange-man-hi.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578287" y="2793821"/>
            <a:ext cx="267766" cy="600446"/>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 descr="http://www.clker.com/cliparts/y/r/s/E/3/y/orange-man-hi.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65786" y="2793821"/>
            <a:ext cx="267766" cy="600446"/>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2" descr="http://www.clker.com/cliparts/y/r/s/E/3/y/orange-man-hi.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142359" y="2793821"/>
            <a:ext cx="267766" cy="600446"/>
          </a:xfrm>
          <a:prstGeom prst="rect">
            <a:avLst/>
          </a:prstGeom>
          <a:noFill/>
          <a:extLst>
            <a:ext uri="{909E8E84-426E-40dd-AFC4-6F175D3DCCD1}">
              <a14:hiddenFill xmlns="" xmlns:a14="http://schemas.microsoft.com/office/drawing/2010/main">
                <a:solidFill>
                  <a:srgbClr val="FFFFFF"/>
                </a:solidFill>
              </a14:hiddenFill>
            </a:ext>
          </a:extLst>
        </p:spPr>
      </p:pic>
      <p:pic>
        <p:nvPicPr>
          <p:cNvPr id="2058" name="Picture 10" descr="http://californiaclock.com/wp-content/uploads/2014/03/drop-box.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703633" y="3555324"/>
            <a:ext cx="1062166" cy="289348"/>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Right Bracket 14"/>
          <p:cNvSpPr/>
          <p:nvPr/>
        </p:nvSpPr>
        <p:spPr>
          <a:xfrm rot="16200000">
            <a:off x="1912206" y="1368493"/>
            <a:ext cx="438812" cy="2291938"/>
          </a:xfrm>
          <a:prstGeom prst="rightBracket">
            <a:avLst>
              <a:gd name="adj" fmla="val 21190"/>
            </a:avLst>
          </a:prstGeom>
          <a:ln w="25400"/>
        </p:spPr>
        <p:style>
          <a:lnRef idx="1">
            <a:schemeClr val="accent1"/>
          </a:lnRef>
          <a:fillRef idx="0">
            <a:schemeClr val="accent1"/>
          </a:fillRef>
          <a:effectRef idx="0">
            <a:schemeClr val="accent1"/>
          </a:effectRef>
          <a:fontRef idx="minor">
            <a:schemeClr val="tx1"/>
          </a:fontRef>
        </p:style>
        <p:txBody>
          <a:bodyPr lIns="91438" tIns="45719" rIns="91438" bIns="45719" rtlCol="0" anchor="ctr"/>
          <a:lstStyle/>
          <a:p>
            <a:pPr algn="ctr"/>
            <a:endParaRPr lang="en-US" sz="1350"/>
          </a:p>
        </p:txBody>
      </p:sp>
      <p:cxnSp>
        <p:nvCxnSpPr>
          <p:cNvPr id="17" name="Straight Connector 16"/>
          <p:cNvCxnSpPr>
            <a:stCxn id="15" idx="2"/>
            <a:endCxn id="21" idx="2"/>
          </p:cNvCxnSpPr>
          <p:nvPr/>
        </p:nvCxnSpPr>
        <p:spPr>
          <a:xfrm flipV="1">
            <a:off x="2131611" y="1832017"/>
            <a:ext cx="6690" cy="46304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1" name="Picture 2" descr="http://prestodb.io/static/presto-og.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520191" y="1261290"/>
            <a:ext cx="1236221" cy="570726"/>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6" descr="https://encrypted-tbn0.gstatic.com/images?q=tbn:ANd9GcSCCA07pV4ZXNMavVZJxa8FgReWg6nSTR-al8Uk2TewNmz5CxGc"/>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723306" y="3558334"/>
            <a:ext cx="1279420" cy="375802"/>
          </a:xfrm>
          <a:prstGeom prst="rect">
            <a:avLst/>
          </a:prstGeom>
          <a:noFill/>
          <a:extLst>
            <a:ext uri="{909E8E84-426E-40dd-AFC4-6F175D3DCCD1}">
              <a14:hiddenFill xmlns="" xmlns:a14="http://schemas.microsoft.com/office/drawing/2010/main">
                <a:solidFill>
                  <a:srgbClr val="FFFFFF"/>
                </a:solidFill>
              </a14:hiddenFill>
            </a:ext>
          </a:extLst>
        </p:spPr>
      </p:pic>
      <p:pic>
        <p:nvPicPr>
          <p:cNvPr id="2060" name="Picture 12" descr="http://community.imgtec.com/wp/wp-content/uploads/2014/03/autodesk-logo-175px.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845742" y="3196135"/>
            <a:ext cx="782563" cy="748339"/>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http://www.clker.com/cliparts/y/r/s/E/3/y/orange-man-hi.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63927" y="2502922"/>
            <a:ext cx="267766" cy="600446"/>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http://www.clker.com/cliparts/y/r/s/E/3/y/orange-man-hi.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55442" y="2502922"/>
            <a:ext cx="267766" cy="600446"/>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http://www.clker.com/cliparts/y/r/s/E/3/y/orange-man-hi.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40888" y="2512075"/>
            <a:ext cx="267766" cy="600446"/>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2" descr="http://www.clker.com/cliparts/y/r/s/E/3/y/orange-man-hi.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97054" y="2512075"/>
            <a:ext cx="267766" cy="600446"/>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2" descr="http://www.clker.com/cliparts/y/r/s/E/3/y/orange-man-hi.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917413" y="2512075"/>
            <a:ext cx="267766" cy="600446"/>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2" descr="http://www.clker.com/cliparts/y/r/s/E/3/y/orange-man-hi.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625897" y="2502922"/>
            <a:ext cx="267766" cy="600446"/>
          </a:xfrm>
          <a:prstGeom prst="rect">
            <a:avLst/>
          </a:prstGeom>
          <a:noFill/>
          <a:extLst>
            <a:ext uri="{909E8E84-426E-40dd-AFC4-6F175D3DCCD1}">
              <a14:hiddenFill xmlns="" xmlns:a14="http://schemas.microsoft.com/office/drawing/2010/main">
                <a:solidFill>
                  <a:srgbClr val="FFFFFF"/>
                </a:solidFill>
              </a14:hiddenFill>
            </a:ext>
          </a:extLst>
        </p:spPr>
      </p:pic>
      <p:pic>
        <p:nvPicPr>
          <p:cNvPr id="36" name="Picture 2" descr="http://www.clker.com/cliparts/y/r/s/E/3/y/orange-man-hi.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83308" y="2514796"/>
            <a:ext cx="267766" cy="600446"/>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2" descr="http://www.clker.com/cliparts/y/r/s/E/3/y/orange-man-hi.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770808" y="2514796"/>
            <a:ext cx="267766" cy="600446"/>
          </a:xfrm>
          <a:prstGeom prst="rect">
            <a:avLst/>
          </a:prstGeom>
          <a:noFill/>
          <a:extLst>
            <a:ext uri="{909E8E84-426E-40dd-AFC4-6F175D3DCCD1}">
              <a14:hiddenFill xmlns="" xmlns:a14="http://schemas.microsoft.com/office/drawing/2010/main">
                <a:solidFill>
                  <a:srgbClr val="FFFFFF"/>
                </a:solidFill>
              </a14:hiddenFill>
            </a:ext>
          </a:extLst>
        </p:spPr>
      </p:pic>
      <p:pic>
        <p:nvPicPr>
          <p:cNvPr id="38" name="Picture 2" descr="http://www.clker.com/cliparts/y/r/s/E/3/y/orange-man-hi.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47381" y="2514796"/>
            <a:ext cx="267766" cy="600446"/>
          </a:xfrm>
          <a:prstGeom prst="rect">
            <a:avLst/>
          </a:prstGeom>
          <a:noFill/>
          <a:extLst>
            <a:ext uri="{909E8E84-426E-40dd-AFC4-6F175D3DCCD1}">
              <a14:hiddenFill xmlns="" xmlns:a14="http://schemas.microsoft.com/office/drawing/2010/main">
                <a:solidFill>
                  <a:srgbClr val="FFFFFF"/>
                </a:solidFill>
              </a14:hiddenFill>
            </a:ext>
          </a:extLst>
        </p:spPr>
      </p:pic>
      <p:sp>
        <p:nvSpPr>
          <p:cNvPr id="39" name="Right Bracket 38"/>
          <p:cNvSpPr/>
          <p:nvPr/>
        </p:nvSpPr>
        <p:spPr>
          <a:xfrm rot="16200000">
            <a:off x="6190294" y="617401"/>
            <a:ext cx="278537" cy="3396346"/>
          </a:xfrm>
          <a:prstGeom prst="rightBracket">
            <a:avLst>
              <a:gd name="adj" fmla="val 21190"/>
            </a:avLst>
          </a:prstGeom>
          <a:ln w="25400"/>
        </p:spPr>
        <p:style>
          <a:lnRef idx="1">
            <a:schemeClr val="accent1"/>
          </a:lnRef>
          <a:fillRef idx="0">
            <a:schemeClr val="accent1"/>
          </a:fillRef>
          <a:effectRef idx="0">
            <a:schemeClr val="accent1"/>
          </a:effectRef>
          <a:fontRef idx="minor">
            <a:schemeClr val="tx1"/>
          </a:fontRef>
        </p:style>
        <p:txBody>
          <a:bodyPr lIns="91438" tIns="45719" rIns="91438" bIns="45719" rtlCol="0" anchor="ctr"/>
          <a:lstStyle/>
          <a:p>
            <a:pPr algn="ctr"/>
            <a:endParaRPr lang="en-US" sz="1350"/>
          </a:p>
        </p:txBody>
      </p:sp>
      <p:cxnSp>
        <p:nvCxnSpPr>
          <p:cNvPr id="40" name="Straight Connector 39"/>
          <p:cNvCxnSpPr>
            <a:stCxn id="39" idx="2"/>
            <a:endCxn id="2062" idx="2"/>
          </p:cNvCxnSpPr>
          <p:nvPr/>
        </p:nvCxnSpPr>
        <p:spPr>
          <a:xfrm flipH="1" flipV="1">
            <a:off x="6327404" y="1845838"/>
            <a:ext cx="2159" cy="330468"/>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710849" y="3218670"/>
            <a:ext cx="1291877" cy="241642"/>
          </a:xfrm>
          <a:prstGeom prst="rect">
            <a:avLst/>
          </a:prstGeom>
        </p:spPr>
      </p:pic>
      <p:pic>
        <p:nvPicPr>
          <p:cNvPr id="42" name="Picture 4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07322" y="3215228"/>
            <a:ext cx="706650" cy="703683"/>
          </a:xfrm>
          <a:prstGeom prst="rect">
            <a:avLst/>
          </a:prstGeom>
        </p:spPr>
      </p:pic>
      <p:pic>
        <p:nvPicPr>
          <p:cNvPr id="43" name="Picture 2" descr="http://www.clker.com/cliparts/y/r/s/E/3/y/orange-man-hi.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927650" y="2523950"/>
            <a:ext cx="267766" cy="600446"/>
          </a:xfrm>
          <a:prstGeom prst="rect">
            <a:avLst/>
          </a:prstGeom>
          <a:noFill/>
          <a:extLst>
            <a:ext uri="{909E8E84-426E-40dd-AFC4-6F175D3DCCD1}">
              <a14:hiddenFill xmlns="" xmlns:a14="http://schemas.microsoft.com/office/drawing/2010/main">
                <a:solidFill>
                  <a:srgbClr val="FFFFFF"/>
                </a:solidFill>
              </a14:hiddenFill>
            </a:ext>
          </a:extLst>
        </p:spPr>
      </p:pic>
      <p:pic>
        <p:nvPicPr>
          <p:cNvPr id="44" name="Picture 2" descr="http://www.clker.com/cliparts/y/r/s/E/3/y/orange-man-hi.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639587" y="2517349"/>
            <a:ext cx="267766" cy="600446"/>
          </a:xfrm>
          <a:prstGeom prst="rect">
            <a:avLst/>
          </a:prstGeom>
          <a:noFill/>
          <a:extLst>
            <a:ext uri="{909E8E84-426E-40dd-AFC4-6F175D3DCCD1}">
              <a14:hiddenFill xmlns="" xmlns:a14="http://schemas.microsoft.com/office/drawing/2010/main">
                <a:solidFill>
                  <a:srgbClr val="FFFFFF"/>
                </a:solidFill>
              </a14:hiddenFill>
            </a:ext>
          </a:extLst>
        </p:spPr>
      </p:pic>
      <p:pic>
        <p:nvPicPr>
          <p:cNvPr id="45" name="Picture 2" descr="http://www.clker.com/cliparts/y/r/s/E/3/y/orange-man-hi.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342389" y="2519374"/>
            <a:ext cx="267766" cy="600446"/>
          </a:xfrm>
          <a:prstGeom prst="rect">
            <a:avLst/>
          </a:prstGeom>
          <a:noFill/>
          <a:extLst>
            <a:ext uri="{909E8E84-426E-40dd-AFC4-6F175D3DCCD1}">
              <a14:hiddenFill xmlns="" xmlns:a14="http://schemas.microsoft.com/office/drawing/2010/main">
                <a:solidFill>
                  <a:srgbClr val="FFFFFF"/>
                </a:solidFill>
              </a14:hiddenFill>
            </a:ext>
          </a:extLst>
        </p:spPr>
      </p:pic>
      <p:pic>
        <p:nvPicPr>
          <p:cNvPr id="46" name="Picture 2" descr="http://www.clker.com/cliparts/y/r/s/E/3/y/orange-man-hi.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474893" y="2519374"/>
            <a:ext cx="267766" cy="600446"/>
          </a:xfrm>
          <a:prstGeom prst="rect">
            <a:avLst/>
          </a:prstGeom>
          <a:noFill/>
          <a:extLst>
            <a:ext uri="{909E8E84-426E-40dd-AFC4-6F175D3DCCD1}">
              <a14:hiddenFill xmlns="" xmlns:a14="http://schemas.microsoft.com/office/drawing/2010/main">
                <a:solidFill>
                  <a:srgbClr val="FFFFFF"/>
                </a:solidFill>
              </a14:hiddenFill>
            </a:ext>
          </a:extLst>
        </p:spPr>
      </p:pic>
      <p:pic>
        <p:nvPicPr>
          <p:cNvPr id="2062" name="Picture 14" descr="http://hortonworks.com/wp-content/uploads/2013/05/hive_logo.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951234" y="1093500"/>
            <a:ext cx="752339" cy="752339"/>
          </a:xfrm>
          <a:prstGeom prst="rect">
            <a:avLst/>
          </a:prstGeom>
          <a:noFill/>
          <a:extLst>
            <a:ext uri="{909E8E84-426E-40dd-AFC4-6F175D3DCCD1}">
              <a14:hiddenFill xmlns="" xmlns:a14="http://schemas.microsoft.com/office/drawing/2010/main">
                <a:solidFill>
                  <a:srgbClr val="FFFFFF"/>
                </a:solidFill>
              </a14:hiddenFill>
            </a:ext>
          </a:extLst>
        </p:spPr>
      </p:pic>
      <p:pic>
        <p:nvPicPr>
          <p:cNvPr id="47" name="Picture 4" descr="http://upload.wikimedia.org/wikipedia/commons/c/c7/Netflix_logo_2014.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64283" y="3541292"/>
            <a:ext cx="1254709" cy="324912"/>
          </a:xfrm>
          <a:prstGeom prst="rect">
            <a:avLst/>
          </a:prstGeom>
          <a:noFill/>
          <a:extLst>
            <a:ext uri="{909E8E84-426E-40dd-AFC4-6F175D3DCCD1}">
              <a14:hiddenFill xmlns="" xmlns:a14="http://schemas.microsoft.com/office/drawing/2010/main">
                <a:solidFill>
                  <a:srgbClr val="FFFFFF"/>
                </a:solidFill>
              </a14:hiddenFill>
            </a:ext>
          </a:extLst>
        </p:spPr>
      </p:pic>
      <p:sp>
        <p:nvSpPr>
          <p:cNvPr id="48" name="Title 1"/>
          <p:cNvSpPr txBox="1">
            <a:spLocks/>
          </p:cNvSpPr>
          <p:nvPr/>
        </p:nvSpPr>
        <p:spPr>
          <a:xfrm>
            <a:off x="372241" y="177113"/>
            <a:ext cx="8205304" cy="545741"/>
          </a:xfrm>
          <a:prstGeom prst="rect">
            <a:avLst/>
          </a:prstGeom>
        </p:spPr>
        <p:txBody>
          <a:bodyPr/>
          <a:lstStyle>
            <a:lvl1pPr algn="l" defTabSz="609459" rtl="0" eaLnBrk="1" latinLnBrk="0" hangingPunct="1">
              <a:spcBef>
                <a:spcPct val="0"/>
              </a:spcBef>
              <a:buNone/>
              <a:defRPr sz="3700" b="1" i="0" kern="1200">
                <a:solidFill>
                  <a:schemeClr val="accent6">
                    <a:lumMod val="50000"/>
                  </a:schemeClr>
                </a:solidFill>
                <a:latin typeface="Arial"/>
                <a:ea typeface="+mj-ea"/>
                <a:cs typeface="Arial"/>
              </a:defRPr>
            </a:lvl1pPr>
          </a:lstStyle>
          <a:p>
            <a:r>
              <a:rPr lang="en-US" sz="2800" b="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Customers Drive Product Decisions</a:t>
            </a:r>
          </a:p>
        </p:txBody>
      </p:sp>
    </p:spTree>
    <p:extLst>
      <p:ext uri="{BB962C8B-B14F-4D97-AF65-F5344CB8AC3E}">
        <p14:creationId xmlns:p14="http://schemas.microsoft.com/office/powerpoint/2010/main" val="411678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50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par>
                                <p:cTn id="11" presetID="10" presetClass="entr" presetSubtype="0" fill="hold"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500"/>
                                  </p:stCondLst>
                                  <p:childTnLst>
                                    <p:set>
                                      <p:cBhvr>
                                        <p:cTn id="27" dur="1" fill="hold">
                                          <p:stCondLst>
                                            <p:cond delay="0"/>
                                          </p:stCondLst>
                                        </p:cTn>
                                        <p:tgtEl>
                                          <p:spTgt spid="2052"/>
                                        </p:tgtEl>
                                        <p:attrNameLst>
                                          <p:attrName>style.visibility</p:attrName>
                                        </p:attrNameLst>
                                      </p:cBhvr>
                                      <p:to>
                                        <p:strVal val="visible"/>
                                      </p:to>
                                    </p:set>
                                    <p:animEffect transition="in" filter="fade">
                                      <p:cBhvr>
                                        <p:cTn id="28" dur="500"/>
                                        <p:tgtEl>
                                          <p:spTgt spid="2052"/>
                                        </p:tgtEl>
                                      </p:cBhvr>
                                    </p:animEffect>
                                  </p:childTnLst>
                                </p:cTn>
                              </p:par>
                              <p:par>
                                <p:cTn id="29" presetID="10" presetClass="entr" presetSubtype="0" fill="hold" nodeType="withEffect">
                                  <p:stCondLst>
                                    <p:cond delay="5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5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5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500"/>
                                  </p:stCondLst>
                                  <p:childTnLst>
                                    <p:set>
                                      <p:cBhvr>
                                        <p:cTn id="39" dur="1" fill="hold">
                                          <p:stCondLst>
                                            <p:cond delay="0"/>
                                          </p:stCondLst>
                                        </p:cTn>
                                        <p:tgtEl>
                                          <p:spTgt spid="2058"/>
                                        </p:tgtEl>
                                        <p:attrNameLst>
                                          <p:attrName>style.visibility</p:attrName>
                                        </p:attrNameLst>
                                      </p:cBhvr>
                                      <p:to>
                                        <p:strVal val="visible"/>
                                      </p:to>
                                    </p:set>
                                    <p:animEffect transition="in" filter="fade">
                                      <p:cBhvr>
                                        <p:cTn id="40" dur="500"/>
                                        <p:tgtEl>
                                          <p:spTgt spid="2058"/>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nodeType="withEffect">
                                  <p:stCondLst>
                                    <p:cond delay="50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nodeType="withEffect">
                                  <p:stCondLst>
                                    <p:cond delay="5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50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nodeType="withEffect">
                                  <p:stCondLst>
                                    <p:cond delay="500"/>
                                  </p:stCondLst>
                                  <p:childTnLst>
                                    <p:set>
                                      <p:cBhvr>
                                        <p:cTn id="54" dur="1" fill="hold">
                                          <p:stCondLst>
                                            <p:cond delay="0"/>
                                          </p:stCondLst>
                                        </p:cTn>
                                        <p:tgtEl>
                                          <p:spTgt spid="2060"/>
                                        </p:tgtEl>
                                        <p:attrNameLst>
                                          <p:attrName>style.visibility</p:attrName>
                                        </p:attrNameLst>
                                      </p:cBhvr>
                                      <p:to>
                                        <p:strVal val="visible"/>
                                      </p:to>
                                    </p:set>
                                    <p:animEffect transition="in" filter="fade">
                                      <p:cBhvr>
                                        <p:cTn id="55" dur="500"/>
                                        <p:tgtEl>
                                          <p:spTgt spid="2060"/>
                                        </p:tgtEl>
                                      </p:cBhvr>
                                    </p:animEffect>
                                  </p:childTnLst>
                                </p:cTn>
                              </p:par>
                              <p:par>
                                <p:cTn id="56" presetID="10" presetClass="entr" presetSubtype="0" fill="hold" nodeType="withEffect">
                                  <p:stCondLst>
                                    <p:cond delay="50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nodeType="withEffect">
                                  <p:stCondLst>
                                    <p:cond delay="50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par>
                                <p:cTn id="62" presetID="10" presetClass="entr" presetSubtype="0" fill="hold" nodeType="withEffect">
                                  <p:stCondLst>
                                    <p:cond delay="50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par>
                                <p:cTn id="65" presetID="10" presetClass="entr" presetSubtype="0" fill="hold" nodeType="withEffect">
                                  <p:stCondLst>
                                    <p:cond delay="50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par>
                                <p:cTn id="68" presetID="10" presetClass="entr" presetSubtype="0" fill="hold" nodeType="withEffect">
                                  <p:stCondLst>
                                    <p:cond delay="50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nodeType="withEffect">
                                  <p:stCondLst>
                                    <p:cond delay="50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par>
                                <p:cTn id="74" presetID="10" presetClass="entr" presetSubtype="0" fill="hold" nodeType="withEffect">
                                  <p:stCondLst>
                                    <p:cond delay="50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nodeType="withEffect">
                                  <p:stCondLst>
                                    <p:cond delay="5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nodeType="withEffect">
                                  <p:stCondLst>
                                    <p:cond delay="50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500"/>
                                        <p:tgtEl>
                                          <p:spTgt spid="39"/>
                                        </p:tgtEl>
                                      </p:cBhvr>
                                    </p:animEffect>
                                  </p:childTnLst>
                                </p:cTn>
                              </p:par>
                              <p:par>
                                <p:cTn id="86" presetID="10" presetClass="entr" presetSubtype="0" fill="hold" nodeType="withEffect">
                                  <p:stCondLst>
                                    <p:cond delay="500"/>
                                  </p:stCondLst>
                                  <p:childTnLst>
                                    <p:set>
                                      <p:cBhvr>
                                        <p:cTn id="87" dur="1" fill="hold">
                                          <p:stCondLst>
                                            <p:cond delay="0"/>
                                          </p:stCondLst>
                                        </p:cTn>
                                        <p:tgtEl>
                                          <p:spTgt spid="40"/>
                                        </p:tgtEl>
                                        <p:attrNameLst>
                                          <p:attrName>style.visibility</p:attrName>
                                        </p:attrNameLst>
                                      </p:cBhvr>
                                      <p:to>
                                        <p:strVal val="visible"/>
                                      </p:to>
                                    </p:set>
                                    <p:animEffect transition="in" filter="fade">
                                      <p:cBhvr>
                                        <p:cTn id="88" dur="500"/>
                                        <p:tgtEl>
                                          <p:spTgt spid="40"/>
                                        </p:tgtEl>
                                      </p:cBhvr>
                                    </p:animEffect>
                                  </p:childTnLst>
                                </p:cTn>
                              </p:par>
                              <p:par>
                                <p:cTn id="89" presetID="10" presetClass="entr" presetSubtype="0" fill="hold" nodeType="withEffect">
                                  <p:stCondLst>
                                    <p:cond delay="500"/>
                                  </p:stCondLst>
                                  <p:childTnLst>
                                    <p:set>
                                      <p:cBhvr>
                                        <p:cTn id="90" dur="1" fill="hold">
                                          <p:stCondLst>
                                            <p:cond delay="0"/>
                                          </p:stCondLst>
                                        </p:cTn>
                                        <p:tgtEl>
                                          <p:spTgt spid="41"/>
                                        </p:tgtEl>
                                        <p:attrNameLst>
                                          <p:attrName>style.visibility</p:attrName>
                                        </p:attrNameLst>
                                      </p:cBhvr>
                                      <p:to>
                                        <p:strVal val="visible"/>
                                      </p:to>
                                    </p:set>
                                    <p:animEffect transition="in" filter="fade">
                                      <p:cBhvr>
                                        <p:cTn id="91" dur="500"/>
                                        <p:tgtEl>
                                          <p:spTgt spid="41"/>
                                        </p:tgtEl>
                                      </p:cBhvr>
                                    </p:animEffect>
                                  </p:childTnLst>
                                </p:cTn>
                              </p:par>
                              <p:par>
                                <p:cTn id="92" presetID="10" presetClass="entr" presetSubtype="0" fill="hold" nodeType="withEffect">
                                  <p:stCondLst>
                                    <p:cond delay="50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par>
                                <p:cTn id="95" presetID="10" presetClass="entr" presetSubtype="0" fill="hold" nodeType="withEffect">
                                  <p:stCondLst>
                                    <p:cond delay="500"/>
                                  </p:stCondLst>
                                  <p:childTnLst>
                                    <p:set>
                                      <p:cBhvr>
                                        <p:cTn id="96" dur="1" fill="hold">
                                          <p:stCondLst>
                                            <p:cond delay="0"/>
                                          </p:stCondLst>
                                        </p:cTn>
                                        <p:tgtEl>
                                          <p:spTgt spid="43"/>
                                        </p:tgtEl>
                                        <p:attrNameLst>
                                          <p:attrName>style.visibility</p:attrName>
                                        </p:attrNameLst>
                                      </p:cBhvr>
                                      <p:to>
                                        <p:strVal val="visible"/>
                                      </p:to>
                                    </p:set>
                                    <p:animEffect transition="in" filter="fade">
                                      <p:cBhvr>
                                        <p:cTn id="97" dur="500"/>
                                        <p:tgtEl>
                                          <p:spTgt spid="43"/>
                                        </p:tgtEl>
                                      </p:cBhvr>
                                    </p:animEffect>
                                  </p:childTnLst>
                                </p:cTn>
                              </p:par>
                              <p:par>
                                <p:cTn id="98" presetID="10" presetClass="entr" presetSubtype="0" fill="hold" nodeType="withEffect">
                                  <p:stCondLst>
                                    <p:cond delay="500"/>
                                  </p:stCondLst>
                                  <p:childTnLst>
                                    <p:set>
                                      <p:cBhvr>
                                        <p:cTn id="99" dur="1" fill="hold">
                                          <p:stCondLst>
                                            <p:cond delay="0"/>
                                          </p:stCondLst>
                                        </p:cTn>
                                        <p:tgtEl>
                                          <p:spTgt spid="44"/>
                                        </p:tgtEl>
                                        <p:attrNameLst>
                                          <p:attrName>style.visibility</p:attrName>
                                        </p:attrNameLst>
                                      </p:cBhvr>
                                      <p:to>
                                        <p:strVal val="visible"/>
                                      </p:to>
                                    </p:set>
                                    <p:animEffect transition="in" filter="fade">
                                      <p:cBhvr>
                                        <p:cTn id="100" dur="500"/>
                                        <p:tgtEl>
                                          <p:spTgt spid="44"/>
                                        </p:tgtEl>
                                      </p:cBhvr>
                                    </p:animEffect>
                                  </p:childTnLst>
                                </p:cTn>
                              </p:par>
                              <p:par>
                                <p:cTn id="101" presetID="10" presetClass="entr" presetSubtype="0" fill="hold" nodeType="withEffect">
                                  <p:stCondLst>
                                    <p:cond delay="500"/>
                                  </p:stCondLst>
                                  <p:childTnLst>
                                    <p:set>
                                      <p:cBhvr>
                                        <p:cTn id="102" dur="1" fill="hold">
                                          <p:stCondLst>
                                            <p:cond delay="0"/>
                                          </p:stCondLst>
                                        </p:cTn>
                                        <p:tgtEl>
                                          <p:spTgt spid="45"/>
                                        </p:tgtEl>
                                        <p:attrNameLst>
                                          <p:attrName>style.visibility</p:attrName>
                                        </p:attrNameLst>
                                      </p:cBhvr>
                                      <p:to>
                                        <p:strVal val="visible"/>
                                      </p:to>
                                    </p:set>
                                    <p:animEffect transition="in" filter="fade">
                                      <p:cBhvr>
                                        <p:cTn id="103" dur="500"/>
                                        <p:tgtEl>
                                          <p:spTgt spid="45"/>
                                        </p:tgtEl>
                                      </p:cBhvr>
                                    </p:animEffect>
                                  </p:childTnLst>
                                </p:cTn>
                              </p:par>
                              <p:par>
                                <p:cTn id="104" presetID="10" presetClass="entr" presetSubtype="0" fill="hold" nodeType="withEffect">
                                  <p:stCondLst>
                                    <p:cond delay="500"/>
                                  </p:stCondLst>
                                  <p:childTnLst>
                                    <p:set>
                                      <p:cBhvr>
                                        <p:cTn id="105" dur="1" fill="hold">
                                          <p:stCondLst>
                                            <p:cond delay="0"/>
                                          </p:stCondLst>
                                        </p:cTn>
                                        <p:tgtEl>
                                          <p:spTgt spid="46"/>
                                        </p:tgtEl>
                                        <p:attrNameLst>
                                          <p:attrName>style.visibility</p:attrName>
                                        </p:attrNameLst>
                                      </p:cBhvr>
                                      <p:to>
                                        <p:strVal val="visible"/>
                                      </p:to>
                                    </p:set>
                                    <p:animEffect transition="in" filter="fade">
                                      <p:cBhvr>
                                        <p:cTn id="106" dur="500"/>
                                        <p:tgtEl>
                                          <p:spTgt spid="46"/>
                                        </p:tgtEl>
                                      </p:cBhvr>
                                    </p:animEffect>
                                  </p:childTnLst>
                                </p:cTn>
                              </p:par>
                              <p:par>
                                <p:cTn id="107" presetID="10" presetClass="entr" presetSubtype="0" fill="hold" nodeType="withEffect">
                                  <p:stCondLst>
                                    <p:cond delay="500"/>
                                  </p:stCondLst>
                                  <p:childTnLst>
                                    <p:set>
                                      <p:cBhvr>
                                        <p:cTn id="108" dur="1" fill="hold">
                                          <p:stCondLst>
                                            <p:cond delay="0"/>
                                          </p:stCondLst>
                                        </p:cTn>
                                        <p:tgtEl>
                                          <p:spTgt spid="2062"/>
                                        </p:tgtEl>
                                        <p:attrNameLst>
                                          <p:attrName>style.visibility</p:attrName>
                                        </p:attrNameLst>
                                      </p:cBhvr>
                                      <p:to>
                                        <p:strVal val="visible"/>
                                      </p:to>
                                    </p:set>
                                    <p:animEffect transition="in" filter="fade">
                                      <p:cBhvr>
                                        <p:cTn id="109" dur="500"/>
                                        <p:tgtEl>
                                          <p:spTgt spid="2062"/>
                                        </p:tgtEl>
                                      </p:cBhvr>
                                    </p:animEffect>
                                  </p:childTnLst>
                                </p:cTn>
                              </p:par>
                              <p:par>
                                <p:cTn id="110" presetID="10" presetClass="entr" presetSubtype="0" fill="hold" nodeType="withEffect">
                                  <p:stCondLst>
                                    <p:cond delay="500"/>
                                  </p:stCondLst>
                                  <p:childTnLst>
                                    <p:set>
                                      <p:cBhvr>
                                        <p:cTn id="111" dur="1" fill="hold">
                                          <p:stCondLst>
                                            <p:cond delay="0"/>
                                          </p:stCondLst>
                                        </p:cTn>
                                        <p:tgtEl>
                                          <p:spTgt spid="47"/>
                                        </p:tgtEl>
                                        <p:attrNameLst>
                                          <p:attrName>style.visibility</p:attrName>
                                        </p:attrNameLst>
                                      </p:cBhvr>
                                      <p:to>
                                        <p:strVal val="visible"/>
                                      </p:to>
                                    </p:set>
                                    <p:animEffect transition="in" filter="fade">
                                      <p:cBhvr>
                                        <p:cTn id="1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9" grpId="0" animBg="1"/>
      <p:bldP spid="4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89860"/>
            <a:ext cx="8205304" cy="545741"/>
          </a:xfrm>
        </p:spPr>
        <p:txBody>
          <a:bodyPr>
            <a:normAutofit/>
          </a:bodyPr>
          <a:lstStyle/>
          <a:p>
            <a:r>
              <a:rPr lang="en-US" dirty="0">
                <a:solidFill>
                  <a:schemeClr val="accent1"/>
                </a:solidFill>
              </a:rPr>
              <a:t>Familiar Technologies Under the Covers</a:t>
            </a:r>
          </a:p>
        </p:txBody>
      </p:sp>
      <p:sp>
        <p:nvSpPr>
          <p:cNvPr id="3" name="Content Placeholder 2"/>
          <p:cNvSpPr>
            <a:spLocks noGrp="1"/>
          </p:cNvSpPr>
          <p:nvPr>
            <p:ph sz="half" idx="1"/>
          </p:nvPr>
        </p:nvSpPr>
        <p:spPr>
          <a:xfrm>
            <a:off x="3678012" y="3210428"/>
            <a:ext cx="4708084" cy="986827"/>
          </a:xfrm>
        </p:spPr>
        <p:txBody>
          <a:bodyPr/>
          <a:lstStyle/>
          <a:p>
            <a:r>
              <a:rPr lang="en-US" sz="1800" b="1" u="sng" dirty="0">
                <a:solidFill>
                  <a:schemeClr val="accent1"/>
                </a:solidFill>
              </a:rPr>
              <a:t>Used for SQL Queries</a:t>
            </a:r>
          </a:p>
          <a:p>
            <a:r>
              <a:rPr lang="en-US" sz="1800" dirty="0"/>
              <a:t>In-memory distributed query engine</a:t>
            </a:r>
          </a:p>
          <a:p>
            <a:r>
              <a:rPr lang="en-US" sz="1800" dirty="0"/>
              <a:t>ANSI-SQL compatible with extensions</a:t>
            </a:r>
          </a:p>
        </p:txBody>
      </p:sp>
      <p:pic>
        <p:nvPicPr>
          <p:cNvPr id="2050" name="Picture 2" descr="Image result for Presto logo"/>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30442" y="3210419"/>
            <a:ext cx="1983846" cy="915882"/>
          </a:xfrm>
          <a:prstGeom prst="rect">
            <a:avLst/>
          </a:prstGeom>
          <a:noFill/>
          <a:extLst>
            <a:ext uri="{909E8E84-426E-40dd-AFC4-6F175D3DCCD1}">
              <a14:hiddenFill xmlns="" xmlns:a14="http://schemas.microsoft.com/office/drawing/2010/main">
                <a:solidFill>
                  <a:srgbClr val="FFFFFF"/>
                </a:solidFill>
              </a14:hiddenFill>
            </a:ext>
          </a:extLst>
        </p:spPr>
      </p:pic>
      <p:sp>
        <p:nvSpPr>
          <p:cNvPr id="8" name="Content Placeholder 3"/>
          <p:cNvSpPr>
            <a:spLocks noGrp="1"/>
          </p:cNvSpPr>
          <p:nvPr>
            <p:ph sz="half" idx="2"/>
          </p:nvPr>
        </p:nvSpPr>
        <p:spPr>
          <a:xfrm>
            <a:off x="3658771" y="1129839"/>
            <a:ext cx="5784368" cy="1837854"/>
          </a:xfrm>
        </p:spPr>
        <p:txBody>
          <a:bodyPr/>
          <a:lstStyle/>
          <a:p>
            <a:r>
              <a:rPr lang="en-US" sz="1800" b="1" u="sng" dirty="0">
                <a:solidFill>
                  <a:schemeClr val="accent1"/>
                </a:solidFill>
              </a:rPr>
              <a:t>Used for DDL functionality</a:t>
            </a:r>
          </a:p>
          <a:p>
            <a:r>
              <a:rPr lang="en-US" sz="1800" dirty="0"/>
              <a:t>Complex data types</a:t>
            </a:r>
          </a:p>
          <a:p>
            <a:r>
              <a:rPr lang="en-US" sz="1800" dirty="0"/>
              <a:t>Multitude of formats </a:t>
            </a:r>
          </a:p>
          <a:p>
            <a:r>
              <a:rPr lang="en-US" sz="1800" dirty="0"/>
              <a:t>Supports data partitioning</a:t>
            </a: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7055" y="1322025"/>
            <a:ext cx="1175254" cy="1175254"/>
          </a:xfrm>
          <a:prstGeom prst="rect">
            <a:avLst/>
          </a:prstGeom>
        </p:spPr>
      </p:pic>
    </p:spTree>
    <p:extLst>
      <p:ext uri="{BB962C8B-B14F-4D97-AF65-F5344CB8AC3E}">
        <p14:creationId xmlns:p14="http://schemas.microsoft.com/office/powerpoint/2010/main" val="128021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fade">
                                      <p:cBhvr>
                                        <p:cTn id="16" dur="500"/>
                                        <p:tgtEl>
                                          <p:spTgt spid="8">
                                            <p:txEl>
                                              <p:pRg st="1" end="1"/>
                                            </p:txEl>
                                          </p:spTgt>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500"/>
                                        <p:tgtEl>
                                          <p:spTgt spid="8">
                                            <p:txEl>
                                              <p:pRg st="2" end="2"/>
                                            </p:txEl>
                                          </p:spTgt>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par>
                                <p:cTn id="23" presetID="10" presetClass="entr" presetSubtype="0" fill="hold" nodeType="withEffect">
                                  <p:stCondLst>
                                    <p:cond delay="1000"/>
                                  </p:stCondLst>
                                  <p:childTnLst>
                                    <p:set>
                                      <p:cBhvr>
                                        <p:cTn id="24" dur="1" fill="hold">
                                          <p:stCondLst>
                                            <p:cond delay="0"/>
                                          </p:stCondLst>
                                        </p:cTn>
                                        <p:tgtEl>
                                          <p:spTgt spid="2050"/>
                                        </p:tgtEl>
                                        <p:attrNameLst>
                                          <p:attrName>style.visibility</p:attrName>
                                        </p:attrNameLst>
                                      </p:cBhvr>
                                      <p:to>
                                        <p:strVal val="visible"/>
                                      </p:to>
                                    </p:set>
                                    <p:animEffect transition="in" filter="fade">
                                      <p:cBhvr>
                                        <p:cTn id="25" dur="500"/>
                                        <p:tgtEl>
                                          <p:spTgt spid="2050"/>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500"/>
                                        <p:tgtEl>
                                          <p:spTgt spid="3">
                                            <p:txEl>
                                              <p:pRg st="0" end="0"/>
                                            </p:txEl>
                                          </p:spTgt>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500"/>
                                        <p:tgtEl>
                                          <p:spTgt spid="3">
                                            <p:txEl>
                                              <p:pRg st="1" end="1"/>
                                            </p:txEl>
                                          </p:spTgt>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259EC-40A3-4844-B6E2-8DB35B646A23}"/>
              </a:ext>
            </a:extLst>
          </p:cNvPr>
          <p:cNvSpPr>
            <a:spLocks noGrp="1"/>
          </p:cNvSpPr>
          <p:nvPr>
            <p:ph type="title"/>
          </p:nvPr>
        </p:nvSpPr>
        <p:spPr>
          <a:xfrm>
            <a:off x="340592" y="167488"/>
            <a:ext cx="8205304" cy="545741"/>
          </a:xfrm>
        </p:spPr>
        <p:txBody>
          <a:bodyPr/>
          <a:lstStyle/>
          <a:p>
            <a:r>
              <a:rPr lang="en-US" dirty="0">
                <a:solidFill>
                  <a:schemeClr val="accent1"/>
                </a:solidFill>
              </a:rPr>
              <a:t>Athena</a:t>
            </a:r>
            <a:r>
              <a:rPr lang="en-US" dirty="0">
                <a:solidFill>
                  <a:srgbClr val="0E2735"/>
                </a:solidFill>
              </a:rPr>
              <a:t> vs. </a:t>
            </a:r>
            <a:r>
              <a:rPr lang="en-US" dirty="0">
                <a:solidFill>
                  <a:schemeClr val="accent1"/>
                </a:solidFill>
              </a:rPr>
              <a:t>Redshift Spectrum</a:t>
            </a:r>
            <a:r>
              <a:rPr lang="en-US" dirty="0">
                <a:solidFill>
                  <a:srgbClr val="0E2735"/>
                </a:solidFill>
              </a:rPr>
              <a:t> vs </a:t>
            </a:r>
            <a:r>
              <a:rPr lang="en-US" dirty="0">
                <a:solidFill>
                  <a:schemeClr val="accent1"/>
                </a:solidFill>
              </a:rPr>
              <a:t>Relational DB</a:t>
            </a:r>
          </a:p>
        </p:txBody>
      </p:sp>
      <p:sp>
        <p:nvSpPr>
          <p:cNvPr id="3" name="Content Placeholder 2">
            <a:extLst>
              <a:ext uri="{FF2B5EF4-FFF2-40B4-BE49-F238E27FC236}">
                <a16:creationId xmlns:a16="http://schemas.microsoft.com/office/drawing/2014/main" id="{B56DFE1D-DAE2-F744-B5FF-929754302C3A}"/>
              </a:ext>
            </a:extLst>
          </p:cNvPr>
          <p:cNvSpPr>
            <a:spLocks noGrp="1"/>
          </p:cNvSpPr>
          <p:nvPr>
            <p:ph idx="1"/>
          </p:nvPr>
        </p:nvSpPr>
        <p:spPr/>
        <p:txBody>
          <a:bodyPr>
            <a:normAutofit/>
          </a:bodyPr>
          <a:lstStyle/>
          <a:p>
            <a:pPr marL="342900" indent="-342900">
              <a:buFont typeface="Arial" panose="020B0604020202020204" pitchFamily="34" charset="0"/>
              <a:buChar char="•"/>
            </a:pPr>
            <a:r>
              <a:rPr lang="en-US" dirty="0"/>
              <a:t>Athena is serverless, with good performance</a:t>
            </a:r>
          </a:p>
          <a:p>
            <a:pPr marL="342900" indent="-342900">
              <a:buFont typeface="Arial" panose="020B0604020202020204" pitchFamily="34" charset="0"/>
              <a:buChar char="•"/>
            </a:pPr>
            <a:r>
              <a:rPr lang="en-US" dirty="0"/>
              <a:t>Redshift Spectrum enables Redshift clusters to query data both in the cluster and in S3</a:t>
            </a:r>
          </a:p>
          <a:p>
            <a:pPr marL="342900" indent="-342900">
              <a:buFont typeface="Arial" panose="020B0604020202020204" pitchFamily="34" charset="0"/>
              <a:buChar char="•"/>
            </a:pPr>
            <a:r>
              <a:rPr lang="en-US" dirty="0"/>
              <a:t>Redshift with Redshift Spectrum will provide the best performance but a Redshift cluster is required</a:t>
            </a:r>
          </a:p>
          <a:p>
            <a:pPr marL="342900" indent="-342900">
              <a:buFont typeface="Arial" panose="020B0604020202020204" pitchFamily="34" charset="0"/>
              <a:buChar char="•"/>
            </a:pPr>
            <a:r>
              <a:rPr lang="en-US" dirty="0"/>
              <a:t>If already using Redshift, extend with Spectrum</a:t>
            </a:r>
          </a:p>
          <a:p>
            <a:pPr marL="342900" indent="-342900">
              <a:buFont typeface="Arial" panose="020B0604020202020204" pitchFamily="34" charset="0"/>
              <a:buChar char="•"/>
            </a:pPr>
            <a:r>
              <a:rPr lang="en-US" dirty="0"/>
              <a:t>Ad-hoc queries vs OLAP vs OLTP</a:t>
            </a:r>
          </a:p>
          <a:p>
            <a:endParaRPr lang="en-US" dirty="0"/>
          </a:p>
        </p:txBody>
      </p:sp>
    </p:spTree>
    <p:extLst>
      <p:ext uri="{BB962C8B-B14F-4D97-AF65-F5344CB8AC3E}">
        <p14:creationId xmlns:p14="http://schemas.microsoft.com/office/powerpoint/2010/main" val="167583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150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2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nodeType="withEffect">
                                  <p:stCondLst>
                                    <p:cond delay="250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3A55-D844-7849-A99B-C284A8E5ECEE}"/>
              </a:ext>
            </a:extLst>
          </p:cNvPr>
          <p:cNvSpPr>
            <a:spLocks noGrp="1"/>
          </p:cNvSpPr>
          <p:nvPr>
            <p:ph type="title"/>
          </p:nvPr>
        </p:nvSpPr>
        <p:spPr/>
        <p:txBody>
          <a:bodyPr/>
          <a:lstStyle/>
          <a:p>
            <a:r>
              <a:rPr lang="en-US" dirty="0">
                <a:solidFill>
                  <a:schemeClr val="accent1"/>
                </a:solidFill>
              </a:rPr>
              <a:t>Alternatively…</a:t>
            </a:r>
          </a:p>
        </p:txBody>
      </p:sp>
      <p:pic>
        <p:nvPicPr>
          <p:cNvPr id="4" name="Content Placeholder 3">
            <a:extLst>
              <a:ext uri="{FF2B5EF4-FFF2-40B4-BE49-F238E27FC236}">
                <a16:creationId xmlns:a16="http://schemas.microsoft.com/office/drawing/2014/main" id="{53EA3DF4-1F99-CF41-8C17-67971B4781A2}"/>
              </a:ext>
            </a:extLst>
          </p:cNvPr>
          <p:cNvPicPr>
            <a:picLocks noGrp="1" noChangeAspect="1"/>
          </p:cNvPicPr>
          <p:nvPr>
            <p:ph idx="1"/>
          </p:nvPr>
        </p:nvPicPr>
        <p:blipFill>
          <a:blip r:embed="rId2"/>
          <a:stretch>
            <a:fillRect/>
          </a:stretch>
        </p:blipFill>
        <p:spPr>
          <a:xfrm>
            <a:off x="1589959" y="660677"/>
            <a:ext cx="5698964" cy="3778202"/>
          </a:xfrm>
          <a:prstGeom prst="rect">
            <a:avLst/>
          </a:prstGeom>
        </p:spPr>
      </p:pic>
    </p:spTree>
    <p:extLst>
      <p:ext uri="{BB962C8B-B14F-4D97-AF65-F5344CB8AC3E}">
        <p14:creationId xmlns:p14="http://schemas.microsoft.com/office/powerpoint/2010/main" val="1756229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p:txBody>
          <a:bodyPr/>
          <a:lstStyle/>
          <a:p>
            <a:r>
              <a:rPr lang="en-US" dirty="0"/>
              <a:t>Amazon Redshift</a:t>
            </a:r>
            <a:br>
              <a:rPr lang="en-US" dirty="0"/>
            </a:br>
            <a:r>
              <a:rPr lang="en-US" sz="1800" dirty="0">
                <a:solidFill>
                  <a:schemeClr val="accent1"/>
                </a:solidFill>
              </a:rPr>
              <a:t>10x faster at 1/10</a:t>
            </a:r>
            <a:r>
              <a:rPr lang="en-US" sz="1800" baseline="30000" dirty="0">
                <a:solidFill>
                  <a:schemeClr val="accent1"/>
                </a:solidFill>
              </a:rPr>
              <a:t>th</a:t>
            </a:r>
            <a:r>
              <a:rPr lang="en-US" sz="1800" dirty="0">
                <a:solidFill>
                  <a:schemeClr val="accent1"/>
                </a:solidFill>
              </a:rPr>
              <a:t> the cost</a:t>
            </a:r>
          </a:p>
        </p:txBody>
      </p:sp>
      <p:grpSp>
        <p:nvGrpSpPr>
          <p:cNvPr id="2" name="Group 1">
            <a:extLst>
              <a:ext uri="{FF2B5EF4-FFF2-40B4-BE49-F238E27FC236}">
                <a16:creationId xmlns:a16="http://schemas.microsoft.com/office/drawing/2014/main" id="{2591E995-0D51-44E6-B82D-1D6F3EA1FEDD}"/>
              </a:ext>
            </a:extLst>
          </p:cNvPr>
          <p:cNvGrpSpPr/>
          <p:nvPr/>
        </p:nvGrpSpPr>
        <p:grpSpPr>
          <a:xfrm>
            <a:off x="731562" y="1237350"/>
            <a:ext cx="2171899" cy="1388757"/>
            <a:chOff x="765771" y="1356095"/>
            <a:chExt cx="2171899" cy="1388757"/>
          </a:xfrm>
        </p:grpSpPr>
        <p:sp>
          <p:nvSpPr>
            <p:cNvPr id="63" name="TextBox 62"/>
            <p:cNvSpPr txBox="1"/>
            <p:nvPr/>
          </p:nvSpPr>
          <p:spPr>
            <a:xfrm>
              <a:off x="907072" y="1963020"/>
              <a:ext cx="1889296" cy="307777"/>
            </a:xfrm>
            <a:prstGeom prst="rect">
              <a:avLst/>
            </a:prstGeom>
            <a:noFill/>
          </p:spPr>
          <p:txBody>
            <a:bodyPr wrap="square" rtlCol="0">
              <a:spAutoFit/>
            </a:bodyPr>
            <a:lstStyle/>
            <a:p>
              <a:pPr algn="ctr"/>
              <a:r>
                <a:rPr lang="en-US" sz="1400" dirty="0">
                  <a:solidFill>
                    <a:schemeClr val="accent1"/>
                  </a:solidFill>
                  <a:latin typeface="Amazon Ember Regular"/>
                  <a:ea typeface="Amazon Ember" panose="02000000000000000000" pitchFamily="2" charset="0"/>
                </a:rPr>
                <a:t>Fast</a:t>
              </a:r>
            </a:p>
          </p:txBody>
        </p:sp>
        <p:sp>
          <p:nvSpPr>
            <p:cNvPr id="67" name="TextBox 66"/>
            <p:cNvSpPr txBox="1"/>
            <p:nvPr/>
          </p:nvSpPr>
          <p:spPr>
            <a:xfrm>
              <a:off x="765771" y="2283187"/>
              <a:ext cx="2171899" cy="461665"/>
            </a:xfrm>
            <a:prstGeom prst="rect">
              <a:avLst/>
            </a:prstGeom>
            <a:noFill/>
          </p:spPr>
          <p:txBody>
            <a:bodyPr wrap="square" rtlCol="0">
              <a:spAutoFit/>
            </a:bodyPr>
            <a:lstStyle/>
            <a:p>
              <a:pPr algn="ctr"/>
              <a:r>
                <a:rPr lang="en-US" sz="1200" dirty="0">
                  <a:latin typeface="Amazon Ember Regular"/>
                </a:rPr>
                <a:t>Delivers fast results for all types of workloads</a:t>
              </a:r>
              <a:endParaRPr lang="en-US" sz="1200" dirty="0">
                <a:latin typeface="Amazon Ember Regular"/>
                <a:ea typeface="Amazon Ember" panose="02000000000000000000" pitchFamily="2" charset="0"/>
              </a:endParaRPr>
            </a:p>
          </p:txBody>
        </p:sp>
        <p:grpSp>
          <p:nvGrpSpPr>
            <p:cNvPr id="34" name="Group 33">
              <a:extLst>
                <a:ext uri="{FF2B5EF4-FFF2-40B4-BE49-F238E27FC236}">
                  <a16:creationId xmlns:a16="http://schemas.microsoft.com/office/drawing/2014/main" id="{DE05C00D-2ED3-4657-904E-1F1A0B06362A}"/>
                </a:ext>
              </a:extLst>
            </p:cNvPr>
            <p:cNvGrpSpPr/>
            <p:nvPr/>
          </p:nvGrpSpPr>
          <p:grpSpPr>
            <a:xfrm>
              <a:off x="1545105" y="1356095"/>
              <a:ext cx="560937" cy="431952"/>
              <a:chOff x="1230000" y="2386799"/>
              <a:chExt cx="418514" cy="322278"/>
            </a:xfrm>
          </p:grpSpPr>
          <p:sp>
            <p:nvSpPr>
              <p:cNvPr id="35" name="Freeform 9">
                <a:extLst>
                  <a:ext uri="{FF2B5EF4-FFF2-40B4-BE49-F238E27FC236}">
                    <a16:creationId xmlns:a16="http://schemas.microsoft.com/office/drawing/2014/main" id="{F2BE5143-49B3-4517-AC94-B69CAA3F524C}"/>
                  </a:ext>
                </a:extLst>
              </p:cNvPr>
              <p:cNvSpPr>
                <a:spLocks/>
              </p:cNvSpPr>
              <p:nvPr/>
            </p:nvSpPr>
            <p:spPr bwMode="auto">
              <a:xfrm>
                <a:off x="1230000" y="2386799"/>
                <a:ext cx="418514" cy="322278"/>
              </a:xfrm>
              <a:custGeom>
                <a:avLst/>
                <a:gdLst>
                  <a:gd name="T0" fmla="*/ 126 w 136"/>
                  <a:gd name="T1" fmla="*/ 104 h 104"/>
                  <a:gd name="T2" fmla="*/ 136 w 136"/>
                  <a:gd name="T3" fmla="*/ 68 h 104"/>
                  <a:gd name="T4" fmla="*/ 68 w 136"/>
                  <a:gd name="T5" fmla="*/ 0 h 104"/>
                  <a:gd name="T6" fmla="*/ 0 w 136"/>
                  <a:gd name="T7" fmla="*/ 68 h 104"/>
                  <a:gd name="T8" fmla="*/ 10 w 136"/>
                  <a:gd name="T9" fmla="*/ 104 h 104"/>
                  <a:gd name="T10" fmla="*/ 126 w 136"/>
                  <a:gd name="T11" fmla="*/ 104 h 104"/>
                </a:gdLst>
                <a:ahLst/>
                <a:cxnLst>
                  <a:cxn ang="0">
                    <a:pos x="T0" y="T1"/>
                  </a:cxn>
                  <a:cxn ang="0">
                    <a:pos x="T2" y="T3"/>
                  </a:cxn>
                  <a:cxn ang="0">
                    <a:pos x="T4" y="T5"/>
                  </a:cxn>
                  <a:cxn ang="0">
                    <a:pos x="T6" y="T7"/>
                  </a:cxn>
                  <a:cxn ang="0">
                    <a:pos x="T8" y="T9"/>
                  </a:cxn>
                  <a:cxn ang="0">
                    <a:pos x="T10" y="T11"/>
                  </a:cxn>
                </a:cxnLst>
                <a:rect l="0" t="0" r="r" b="b"/>
                <a:pathLst>
                  <a:path w="136" h="104">
                    <a:moveTo>
                      <a:pt x="126" y="104"/>
                    </a:moveTo>
                    <a:cubicBezTo>
                      <a:pt x="132" y="94"/>
                      <a:pt x="136" y="81"/>
                      <a:pt x="136" y="68"/>
                    </a:cubicBezTo>
                    <a:cubicBezTo>
                      <a:pt x="136" y="30"/>
                      <a:pt x="106" y="0"/>
                      <a:pt x="68" y="0"/>
                    </a:cubicBezTo>
                    <a:cubicBezTo>
                      <a:pt x="30" y="0"/>
                      <a:pt x="0" y="30"/>
                      <a:pt x="0" y="68"/>
                    </a:cubicBezTo>
                    <a:cubicBezTo>
                      <a:pt x="0" y="81"/>
                      <a:pt x="4" y="94"/>
                      <a:pt x="10" y="104"/>
                    </a:cubicBezTo>
                    <a:lnTo>
                      <a:pt x="126" y="104"/>
                    </a:lnTo>
                    <a:close/>
                  </a:path>
                </a:pathLst>
              </a:custGeom>
              <a:solidFill>
                <a:srgbClr val="FFFFFF"/>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2">
                <a:extLst>
                  <a:ext uri="{FF2B5EF4-FFF2-40B4-BE49-F238E27FC236}">
                    <a16:creationId xmlns:a16="http://schemas.microsoft.com/office/drawing/2014/main" id="{5056E377-F927-494B-996C-F8DA936F7569}"/>
                  </a:ext>
                </a:extLst>
              </p:cNvPr>
              <p:cNvSpPr>
                <a:spLocks/>
              </p:cNvSpPr>
              <p:nvPr/>
            </p:nvSpPr>
            <p:spPr bwMode="auto">
              <a:xfrm>
                <a:off x="1279237" y="2436036"/>
                <a:ext cx="248423" cy="210376"/>
              </a:xfrm>
              <a:custGeom>
                <a:avLst/>
                <a:gdLst>
                  <a:gd name="T0" fmla="*/ 81 w 81"/>
                  <a:gd name="T1" fmla="*/ 9 h 68"/>
                  <a:gd name="T2" fmla="*/ 52 w 81"/>
                  <a:gd name="T3" fmla="*/ 0 h 68"/>
                  <a:gd name="T4" fmla="*/ 0 w 81"/>
                  <a:gd name="T5" fmla="*/ 52 h 68"/>
                  <a:gd name="T6" fmla="*/ 3 w 81"/>
                  <a:gd name="T7" fmla="*/ 68 h 68"/>
                </a:gdLst>
                <a:ahLst/>
                <a:cxnLst>
                  <a:cxn ang="0">
                    <a:pos x="T0" y="T1"/>
                  </a:cxn>
                  <a:cxn ang="0">
                    <a:pos x="T2" y="T3"/>
                  </a:cxn>
                  <a:cxn ang="0">
                    <a:pos x="T4" y="T5"/>
                  </a:cxn>
                  <a:cxn ang="0">
                    <a:pos x="T6" y="T7"/>
                  </a:cxn>
                </a:cxnLst>
                <a:rect l="0" t="0" r="r" b="b"/>
                <a:pathLst>
                  <a:path w="81" h="68">
                    <a:moveTo>
                      <a:pt x="81" y="9"/>
                    </a:moveTo>
                    <a:cubicBezTo>
                      <a:pt x="72" y="3"/>
                      <a:pt x="63" y="0"/>
                      <a:pt x="52" y="0"/>
                    </a:cubicBezTo>
                    <a:cubicBezTo>
                      <a:pt x="23" y="0"/>
                      <a:pt x="0" y="23"/>
                      <a:pt x="0" y="52"/>
                    </a:cubicBezTo>
                    <a:cubicBezTo>
                      <a:pt x="0" y="58"/>
                      <a:pt x="1" y="63"/>
                      <a:pt x="3" y="68"/>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Oval 10">
                <a:extLst>
                  <a:ext uri="{FF2B5EF4-FFF2-40B4-BE49-F238E27FC236}">
                    <a16:creationId xmlns:a16="http://schemas.microsoft.com/office/drawing/2014/main" id="{83B3E8A9-42CE-41B6-918A-EEF064BA72B0}"/>
                  </a:ext>
                </a:extLst>
              </p:cNvPr>
              <p:cNvSpPr>
                <a:spLocks noChangeArrowheads="1"/>
              </p:cNvSpPr>
              <p:nvPr/>
            </p:nvSpPr>
            <p:spPr bwMode="auto">
              <a:xfrm>
                <a:off x="1402330" y="2585985"/>
                <a:ext cx="73855" cy="73855"/>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11">
                <a:extLst>
                  <a:ext uri="{FF2B5EF4-FFF2-40B4-BE49-F238E27FC236}">
                    <a16:creationId xmlns:a16="http://schemas.microsoft.com/office/drawing/2014/main" id="{0B01F353-7329-4DD7-B0B8-EC83CC907833}"/>
                  </a:ext>
                </a:extLst>
              </p:cNvPr>
              <p:cNvSpPr>
                <a:spLocks noChangeShapeType="1"/>
              </p:cNvSpPr>
              <p:nvPr/>
            </p:nvSpPr>
            <p:spPr bwMode="auto">
              <a:xfrm flipV="1">
                <a:off x="1462757" y="2496463"/>
                <a:ext cx="102950" cy="100712"/>
              </a:xfrm>
              <a:prstGeom prst="lin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a:extLst>
              <a:ext uri="{FF2B5EF4-FFF2-40B4-BE49-F238E27FC236}">
                <a16:creationId xmlns:a16="http://schemas.microsoft.com/office/drawing/2014/main" id="{2E8DD3ED-E07D-43C1-9699-68E67AE5A10D}"/>
              </a:ext>
            </a:extLst>
          </p:cNvPr>
          <p:cNvGrpSpPr/>
          <p:nvPr/>
        </p:nvGrpSpPr>
        <p:grpSpPr>
          <a:xfrm>
            <a:off x="3451842" y="1182304"/>
            <a:ext cx="2171899" cy="1443803"/>
            <a:chOff x="3486051" y="1301049"/>
            <a:chExt cx="2171899" cy="1443803"/>
          </a:xfrm>
        </p:grpSpPr>
        <p:sp>
          <p:nvSpPr>
            <p:cNvPr id="29" name="TextBox 28"/>
            <p:cNvSpPr txBox="1"/>
            <p:nvPr/>
          </p:nvSpPr>
          <p:spPr>
            <a:xfrm>
              <a:off x="3627352" y="1963020"/>
              <a:ext cx="1889296" cy="307777"/>
            </a:xfrm>
            <a:prstGeom prst="rect">
              <a:avLst/>
            </a:prstGeom>
            <a:noFill/>
          </p:spPr>
          <p:txBody>
            <a:bodyPr wrap="square" rtlCol="0">
              <a:spAutoFit/>
            </a:bodyPr>
            <a:lstStyle/>
            <a:p>
              <a:pPr algn="ctr"/>
              <a:r>
                <a:rPr lang="en-US" sz="1400" dirty="0">
                  <a:solidFill>
                    <a:schemeClr val="accent1"/>
                  </a:solidFill>
                  <a:latin typeface="Amazon Ember Regular"/>
                  <a:ea typeface="Amazon Ember" panose="02000000000000000000" pitchFamily="2" charset="0"/>
                </a:rPr>
                <a:t>Simple</a:t>
              </a:r>
            </a:p>
          </p:txBody>
        </p:sp>
        <p:sp>
          <p:nvSpPr>
            <p:cNvPr id="39" name="TextBox 38"/>
            <p:cNvSpPr txBox="1"/>
            <p:nvPr/>
          </p:nvSpPr>
          <p:spPr>
            <a:xfrm>
              <a:off x="3486051" y="2283187"/>
              <a:ext cx="2171899" cy="461665"/>
            </a:xfrm>
            <a:prstGeom prst="rect">
              <a:avLst/>
            </a:prstGeom>
            <a:noFill/>
          </p:spPr>
          <p:txBody>
            <a:bodyPr wrap="square" rtlCol="0">
              <a:spAutoFit/>
            </a:bodyPr>
            <a:lstStyle/>
            <a:p>
              <a:pPr algn="ctr"/>
              <a:r>
                <a:rPr lang="en-US" sz="1200" dirty="0">
                  <a:latin typeface="Amazon Ember Regular"/>
                </a:rPr>
                <a:t>Create and start using a data warehouse in minutes</a:t>
              </a:r>
              <a:endParaRPr lang="en-US" sz="1200" dirty="0">
                <a:latin typeface="Amazon Ember Regular"/>
                <a:ea typeface="Amazon Ember" panose="02000000000000000000" pitchFamily="2" charset="0"/>
              </a:endParaRPr>
            </a:p>
          </p:txBody>
        </p:sp>
        <p:grpSp>
          <p:nvGrpSpPr>
            <p:cNvPr id="40" name="Group 39">
              <a:extLst>
                <a:ext uri="{FF2B5EF4-FFF2-40B4-BE49-F238E27FC236}">
                  <a16:creationId xmlns:a16="http://schemas.microsoft.com/office/drawing/2014/main" id="{BF3939E2-DEB0-455F-8A2C-A9A2973D6230}"/>
                </a:ext>
              </a:extLst>
            </p:cNvPr>
            <p:cNvGrpSpPr/>
            <p:nvPr/>
          </p:nvGrpSpPr>
          <p:grpSpPr>
            <a:xfrm>
              <a:off x="4330415" y="1301049"/>
              <a:ext cx="441969" cy="542045"/>
              <a:chOff x="1008401" y="1959394"/>
              <a:chExt cx="596643" cy="731743"/>
            </a:xfrm>
          </p:grpSpPr>
          <p:sp>
            <p:nvSpPr>
              <p:cNvPr id="41" name="Arc 40">
                <a:extLst>
                  <a:ext uri="{FF2B5EF4-FFF2-40B4-BE49-F238E27FC236}">
                    <a16:creationId xmlns:a16="http://schemas.microsoft.com/office/drawing/2014/main" id="{90F89A1F-5A80-4998-9652-8BE04A8AAAC0}"/>
                  </a:ext>
                </a:extLst>
              </p:cNvPr>
              <p:cNvSpPr/>
              <p:nvPr/>
            </p:nvSpPr>
            <p:spPr>
              <a:xfrm rot="19800000">
                <a:off x="1008401" y="1959394"/>
                <a:ext cx="596643" cy="564132"/>
              </a:xfrm>
              <a:prstGeom prst="arc">
                <a:avLst>
                  <a:gd name="adj1" fmla="val 14090884"/>
                  <a:gd name="adj2" fmla="val 11729108"/>
                </a:avLst>
              </a:prstGeom>
              <a:solidFill>
                <a:schemeClr val="bg1"/>
              </a:solidFill>
              <a:ln w="19050" cap="rnd">
                <a:solidFill>
                  <a:schemeClr val="tx1"/>
                </a:solidFill>
                <a:prstDash val="solid"/>
                <a:round/>
                <a:headEnd type="arrow" w="lg" len="med"/>
              </a:ln>
              <a:effectLst/>
              <a:extLst/>
            </p:spPr>
            <p:style>
              <a:lnRef idx="1">
                <a:schemeClr val="accent1"/>
              </a:lnRef>
              <a:fillRef idx="3">
                <a:schemeClr val="accent1"/>
              </a:fillRef>
              <a:effectRef idx="2">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a:p>
            </p:txBody>
          </p:sp>
          <p:sp>
            <p:nvSpPr>
              <p:cNvPr id="42" name="Oval 41">
                <a:extLst>
                  <a:ext uri="{FF2B5EF4-FFF2-40B4-BE49-F238E27FC236}">
                    <a16:creationId xmlns:a16="http://schemas.microsoft.com/office/drawing/2014/main" id="{7206DCD1-0BB8-44C2-B395-75E014691479}"/>
                  </a:ext>
                </a:extLst>
              </p:cNvPr>
              <p:cNvSpPr/>
              <p:nvPr/>
            </p:nvSpPr>
            <p:spPr>
              <a:xfrm>
                <a:off x="1215609" y="2160293"/>
                <a:ext cx="171689" cy="162334"/>
              </a:xfrm>
              <a:prstGeom prst="ellipse">
                <a:avLst/>
              </a:prstGeom>
              <a:solidFill>
                <a:schemeClr val="tx1"/>
              </a:solidFill>
              <a:ln w="19050"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dirty="0"/>
              </a:p>
            </p:txBody>
          </p:sp>
          <p:sp>
            <p:nvSpPr>
              <p:cNvPr id="43" name="Freeform 40">
                <a:extLst>
                  <a:ext uri="{FF2B5EF4-FFF2-40B4-BE49-F238E27FC236}">
                    <a16:creationId xmlns:a16="http://schemas.microsoft.com/office/drawing/2014/main" id="{BA30DB46-396B-4874-9AF8-6720F700AA6D}"/>
                  </a:ext>
                </a:extLst>
              </p:cNvPr>
              <p:cNvSpPr>
                <a:spLocks/>
              </p:cNvSpPr>
              <p:nvPr/>
            </p:nvSpPr>
            <p:spPr bwMode="auto">
              <a:xfrm>
                <a:off x="1211003" y="2241460"/>
                <a:ext cx="341757" cy="396225"/>
              </a:xfrm>
              <a:custGeom>
                <a:avLst/>
                <a:gdLst>
                  <a:gd name="T0" fmla="*/ 12 w 79"/>
                  <a:gd name="T1" fmla="*/ 60 h 97"/>
                  <a:gd name="T2" fmla="*/ 7 w 79"/>
                  <a:gd name="T3" fmla="*/ 65 h 97"/>
                  <a:gd name="T4" fmla="*/ 4 w 79"/>
                  <a:gd name="T5" fmla="*/ 86 h 97"/>
                  <a:gd name="T6" fmla="*/ 12 w 79"/>
                  <a:gd name="T7" fmla="*/ 97 h 97"/>
                  <a:gd name="T8" fmla="*/ 73 w 79"/>
                  <a:gd name="T9" fmla="*/ 97 h 97"/>
                  <a:gd name="T10" fmla="*/ 78 w 79"/>
                  <a:gd name="T11" fmla="*/ 55 h 97"/>
                  <a:gd name="T12" fmla="*/ 69 w 79"/>
                  <a:gd name="T13" fmla="*/ 44 h 97"/>
                  <a:gd name="T14" fmla="*/ 30 w 79"/>
                  <a:gd name="T15" fmla="*/ 40 h 97"/>
                  <a:gd name="T16" fmla="*/ 30 w 79"/>
                  <a:gd name="T17" fmla="*/ 9 h 97"/>
                  <a:gd name="T18" fmla="*/ 21 w 79"/>
                  <a:gd name="T19" fmla="*/ 0 h 97"/>
                  <a:gd name="T20" fmla="*/ 21 w 79"/>
                  <a:gd name="T21" fmla="*/ 0 h 97"/>
                  <a:gd name="T22" fmla="*/ 12 w 79"/>
                  <a:gd name="T23" fmla="*/ 9 h 97"/>
                  <a:gd name="T24" fmla="*/ 12 w 79"/>
                  <a:gd name="T25" fmla="*/ 7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7">
                    <a:moveTo>
                      <a:pt x="12" y="60"/>
                    </a:moveTo>
                    <a:cubicBezTo>
                      <a:pt x="7" y="65"/>
                      <a:pt x="7" y="65"/>
                      <a:pt x="7" y="65"/>
                    </a:cubicBezTo>
                    <a:cubicBezTo>
                      <a:pt x="1" y="70"/>
                      <a:pt x="0" y="79"/>
                      <a:pt x="4" y="86"/>
                    </a:cubicBezTo>
                    <a:cubicBezTo>
                      <a:pt x="12" y="97"/>
                      <a:pt x="12" y="97"/>
                      <a:pt x="12" y="97"/>
                    </a:cubicBezTo>
                    <a:cubicBezTo>
                      <a:pt x="73" y="97"/>
                      <a:pt x="73" y="97"/>
                      <a:pt x="73" y="97"/>
                    </a:cubicBezTo>
                    <a:cubicBezTo>
                      <a:pt x="78" y="55"/>
                      <a:pt x="78" y="55"/>
                      <a:pt x="78" y="55"/>
                    </a:cubicBezTo>
                    <a:cubicBezTo>
                      <a:pt x="79" y="50"/>
                      <a:pt x="75" y="45"/>
                      <a:pt x="69" y="44"/>
                    </a:cubicBezTo>
                    <a:cubicBezTo>
                      <a:pt x="30" y="40"/>
                      <a:pt x="30" y="40"/>
                      <a:pt x="30" y="40"/>
                    </a:cubicBezTo>
                    <a:cubicBezTo>
                      <a:pt x="30" y="9"/>
                      <a:pt x="30" y="9"/>
                      <a:pt x="30" y="9"/>
                    </a:cubicBezTo>
                    <a:cubicBezTo>
                      <a:pt x="30" y="4"/>
                      <a:pt x="26" y="0"/>
                      <a:pt x="21" y="0"/>
                    </a:cubicBezTo>
                    <a:cubicBezTo>
                      <a:pt x="21" y="0"/>
                      <a:pt x="21" y="0"/>
                      <a:pt x="21" y="0"/>
                    </a:cubicBezTo>
                    <a:cubicBezTo>
                      <a:pt x="16" y="0"/>
                      <a:pt x="12" y="4"/>
                      <a:pt x="12" y="9"/>
                    </a:cubicBezTo>
                    <a:cubicBezTo>
                      <a:pt x="12" y="75"/>
                      <a:pt x="12" y="75"/>
                      <a:pt x="12" y="75"/>
                    </a:cubicBezTo>
                  </a:path>
                </a:pathLst>
              </a:custGeom>
              <a:solidFill>
                <a:schemeClr val="bg1"/>
              </a:solidFill>
              <a:ln w="19050" cap="rnd">
                <a:solidFill>
                  <a:schemeClr val="tx1"/>
                </a:solidFill>
                <a:prstDash val="solid"/>
                <a:round/>
              </a:ln>
              <a:effectLst/>
              <a:extLst/>
            </p:spPr>
            <p:style>
              <a:lnRef idx="1">
                <a:schemeClr val="accent1"/>
              </a:lnRef>
              <a:fillRef idx="3">
                <a:schemeClr val="accent1"/>
              </a:fillRef>
              <a:effectRef idx="2">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a:p>
            </p:txBody>
          </p:sp>
          <p:cxnSp>
            <p:nvCxnSpPr>
              <p:cNvPr id="46" name="Straight Connector 45">
                <a:extLst>
                  <a:ext uri="{FF2B5EF4-FFF2-40B4-BE49-F238E27FC236}">
                    <a16:creationId xmlns:a16="http://schemas.microsoft.com/office/drawing/2014/main" id="{C71E49BD-9F13-4B91-A88E-02A070E291C8}"/>
                  </a:ext>
                </a:extLst>
              </p:cNvPr>
              <p:cNvCxnSpPr>
                <a:cxnSpLocks/>
              </p:cNvCxnSpPr>
              <p:nvPr/>
            </p:nvCxnSpPr>
            <p:spPr>
              <a:xfrm>
                <a:off x="1254349" y="2691137"/>
                <a:ext cx="285180" cy="0"/>
              </a:xfrm>
              <a:prstGeom prst="line">
                <a:avLst/>
              </a:prstGeom>
              <a:solidFill>
                <a:schemeClr val="bg1"/>
              </a:solidFill>
              <a:ln w="19050" cap="rnd">
                <a:solidFill>
                  <a:schemeClr val="tx1"/>
                </a:solidFill>
                <a:prstDash val="solid"/>
                <a:round/>
                <a:headEnd type="none" w="lg" len="med"/>
              </a:ln>
              <a:effectLst/>
              <a:extLst/>
            </p:spPr>
            <p:style>
              <a:lnRef idx="1">
                <a:schemeClr val="accent1"/>
              </a:lnRef>
              <a:fillRef idx="3">
                <a:schemeClr val="accent1"/>
              </a:fillRef>
              <a:effectRef idx="2">
                <a:schemeClr val="accent1"/>
              </a:effectRef>
              <a:fontRef idx="minor">
                <a:schemeClr val="lt1"/>
              </a:fontRef>
            </p:style>
          </p:cxnSp>
        </p:grpSp>
      </p:grpSp>
      <p:grpSp>
        <p:nvGrpSpPr>
          <p:cNvPr id="4" name="Group 3">
            <a:extLst>
              <a:ext uri="{FF2B5EF4-FFF2-40B4-BE49-F238E27FC236}">
                <a16:creationId xmlns:a16="http://schemas.microsoft.com/office/drawing/2014/main" id="{1A3139A0-00F7-496E-941B-00C0F005487D}"/>
              </a:ext>
            </a:extLst>
          </p:cNvPr>
          <p:cNvGrpSpPr/>
          <p:nvPr/>
        </p:nvGrpSpPr>
        <p:grpSpPr>
          <a:xfrm>
            <a:off x="6056852" y="1210918"/>
            <a:ext cx="2213709" cy="1415189"/>
            <a:chOff x="6091061" y="1329663"/>
            <a:chExt cx="2213709" cy="1415189"/>
          </a:xfrm>
        </p:grpSpPr>
        <p:sp>
          <p:nvSpPr>
            <p:cNvPr id="64" name="TextBox 63"/>
            <p:cNvSpPr txBox="1"/>
            <p:nvPr/>
          </p:nvSpPr>
          <p:spPr>
            <a:xfrm>
              <a:off x="6228740" y="1963020"/>
              <a:ext cx="1938351" cy="307777"/>
            </a:xfrm>
            <a:prstGeom prst="rect">
              <a:avLst/>
            </a:prstGeom>
            <a:noFill/>
          </p:spPr>
          <p:txBody>
            <a:bodyPr wrap="square" rtlCol="0">
              <a:spAutoFit/>
            </a:bodyPr>
            <a:lstStyle/>
            <a:p>
              <a:pPr algn="ctr"/>
              <a:r>
                <a:rPr lang="en-US" sz="1400" dirty="0">
                  <a:solidFill>
                    <a:schemeClr val="accent1"/>
                  </a:solidFill>
                  <a:latin typeface="Amazon Ember Regular"/>
                  <a:ea typeface="Amazon Ember" panose="02000000000000000000" pitchFamily="2" charset="0"/>
                </a:rPr>
                <a:t>Cost-effective</a:t>
              </a:r>
            </a:p>
          </p:txBody>
        </p:sp>
        <p:sp>
          <p:nvSpPr>
            <p:cNvPr id="68" name="TextBox 67"/>
            <p:cNvSpPr txBox="1"/>
            <p:nvPr/>
          </p:nvSpPr>
          <p:spPr>
            <a:xfrm>
              <a:off x="6091061" y="2283187"/>
              <a:ext cx="2213709" cy="461665"/>
            </a:xfrm>
            <a:prstGeom prst="rect">
              <a:avLst/>
            </a:prstGeom>
            <a:noFill/>
          </p:spPr>
          <p:txBody>
            <a:bodyPr wrap="square" rtlCol="0">
              <a:spAutoFit/>
            </a:bodyPr>
            <a:lstStyle/>
            <a:p>
              <a:pPr algn="ctr"/>
              <a:r>
                <a:rPr lang="en-US" sz="1200" dirty="0">
                  <a:latin typeface="Amazon Ember Regular"/>
                </a:rPr>
                <a:t>No upfront costs, start small, and pay as you go</a:t>
              </a:r>
              <a:endParaRPr lang="en-US" sz="1200" dirty="0">
                <a:latin typeface="Amazon Ember Regular"/>
                <a:ea typeface="Amazon Ember" panose="02000000000000000000" pitchFamily="2" charset="0"/>
              </a:endParaRPr>
            </a:p>
          </p:txBody>
        </p:sp>
        <p:grpSp>
          <p:nvGrpSpPr>
            <p:cNvPr id="47" name="Group 46">
              <a:extLst>
                <a:ext uri="{FF2B5EF4-FFF2-40B4-BE49-F238E27FC236}">
                  <a16:creationId xmlns:a16="http://schemas.microsoft.com/office/drawing/2014/main" id="{A58E558B-2463-4FA7-AF3F-2EC24B68FC51}"/>
                </a:ext>
              </a:extLst>
            </p:cNvPr>
            <p:cNvGrpSpPr/>
            <p:nvPr/>
          </p:nvGrpSpPr>
          <p:grpSpPr>
            <a:xfrm>
              <a:off x="6954446" y="1329663"/>
              <a:ext cx="486939" cy="484816"/>
              <a:chOff x="1988616" y="2116627"/>
              <a:chExt cx="482627" cy="480523"/>
            </a:xfrm>
          </p:grpSpPr>
          <p:grpSp>
            <p:nvGrpSpPr>
              <p:cNvPr id="48" name="Group 47">
                <a:extLst>
                  <a:ext uri="{FF2B5EF4-FFF2-40B4-BE49-F238E27FC236}">
                    <a16:creationId xmlns:a16="http://schemas.microsoft.com/office/drawing/2014/main" id="{2F92469E-C442-4637-92F0-F1BF4D80AC1C}"/>
                  </a:ext>
                </a:extLst>
              </p:cNvPr>
              <p:cNvGrpSpPr/>
              <p:nvPr/>
            </p:nvGrpSpPr>
            <p:grpSpPr>
              <a:xfrm>
                <a:off x="2150439" y="2207649"/>
                <a:ext cx="158980" cy="298479"/>
                <a:chOff x="6315195" y="1859369"/>
                <a:chExt cx="158980" cy="298479"/>
              </a:xfrm>
            </p:grpSpPr>
            <p:sp>
              <p:nvSpPr>
                <p:cNvPr id="50" name="Freeform 10">
                  <a:extLst>
                    <a:ext uri="{FF2B5EF4-FFF2-40B4-BE49-F238E27FC236}">
                      <a16:creationId xmlns:a16="http://schemas.microsoft.com/office/drawing/2014/main" id="{1C97C5ED-6F0D-45D5-98E7-FC36343A8D90}"/>
                    </a:ext>
                  </a:extLst>
                </p:cNvPr>
                <p:cNvSpPr>
                  <a:spLocks/>
                </p:cNvSpPr>
                <p:nvPr/>
              </p:nvSpPr>
              <p:spPr bwMode="auto">
                <a:xfrm>
                  <a:off x="6315195" y="1886721"/>
                  <a:ext cx="158980" cy="241211"/>
                </a:xfrm>
                <a:custGeom>
                  <a:avLst/>
                  <a:gdLst>
                    <a:gd name="T0" fmla="*/ 76 w 83"/>
                    <a:gd name="T1" fmla="*/ 11 h 127"/>
                    <a:gd name="T2" fmla="*/ 40 w 83"/>
                    <a:gd name="T3" fmla="*/ 0 h 127"/>
                    <a:gd name="T4" fmla="*/ 17 w 83"/>
                    <a:gd name="T5" fmla="*/ 8 h 127"/>
                    <a:gd name="T6" fmla="*/ 11 w 83"/>
                    <a:gd name="T7" fmla="*/ 26 h 127"/>
                    <a:gd name="T8" fmla="*/ 17 w 83"/>
                    <a:gd name="T9" fmla="*/ 41 h 127"/>
                    <a:gd name="T10" fmla="*/ 47 w 83"/>
                    <a:gd name="T11" fmla="*/ 55 h 127"/>
                    <a:gd name="T12" fmla="*/ 77 w 83"/>
                    <a:gd name="T13" fmla="*/ 71 h 127"/>
                    <a:gd name="T14" fmla="*/ 83 w 83"/>
                    <a:gd name="T15" fmla="*/ 89 h 127"/>
                    <a:gd name="T16" fmla="*/ 73 w 83"/>
                    <a:gd name="T17" fmla="*/ 115 h 127"/>
                    <a:gd name="T18" fmla="*/ 42 w 83"/>
                    <a:gd name="T19" fmla="*/ 127 h 127"/>
                    <a:gd name="T20" fmla="*/ 6 w 83"/>
                    <a:gd name="T21" fmla="*/ 119 h 127"/>
                    <a:gd name="T22" fmla="*/ 0 w 83"/>
                    <a:gd name="T23" fmla="*/ 1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27">
                      <a:moveTo>
                        <a:pt x="76" y="11"/>
                      </a:moveTo>
                      <a:cubicBezTo>
                        <a:pt x="65" y="5"/>
                        <a:pt x="53" y="0"/>
                        <a:pt x="40" y="0"/>
                      </a:cubicBezTo>
                      <a:cubicBezTo>
                        <a:pt x="32" y="0"/>
                        <a:pt x="23" y="2"/>
                        <a:pt x="17" y="8"/>
                      </a:cubicBezTo>
                      <a:cubicBezTo>
                        <a:pt x="13" y="12"/>
                        <a:pt x="11" y="18"/>
                        <a:pt x="11" y="26"/>
                      </a:cubicBezTo>
                      <a:cubicBezTo>
                        <a:pt x="11" y="32"/>
                        <a:pt x="13" y="37"/>
                        <a:pt x="17" y="41"/>
                      </a:cubicBezTo>
                      <a:cubicBezTo>
                        <a:pt x="25" y="49"/>
                        <a:pt x="37" y="51"/>
                        <a:pt x="47" y="55"/>
                      </a:cubicBezTo>
                      <a:cubicBezTo>
                        <a:pt x="58" y="58"/>
                        <a:pt x="69" y="62"/>
                        <a:pt x="77" y="71"/>
                      </a:cubicBezTo>
                      <a:cubicBezTo>
                        <a:pt x="81" y="76"/>
                        <a:pt x="83" y="82"/>
                        <a:pt x="83" y="89"/>
                      </a:cubicBezTo>
                      <a:cubicBezTo>
                        <a:pt x="83" y="100"/>
                        <a:pt x="80" y="108"/>
                        <a:pt x="73" y="115"/>
                      </a:cubicBezTo>
                      <a:cubicBezTo>
                        <a:pt x="65" y="123"/>
                        <a:pt x="54" y="126"/>
                        <a:pt x="42" y="127"/>
                      </a:cubicBezTo>
                      <a:cubicBezTo>
                        <a:pt x="30" y="127"/>
                        <a:pt x="17" y="124"/>
                        <a:pt x="6" y="119"/>
                      </a:cubicBezTo>
                      <a:cubicBezTo>
                        <a:pt x="4" y="118"/>
                        <a:pt x="2" y="117"/>
                        <a:pt x="0" y="115"/>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8" name="Straight Connector 57">
                  <a:extLst>
                    <a:ext uri="{FF2B5EF4-FFF2-40B4-BE49-F238E27FC236}">
                      <a16:creationId xmlns:a16="http://schemas.microsoft.com/office/drawing/2014/main" id="{515A8BB5-DEB4-4937-9062-6BCE50273501}"/>
                    </a:ext>
                  </a:extLst>
                </p:cNvPr>
                <p:cNvCxnSpPr/>
                <p:nvPr/>
              </p:nvCxnSpPr>
              <p:spPr>
                <a:xfrm>
                  <a:off x="6394684" y="1859369"/>
                  <a:ext cx="0" cy="298479"/>
                </a:xfrm>
                <a:prstGeom prst="line">
                  <a:avLst/>
                </a:prstGeom>
                <a:noFill/>
                <a:ln w="19050" cap="rnd">
                  <a:solidFill>
                    <a:schemeClr val="tx1"/>
                  </a:solidFill>
                  <a:prstDash val="solid"/>
                  <a:round/>
                  <a:headEnd/>
                  <a:tailEnd/>
                </a:ln>
              </p:spPr>
            </p:cxnSp>
          </p:grpSp>
          <p:sp>
            <p:nvSpPr>
              <p:cNvPr id="49" name="Freeform 6">
                <a:extLst>
                  <a:ext uri="{FF2B5EF4-FFF2-40B4-BE49-F238E27FC236}">
                    <a16:creationId xmlns:a16="http://schemas.microsoft.com/office/drawing/2014/main" id="{183F58F6-BE78-4588-8C13-FDC9D5711C7E}"/>
                  </a:ext>
                </a:extLst>
              </p:cNvPr>
              <p:cNvSpPr>
                <a:spLocks/>
              </p:cNvSpPr>
              <p:nvPr/>
            </p:nvSpPr>
            <p:spPr bwMode="auto">
              <a:xfrm>
                <a:off x="1988616" y="2116627"/>
                <a:ext cx="482627" cy="480523"/>
              </a:xfrm>
              <a:custGeom>
                <a:avLst/>
                <a:gdLst>
                  <a:gd name="T0" fmla="*/ 186 w 215"/>
                  <a:gd name="T1" fmla="*/ 180 h 215"/>
                  <a:gd name="T2" fmla="*/ 107 w 215"/>
                  <a:gd name="T3" fmla="*/ 215 h 215"/>
                  <a:gd name="T4" fmla="*/ 0 w 215"/>
                  <a:gd name="T5" fmla="*/ 107 h 215"/>
                  <a:gd name="T6" fmla="*/ 107 w 215"/>
                  <a:gd name="T7" fmla="*/ 0 h 215"/>
                  <a:gd name="T8" fmla="*/ 215 w 215"/>
                  <a:gd name="T9" fmla="*/ 107 h 215"/>
                  <a:gd name="T10" fmla="*/ 215 w 215"/>
                  <a:gd name="T11" fmla="*/ 110 h 215"/>
                  <a:gd name="T12" fmla="*/ 215 w 215"/>
                  <a:gd name="T13" fmla="*/ 208 h 215"/>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154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617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9080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6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66" h="10000">
                    <a:moveTo>
                      <a:pt x="8651" y="8372"/>
                    </a:moveTo>
                    <a:cubicBezTo>
                      <a:pt x="7767" y="9395"/>
                      <a:pt x="6465" y="10000"/>
                      <a:pt x="4977" y="10000"/>
                    </a:cubicBezTo>
                    <a:cubicBezTo>
                      <a:pt x="2233" y="10000"/>
                      <a:pt x="0" y="7767"/>
                      <a:pt x="0" y="4977"/>
                    </a:cubicBezTo>
                    <a:cubicBezTo>
                      <a:pt x="0" y="2233"/>
                      <a:pt x="2233" y="0"/>
                      <a:pt x="4977" y="0"/>
                    </a:cubicBezTo>
                    <a:cubicBezTo>
                      <a:pt x="7767" y="0"/>
                      <a:pt x="10000" y="2233"/>
                      <a:pt x="10000" y="4977"/>
                    </a:cubicBezTo>
                    <a:lnTo>
                      <a:pt x="10000" y="5116"/>
                    </a:lnTo>
                    <a:cubicBezTo>
                      <a:pt x="10000" y="9674"/>
                      <a:pt x="10066" y="8617"/>
                      <a:pt x="10066" y="8617"/>
                    </a:cubicBezTo>
                  </a:path>
                </a:pathLst>
              </a:custGeom>
              <a:noFill/>
              <a:ln w="19050" cap="rnd">
                <a:solidFill>
                  <a:schemeClr val="tx1"/>
                </a:solidFill>
                <a:prstDash val="solid"/>
                <a:round/>
                <a:headEnd/>
                <a:tailEnd type="arrow" w="med"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a:extLst>
              <a:ext uri="{FF2B5EF4-FFF2-40B4-BE49-F238E27FC236}">
                <a16:creationId xmlns:a16="http://schemas.microsoft.com/office/drawing/2014/main" id="{70192769-68E5-4294-8602-F912CB8159A2}"/>
              </a:ext>
            </a:extLst>
          </p:cNvPr>
          <p:cNvGrpSpPr/>
          <p:nvPr/>
        </p:nvGrpSpPr>
        <p:grpSpPr>
          <a:xfrm>
            <a:off x="731562" y="2929962"/>
            <a:ext cx="2171899" cy="1468780"/>
            <a:chOff x="765771" y="3048707"/>
            <a:chExt cx="2171899" cy="1468780"/>
          </a:xfrm>
        </p:grpSpPr>
        <p:sp>
          <p:nvSpPr>
            <p:cNvPr id="44" name="TextBox 43"/>
            <p:cNvSpPr txBox="1"/>
            <p:nvPr/>
          </p:nvSpPr>
          <p:spPr>
            <a:xfrm>
              <a:off x="907072" y="3762617"/>
              <a:ext cx="1889296" cy="307777"/>
            </a:xfrm>
            <a:prstGeom prst="rect">
              <a:avLst/>
            </a:prstGeom>
            <a:noFill/>
          </p:spPr>
          <p:txBody>
            <a:bodyPr wrap="square" rtlCol="0">
              <a:spAutoFit/>
            </a:bodyPr>
            <a:lstStyle/>
            <a:p>
              <a:pPr algn="ctr"/>
              <a:r>
                <a:rPr lang="en-US" sz="1400" dirty="0">
                  <a:solidFill>
                    <a:schemeClr val="accent1"/>
                  </a:solidFill>
                  <a:latin typeface="Amazon Ember Regular"/>
                  <a:ea typeface="Amazon Ember" panose="02000000000000000000" pitchFamily="2" charset="0"/>
                </a:rPr>
                <a:t>Scalable</a:t>
              </a:r>
            </a:p>
          </p:txBody>
        </p:sp>
        <p:sp>
          <p:nvSpPr>
            <p:cNvPr id="45" name="TextBox 44"/>
            <p:cNvSpPr txBox="1"/>
            <p:nvPr/>
          </p:nvSpPr>
          <p:spPr>
            <a:xfrm>
              <a:off x="765771" y="4055822"/>
              <a:ext cx="2171899" cy="461665"/>
            </a:xfrm>
            <a:prstGeom prst="rect">
              <a:avLst/>
            </a:prstGeom>
            <a:noFill/>
          </p:spPr>
          <p:txBody>
            <a:bodyPr wrap="square" rtlCol="0">
              <a:spAutoFit/>
            </a:bodyPr>
            <a:lstStyle/>
            <a:p>
              <a:pPr algn="ctr"/>
              <a:r>
                <a:rPr lang="en-US" sz="1200" dirty="0">
                  <a:latin typeface="Amazon Ember Regular"/>
                </a:rPr>
                <a:t>Gigabytes to petabytes </a:t>
              </a:r>
            </a:p>
            <a:p>
              <a:pPr algn="ctr"/>
              <a:r>
                <a:rPr lang="en-US" sz="1200" dirty="0">
                  <a:latin typeface="Amazon Ember Regular"/>
                </a:rPr>
                <a:t>to exabytes</a:t>
              </a:r>
              <a:endParaRPr lang="en-US" sz="1200" dirty="0">
                <a:latin typeface="Amazon Ember Regular"/>
                <a:ea typeface="Amazon Ember" panose="02000000000000000000" pitchFamily="2" charset="0"/>
              </a:endParaRPr>
            </a:p>
          </p:txBody>
        </p:sp>
        <p:grpSp>
          <p:nvGrpSpPr>
            <p:cNvPr id="52" name="Group 51">
              <a:extLst>
                <a:ext uri="{FF2B5EF4-FFF2-40B4-BE49-F238E27FC236}">
                  <a16:creationId xmlns:a16="http://schemas.microsoft.com/office/drawing/2014/main" id="{07ABC64B-3937-4AC3-AB1A-A374E0B3A291}"/>
                </a:ext>
              </a:extLst>
            </p:cNvPr>
            <p:cNvGrpSpPr/>
            <p:nvPr/>
          </p:nvGrpSpPr>
          <p:grpSpPr>
            <a:xfrm>
              <a:off x="1560473" y="3048707"/>
              <a:ext cx="548640" cy="548640"/>
              <a:chOff x="2834659" y="2616498"/>
              <a:chExt cx="432517" cy="432517"/>
            </a:xfrm>
          </p:grpSpPr>
          <p:sp>
            <p:nvSpPr>
              <p:cNvPr id="53" name="Oval 52">
                <a:extLst>
                  <a:ext uri="{FF2B5EF4-FFF2-40B4-BE49-F238E27FC236}">
                    <a16:creationId xmlns:a16="http://schemas.microsoft.com/office/drawing/2014/main" id="{8050A7CE-B89E-4BD1-80DF-31FE20C0D5CD}"/>
                  </a:ext>
                </a:extLst>
              </p:cNvPr>
              <p:cNvSpPr/>
              <p:nvPr/>
            </p:nvSpPr>
            <p:spPr>
              <a:xfrm>
                <a:off x="2834659" y="2616498"/>
                <a:ext cx="432517" cy="432517"/>
              </a:xfrm>
              <a:prstGeom prst="ellipse">
                <a:avLst/>
              </a:prstGeom>
              <a:solidFill>
                <a:schemeClr val="bg1"/>
              </a:solidFill>
              <a:ln w="19050" cap="rnd">
                <a:solidFill>
                  <a:schemeClr val="tx2"/>
                </a:solidFill>
              </a:ln>
            </p:spPr>
            <p:txBody>
              <a:bodyPr vert="horz" wrap="square" lIns="91440" tIns="45720" rIns="91440" bIns="45720" numCol="1" anchor="t" anchorCtr="0" compatLnSpc="1">
                <a:prstTxWarp prst="textNoShape">
                  <a:avLst/>
                </a:prstTxWarp>
              </a:bodyPr>
              <a:lstStyle/>
              <a:p>
                <a:pPr defTabSz="914377"/>
                <a:endParaRPr lang="en-US" dirty="0">
                  <a:solidFill>
                    <a:srgbClr val="474746"/>
                  </a:solidFill>
                  <a:latin typeface="Arial"/>
                </a:endParaRPr>
              </a:p>
            </p:txBody>
          </p:sp>
          <p:grpSp>
            <p:nvGrpSpPr>
              <p:cNvPr id="54" name="Group 53">
                <a:extLst>
                  <a:ext uri="{FF2B5EF4-FFF2-40B4-BE49-F238E27FC236}">
                    <a16:creationId xmlns:a16="http://schemas.microsoft.com/office/drawing/2014/main" id="{A34DFC91-CCEF-4542-A74B-6712FA702975}"/>
                  </a:ext>
                </a:extLst>
              </p:cNvPr>
              <p:cNvGrpSpPr/>
              <p:nvPr/>
            </p:nvGrpSpPr>
            <p:grpSpPr>
              <a:xfrm>
                <a:off x="2933304" y="2715143"/>
                <a:ext cx="235226" cy="235226"/>
                <a:chOff x="2959478" y="2741317"/>
                <a:chExt cx="182878" cy="182878"/>
              </a:xfrm>
            </p:grpSpPr>
            <p:cxnSp>
              <p:nvCxnSpPr>
                <p:cNvPr id="55" name="Straight Arrow Connector 54">
                  <a:extLst>
                    <a:ext uri="{FF2B5EF4-FFF2-40B4-BE49-F238E27FC236}">
                      <a16:creationId xmlns:a16="http://schemas.microsoft.com/office/drawing/2014/main" id="{9618F31C-028E-40E9-B94E-D4431FADD8A8}"/>
                    </a:ext>
                  </a:extLst>
                </p:cNvPr>
                <p:cNvCxnSpPr>
                  <a:cxnSpLocks/>
                </p:cNvCxnSpPr>
                <p:nvPr/>
              </p:nvCxnSpPr>
              <p:spPr>
                <a:xfrm flipH="1">
                  <a:off x="2959478" y="2741317"/>
                  <a:ext cx="182878" cy="182878"/>
                </a:xfrm>
                <a:prstGeom prst="straightConnector1">
                  <a:avLst/>
                </a:prstGeom>
                <a:solidFill>
                  <a:schemeClr val="bg1"/>
                </a:solidFill>
                <a:ln w="19050" cap="rnd">
                  <a:solidFill>
                    <a:schemeClr val="tx2"/>
                  </a:solidFill>
                  <a:headEnd type="arrow" w="med" len="sm"/>
                  <a:tailEnd type="arrow" w="med" len="sm"/>
                </a:ln>
              </p:spPr>
            </p:cxnSp>
            <p:cxnSp>
              <p:nvCxnSpPr>
                <p:cNvPr id="56" name="Straight Arrow Connector 55">
                  <a:extLst>
                    <a:ext uri="{FF2B5EF4-FFF2-40B4-BE49-F238E27FC236}">
                      <a16:creationId xmlns:a16="http://schemas.microsoft.com/office/drawing/2014/main" id="{1777703C-D1B2-4CA1-B1DA-DB6132956E0F}"/>
                    </a:ext>
                  </a:extLst>
                </p:cNvPr>
                <p:cNvCxnSpPr>
                  <a:cxnSpLocks/>
                </p:cNvCxnSpPr>
                <p:nvPr/>
              </p:nvCxnSpPr>
              <p:spPr>
                <a:xfrm>
                  <a:off x="2959478" y="2741317"/>
                  <a:ext cx="182878" cy="182878"/>
                </a:xfrm>
                <a:prstGeom prst="straightConnector1">
                  <a:avLst/>
                </a:prstGeom>
                <a:solidFill>
                  <a:schemeClr val="bg1"/>
                </a:solidFill>
                <a:ln w="19050" cap="rnd">
                  <a:solidFill>
                    <a:schemeClr val="tx2"/>
                  </a:solidFill>
                  <a:headEnd type="arrow" w="med" len="sm"/>
                  <a:tailEnd type="arrow" w="med" len="sm"/>
                </a:ln>
              </p:spPr>
            </p:cxnSp>
          </p:grpSp>
        </p:grpSp>
      </p:grpSp>
      <p:grpSp>
        <p:nvGrpSpPr>
          <p:cNvPr id="9" name="Group 8">
            <a:extLst>
              <a:ext uri="{FF2B5EF4-FFF2-40B4-BE49-F238E27FC236}">
                <a16:creationId xmlns:a16="http://schemas.microsoft.com/office/drawing/2014/main" id="{FAE26A4E-0440-4939-9C54-61E675838F79}"/>
              </a:ext>
            </a:extLst>
          </p:cNvPr>
          <p:cNvGrpSpPr/>
          <p:nvPr/>
        </p:nvGrpSpPr>
        <p:grpSpPr>
          <a:xfrm>
            <a:off x="3239051" y="2929963"/>
            <a:ext cx="2597481" cy="1468779"/>
            <a:chOff x="3273260" y="3048708"/>
            <a:chExt cx="2597481" cy="1468779"/>
          </a:xfrm>
        </p:grpSpPr>
        <p:sp>
          <p:nvSpPr>
            <p:cNvPr id="65" name="TextBox 64"/>
            <p:cNvSpPr txBox="1"/>
            <p:nvPr/>
          </p:nvSpPr>
          <p:spPr>
            <a:xfrm>
              <a:off x="3542944" y="3762617"/>
              <a:ext cx="2058113" cy="307777"/>
            </a:xfrm>
            <a:prstGeom prst="rect">
              <a:avLst/>
            </a:prstGeom>
            <a:noFill/>
          </p:spPr>
          <p:txBody>
            <a:bodyPr wrap="square" rtlCol="0">
              <a:spAutoFit/>
            </a:bodyPr>
            <a:lstStyle/>
            <a:p>
              <a:pPr algn="ctr"/>
              <a:r>
                <a:rPr lang="en-US" sz="1400" dirty="0">
                  <a:solidFill>
                    <a:schemeClr val="accent1"/>
                  </a:solidFill>
                  <a:latin typeface="Amazon Ember Regular"/>
                  <a:ea typeface="Amazon Ember" panose="02000000000000000000" pitchFamily="2" charset="0"/>
                </a:rPr>
                <a:t>Integrated</a:t>
              </a:r>
            </a:p>
          </p:txBody>
        </p:sp>
        <p:sp>
          <p:nvSpPr>
            <p:cNvPr id="27" name="TextBox 26"/>
            <p:cNvSpPr txBox="1"/>
            <p:nvPr/>
          </p:nvSpPr>
          <p:spPr>
            <a:xfrm>
              <a:off x="3273260" y="4055822"/>
              <a:ext cx="2597481" cy="461665"/>
            </a:xfrm>
            <a:prstGeom prst="rect">
              <a:avLst/>
            </a:prstGeom>
            <a:noFill/>
          </p:spPr>
          <p:txBody>
            <a:bodyPr wrap="square" rtlCol="0">
              <a:spAutoFit/>
            </a:bodyPr>
            <a:lstStyle/>
            <a:p>
              <a:pPr algn="ctr"/>
              <a:r>
                <a:rPr lang="en-US" sz="1200" dirty="0">
                  <a:latin typeface="Amazon Ember Regular"/>
                </a:rPr>
                <a:t>Integrated with S3 data lakes, </a:t>
              </a:r>
            </a:p>
            <a:p>
              <a:pPr algn="ctr"/>
              <a:r>
                <a:rPr lang="en-US" sz="1200" dirty="0">
                  <a:latin typeface="Amazon Ember Regular"/>
                </a:rPr>
                <a:t>AWS services and third-party tools</a:t>
              </a:r>
              <a:endParaRPr lang="en-US" sz="1200" dirty="0">
                <a:latin typeface="Amazon Ember Regular"/>
                <a:ea typeface="Amazon Ember" panose="02000000000000000000" pitchFamily="2" charset="0"/>
              </a:endParaRPr>
            </a:p>
          </p:txBody>
        </p:sp>
        <p:sp>
          <p:nvSpPr>
            <p:cNvPr id="59" name="Freeform 5">
              <a:extLst>
                <a:ext uri="{FF2B5EF4-FFF2-40B4-BE49-F238E27FC236}">
                  <a16:creationId xmlns:a16="http://schemas.microsoft.com/office/drawing/2014/main" id="{B330C699-AA18-4212-A456-6E359D5CF4B7}"/>
                </a:ext>
              </a:extLst>
            </p:cNvPr>
            <p:cNvSpPr>
              <a:spLocks/>
            </p:cNvSpPr>
            <p:nvPr/>
          </p:nvSpPr>
          <p:spPr bwMode="auto">
            <a:xfrm>
              <a:off x="4398874" y="3270602"/>
              <a:ext cx="104038" cy="104038"/>
            </a:xfrm>
            <a:custGeom>
              <a:avLst/>
              <a:gdLst>
                <a:gd name="T0" fmla="*/ 124 w 124"/>
                <a:gd name="T1" fmla="*/ 124 h 124"/>
                <a:gd name="T2" fmla="*/ 62 w 124"/>
                <a:gd name="T3" fmla="*/ 124 h 124"/>
                <a:gd name="T4" fmla="*/ 0 w 124"/>
                <a:gd name="T5" fmla="*/ 62 h 124"/>
                <a:gd name="T6" fmla="*/ 0 w 124"/>
                <a:gd name="T7" fmla="*/ 62 h 124"/>
                <a:gd name="T8" fmla="*/ 62 w 124"/>
                <a:gd name="T9" fmla="*/ 0 h 124"/>
                <a:gd name="T10" fmla="*/ 124 w 124"/>
                <a:gd name="T11" fmla="*/ 0 h 124"/>
                <a:gd name="T12" fmla="*/ 124 w 124"/>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124" h="124">
                  <a:moveTo>
                    <a:pt x="124" y="124"/>
                  </a:moveTo>
                  <a:cubicBezTo>
                    <a:pt x="62" y="124"/>
                    <a:pt x="62" y="124"/>
                    <a:pt x="62" y="124"/>
                  </a:cubicBezTo>
                  <a:cubicBezTo>
                    <a:pt x="28" y="124"/>
                    <a:pt x="0" y="97"/>
                    <a:pt x="0" y="62"/>
                  </a:cubicBezTo>
                  <a:cubicBezTo>
                    <a:pt x="0" y="62"/>
                    <a:pt x="0" y="62"/>
                    <a:pt x="0" y="62"/>
                  </a:cubicBezTo>
                  <a:cubicBezTo>
                    <a:pt x="0" y="28"/>
                    <a:pt x="28" y="0"/>
                    <a:pt x="62" y="0"/>
                  </a:cubicBezTo>
                  <a:cubicBezTo>
                    <a:pt x="124" y="0"/>
                    <a:pt x="124" y="0"/>
                    <a:pt x="124" y="0"/>
                  </a:cubicBezTo>
                  <a:lnTo>
                    <a:pt x="124" y="124"/>
                  </a:lnTo>
                  <a:close/>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6">
              <a:extLst>
                <a:ext uri="{FF2B5EF4-FFF2-40B4-BE49-F238E27FC236}">
                  <a16:creationId xmlns:a16="http://schemas.microsoft.com/office/drawing/2014/main" id="{562CCF33-BB66-4A6A-9DBC-A1785E9C4BFC}"/>
                </a:ext>
              </a:extLst>
            </p:cNvPr>
            <p:cNvSpPr>
              <a:spLocks/>
            </p:cNvSpPr>
            <p:nvPr/>
          </p:nvSpPr>
          <p:spPr bwMode="auto">
            <a:xfrm>
              <a:off x="4502912" y="3288078"/>
              <a:ext cx="42672" cy="13411"/>
            </a:xfrm>
            <a:custGeom>
              <a:avLst/>
              <a:gdLst>
                <a:gd name="T0" fmla="*/ 0 w 51"/>
                <a:gd name="T1" fmla="*/ 0 h 16"/>
                <a:gd name="T2" fmla="*/ 43 w 51"/>
                <a:gd name="T3" fmla="*/ 0 h 16"/>
                <a:gd name="T4" fmla="*/ 51 w 51"/>
                <a:gd name="T5" fmla="*/ 8 h 16"/>
                <a:gd name="T6" fmla="*/ 51 w 51"/>
                <a:gd name="T7" fmla="*/ 8 h 16"/>
                <a:gd name="T8" fmla="*/ 43 w 51"/>
                <a:gd name="T9" fmla="*/ 16 h 16"/>
                <a:gd name="T10" fmla="*/ 0 w 51"/>
                <a:gd name="T11" fmla="*/ 16 h 16"/>
              </a:gdLst>
              <a:ahLst/>
              <a:cxnLst>
                <a:cxn ang="0">
                  <a:pos x="T0" y="T1"/>
                </a:cxn>
                <a:cxn ang="0">
                  <a:pos x="T2" y="T3"/>
                </a:cxn>
                <a:cxn ang="0">
                  <a:pos x="T4" y="T5"/>
                </a:cxn>
                <a:cxn ang="0">
                  <a:pos x="T6" y="T7"/>
                </a:cxn>
                <a:cxn ang="0">
                  <a:pos x="T8" y="T9"/>
                </a:cxn>
                <a:cxn ang="0">
                  <a:pos x="T10" y="T11"/>
                </a:cxn>
              </a:cxnLst>
              <a:rect l="0" t="0" r="r" b="b"/>
              <a:pathLst>
                <a:path w="51" h="16">
                  <a:moveTo>
                    <a:pt x="0" y="0"/>
                  </a:moveTo>
                  <a:cubicBezTo>
                    <a:pt x="43" y="0"/>
                    <a:pt x="43" y="0"/>
                    <a:pt x="43" y="0"/>
                  </a:cubicBezTo>
                  <a:cubicBezTo>
                    <a:pt x="47" y="0"/>
                    <a:pt x="51" y="4"/>
                    <a:pt x="51" y="8"/>
                  </a:cubicBezTo>
                  <a:cubicBezTo>
                    <a:pt x="51" y="8"/>
                    <a:pt x="51" y="8"/>
                    <a:pt x="51" y="8"/>
                  </a:cubicBezTo>
                  <a:cubicBezTo>
                    <a:pt x="51" y="12"/>
                    <a:pt x="47" y="16"/>
                    <a:pt x="43" y="16"/>
                  </a:cubicBezTo>
                  <a:cubicBezTo>
                    <a:pt x="0" y="16"/>
                    <a:pt x="0" y="16"/>
                    <a:pt x="0" y="16"/>
                  </a:cubicBezTo>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7">
              <a:extLst>
                <a:ext uri="{FF2B5EF4-FFF2-40B4-BE49-F238E27FC236}">
                  <a16:creationId xmlns:a16="http://schemas.microsoft.com/office/drawing/2014/main" id="{12C1AEA5-2C74-4F1D-8085-28E2FBF8F219}"/>
                </a:ext>
              </a:extLst>
            </p:cNvPr>
            <p:cNvSpPr>
              <a:spLocks/>
            </p:cNvSpPr>
            <p:nvPr/>
          </p:nvSpPr>
          <p:spPr bwMode="auto">
            <a:xfrm>
              <a:off x="4502912" y="3344567"/>
              <a:ext cx="42672" cy="13411"/>
            </a:xfrm>
            <a:custGeom>
              <a:avLst/>
              <a:gdLst>
                <a:gd name="T0" fmla="*/ 0 w 51"/>
                <a:gd name="T1" fmla="*/ 0 h 16"/>
                <a:gd name="T2" fmla="*/ 43 w 51"/>
                <a:gd name="T3" fmla="*/ 0 h 16"/>
                <a:gd name="T4" fmla="*/ 51 w 51"/>
                <a:gd name="T5" fmla="*/ 8 h 16"/>
                <a:gd name="T6" fmla="*/ 51 w 51"/>
                <a:gd name="T7" fmla="*/ 8 h 16"/>
                <a:gd name="T8" fmla="*/ 43 w 51"/>
                <a:gd name="T9" fmla="*/ 16 h 16"/>
                <a:gd name="T10" fmla="*/ 0 w 51"/>
                <a:gd name="T11" fmla="*/ 16 h 16"/>
              </a:gdLst>
              <a:ahLst/>
              <a:cxnLst>
                <a:cxn ang="0">
                  <a:pos x="T0" y="T1"/>
                </a:cxn>
                <a:cxn ang="0">
                  <a:pos x="T2" y="T3"/>
                </a:cxn>
                <a:cxn ang="0">
                  <a:pos x="T4" y="T5"/>
                </a:cxn>
                <a:cxn ang="0">
                  <a:pos x="T6" y="T7"/>
                </a:cxn>
                <a:cxn ang="0">
                  <a:pos x="T8" y="T9"/>
                </a:cxn>
                <a:cxn ang="0">
                  <a:pos x="T10" y="T11"/>
                </a:cxn>
              </a:cxnLst>
              <a:rect l="0" t="0" r="r" b="b"/>
              <a:pathLst>
                <a:path w="51" h="16">
                  <a:moveTo>
                    <a:pt x="0" y="0"/>
                  </a:moveTo>
                  <a:cubicBezTo>
                    <a:pt x="43" y="0"/>
                    <a:pt x="43" y="0"/>
                    <a:pt x="43" y="0"/>
                  </a:cubicBezTo>
                  <a:cubicBezTo>
                    <a:pt x="47" y="0"/>
                    <a:pt x="51" y="4"/>
                    <a:pt x="51" y="8"/>
                  </a:cubicBezTo>
                  <a:cubicBezTo>
                    <a:pt x="51" y="8"/>
                    <a:pt x="51" y="8"/>
                    <a:pt x="51" y="8"/>
                  </a:cubicBezTo>
                  <a:cubicBezTo>
                    <a:pt x="51" y="12"/>
                    <a:pt x="47" y="16"/>
                    <a:pt x="43" y="16"/>
                  </a:cubicBezTo>
                  <a:cubicBezTo>
                    <a:pt x="0" y="16"/>
                    <a:pt x="0" y="16"/>
                    <a:pt x="0" y="16"/>
                  </a:cubicBezTo>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8">
              <a:extLst>
                <a:ext uri="{FF2B5EF4-FFF2-40B4-BE49-F238E27FC236}">
                  <a16:creationId xmlns:a16="http://schemas.microsoft.com/office/drawing/2014/main" id="{7FAEC208-8B0E-4336-83BC-F48CCB19C829}"/>
                </a:ext>
              </a:extLst>
            </p:cNvPr>
            <p:cNvSpPr>
              <a:spLocks/>
            </p:cNvSpPr>
            <p:nvPr/>
          </p:nvSpPr>
          <p:spPr bwMode="auto">
            <a:xfrm>
              <a:off x="4297680" y="3322622"/>
              <a:ext cx="542544" cy="274726"/>
            </a:xfrm>
            <a:custGeom>
              <a:avLst/>
              <a:gdLst>
                <a:gd name="T0" fmla="*/ 648 w 648"/>
                <a:gd name="T1" fmla="*/ 62 h 328"/>
                <a:gd name="T2" fmla="*/ 327 w 648"/>
                <a:gd name="T3" fmla="*/ 328 h 328"/>
                <a:gd name="T4" fmla="*/ 0 w 648"/>
                <a:gd name="T5" fmla="*/ 0 h 328"/>
                <a:gd name="T6" fmla="*/ 121 w 648"/>
                <a:gd name="T7" fmla="*/ 0 h 328"/>
              </a:gdLst>
              <a:ahLst/>
              <a:cxnLst>
                <a:cxn ang="0">
                  <a:pos x="T0" y="T1"/>
                </a:cxn>
                <a:cxn ang="0">
                  <a:pos x="T2" y="T3"/>
                </a:cxn>
                <a:cxn ang="0">
                  <a:pos x="T4" y="T5"/>
                </a:cxn>
                <a:cxn ang="0">
                  <a:pos x="T6" y="T7"/>
                </a:cxn>
              </a:cxnLst>
              <a:rect l="0" t="0" r="r" b="b"/>
              <a:pathLst>
                <a:path w="648" h="328">
                  <a:moveTo>
                    <a:pt x="648" y="62"/>
                  </a:moveTo>
                  <a:cubicBezTo>
                    <a:pt x="619" y="214"/>
                    <a:pt x="487" y="328"/>
                    <a:pt x="327" y="328"/>
                  </a:cubicBezTo>
                  <a:cubicBezTo>
                    <a:pt x="146" y="328"/>
                    <a:pt x="0" y="181"/>
                    <a:pt x="0" y="0"/>
                  </a:cubicBezTo>
                  <a:cubicBezTo>
                    <a:pt x="121" y="0"/>
                    <a:pt x="121" y="0"/>
                    <a:pt x="121" y="0"/>
                  </a:cubicBezTo>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9">
              <a:extLst>
                <a:ext uri="{FF2B5EF4-FFF2-40B4-BE49-F238E27FC236}">
                  <a16:creationId xmlns:a16="http://schemas.microsoft.com/office/drawing/2014/main" id="{42AD8692-6C4C-4849-BC62-18333254AD52}"/>
                </a:ext>
              </a:extLst>
            </p:cNvPr>
            <p:cNvSpPr>
              <a:spLocks/>
            </p:cNvSpPr>
            <p:nvPr/>
          </p:nvSpPr>
          <p:spPr bwMode="auto">
            <a:xfrm>
              <a:off x="4640275" y="3270602"/>
              <a:ext cx="103632" cy="104038"/>
            </a:xfrm>
            <a:custGeom>
              <a:avLst/>
              <a:gdLst>
                <a:gd name="T0" fmla="*/ 0 w 124"/>
                <a:gd name="T1" fmla="*/ 0 h 124"/>
                <a:gd name="T2" fmla="*/ 62 w 124"/>
                <a:gd name="T3" fmla="*/ 0 h 124"/>
                <a:gd name="T4" fmla="*/ 124 w 124"/>
                <a:gd name="T5" fmla="*/ 62 h 124"/>
                <a:gd name="T6" fmla="*/ 124 w 124"/>
                <a:gd name="T7" fmla="*/ 62 h 124"/>
                <a:gd name="T8" fmla="*/ 62 w 124"/>
                <a:gd name="T9" fmla="*/ 124 h 124"/>
                <a:gd name="T10" fmla="*/ 0 w 124"/>
                <a:gd name="T11" fmla="*/ 124 h 124"/>
                <a:gd name="T12" fmla="*/ 0 w 124"/>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24" h="124">
                  <a:moveTo>
                    <a:pt x="0" y="0"/>
                  </a:moveTo>
                  <a:cubicBezTo>
                    <a:pt x="62" y="0"/>
                    <a:pt x="62" y="0"/>
                    <a:pt x="62" y="0"/>
                  </a:cubicBezTo>
                  <a:cubicBezTo>
                    <a:pt x="96" y="0"/>
                    <a:pt x="124" y="28"/>
                    <a:pt x="124" y="62"/>
                  </a:cubicBezTo>
                  <a:cubicBezTo>
                    <a:pt x="124" y="62"/>
                    <a:pt x="124" y="62"/>
                    <a:pt x="124" y="62"/>
                  </a:cubicBezTo>
                  <a:cubicBezTo>
                    <a:pt x="124" y="97"/>
                    <a:pt x="96" y="124"/>
                    <a:pt x="62" y="124"/>
                  </a:cubicBezTo>
                  <a:cubicBezTo>
                    <a:pt x="0" y="124"/>
                    <a:pt x="0" y="124"/>
                    <a:pt x="0" y="124"/>
                  </a:cubicBezTo>
                  <a:lnTo>
                    <a:pt x="0" y="0"/>
                  </a:lnTo>
                  <a:close/>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10">
              <a:extLst>
                <a:ext uri="{FF2B5EF4-FFF2-40B4-BE49-F238E27FC236}">
                  <a16:creationId xmlns:a16="http://schemas.microsoft.com/office/drawing/2014/main" id="{19234F87-8E3B-4854-A2F3-61651D1BA3BA}"/>
                </a:ext>
              </a:extLst>
            </p:cNvPr>
            <p:cNvSpPr>
              <a:spLocks/>
            </p:cNvSpPr>
            <p:nvPr/>
          </p:nvSpPr>
          <p:spPr bwMode="auto">
            <a:xfrm>
              <a:off x="4302557" y="3048708"/>
              <a:ext cx="543763" cy="273914"/>
            </a:xfrm>
            <a:custGeom>
              <a:avLst/>
              <a:gdLst>
                <a:gd name="T0" fmla="*/ 0 w 649"/>
                <a:gd name="T1" fmla="*/ 265 h 327"/>
                <a:gd name="T2" fmla="*/ 322 w 649"/>
                <a:gd name="T3" fmla="*/ 0 h 327"/>
                <a:gd name="T4" fmla="*/ 649 w 649"/>
                <a:gd name="T5" fmla="*/ 327 h 327"/>
                <a:gd name="T6" fmla="*/ 528 w 649"/>
                <a:gd name="T7" fmla="*/ 327 h 327"/>
              </a:gdLst>
              <a:ahLst/>
              <a:cxnLst>
                <a:cxn ang="0">
                  <a:pos x="T0" y="T1"/>
                </a:cxn>
                <a:cxn ang="0">
                  <a:pos x="T2" y="T3"/>
                </a:cxn>
                <a:cxn ang="0">
                  <a:pos x="T4" y="T5"/>
                </a:cxn>
                <a:cxn ang="0">
                  <a:pos x="T6" y="T7"/>
                </a:cxn>
              </a:cxnLst>
              <a:rect l="0" t="0" r="r" b="b"/>
              <a:pathLst>
                <a:path w="649" h="327">
                  <a:moveTo>
                    <a:pt x="0" y="265"/>
                  </a:moveTo>
                  <a:cubicBezTo>
                    <a:pt x="29" y="114"/>
                    <a:pt x="162" y="0"/>
                    <a:pt x="322" y="0"/>
                  </a:cubicBezTo>
                  <a:cubicBezTo>
                    <a:pt x="503" y="0"/>
                    <a:pt x="649" y="147"/>
                    <a:pt x="649" y="327"/>
                  </a:cubicBezTo>
                  <a:cubicBezTo>
                    <a:pt x="528" y="327"/>
                    <a:pt x="528" y="327"/>
                    <a:pt x="528" y="327"/>
                  </a:cubicBezTo>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11">
              <a:extLst>
                <a:ext uri="{FF2B5EF4-FFF2-40B4-BE49-F238E27FC236}">
                  <a16:creationId xmlns:a16="http://schemas.microsoft.com/office/drawing/2014/main" id="{CB722453-6E4D-4EA3-9452-EC7406446611}"/>
                </a:ext>
              </a:extLst>
            </p:cNvPr>
            <p:cNvSpPr>
              <a:spLocks noChangeShapeType="1"/>
            </p:cNvSpPr>
            <p:nvPr/>
          </p:nvSpPr>
          <p:spPr bwMode="auto">
            <a:xfrm>
              <a:off x="4470806" y="3270602"/>
              <a:ext cx="0" cy="104038"/>
            </a:xfrm>
            <a:prstGeom prst="line">
              <a:avLst/>
            </a:prstGeom>
            <a:noFill/>
            <a:ln w="19050" cap="rnd">
              <a:solidFill>
                <a:schemeClr val="tx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12">
              <a:extLst>
                <a:ext uri="{FF2B5EF4-FFF2-40B4-BE49-F238E27FC236}">
                  <a16:creationId xmlns:a16="http://schemas.microsoft.com/office/drawing/2014/main" id="{915E8066-EECA-4C11-A812-1C43A54B220F}"/>
                </a:ext>
              </a:extLst>
            </p:cNvPr>
            <p:cNvSpPr>
              <a:spLocks noChangeShapeType="1"/>
            </p:cNvSpPr>
            <p:nvPr/>
          </p:nvSpPr>
          <p:spPr bwMode="auto">
            <a:xfrm>
              <a:off x="4668723" y="3270602"/>
              <a:ext cx="0" cy="104038"/>
            </a:xfrm>
            <a:prstGeom prst="line">
              <a:avLst/>
            </a:prstGeom>
            <a:noFill/>
            <a:ln w="19050" cap="rnd">
              <a:solidFill>
                <a:schemeClr val="tx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B404F2DE-998B-44DF-9D2B-881C4DBC1820}"/>
              </a:ext>
            </a:extLst>
          </p:cNvPr>
          <p:cNvGrpSpPr/>
          <p:nvPr/>
        </p:nvGrpSpPr>
        <p:grpSpPr>
          <a:xfrm>
            <a:off x="6076347" y="2929963"/>
            <a:ext cx="2174719" cy="1653445"/>
            <a:chOff x="6110556" y="3048708"/>
            <a:chExt cx="2174719" cy="1653445"/>
          </a:xfrm>
        </p:grpSpPr>
        <p:sp>
          <p:nvSpPr>
            <p:cNvPr id="66" name="TextBox 65"/>
            <p:cNvSpPr txBox="1"/>
            <p:nvPr/>
          </p:nvSpPr>
          <p:spPr>
            <a:xfrm>
              <a:off x="6426127" y="3762617"/>
              <a:ext cx="1543577" cy="307777"/>
            </a:xfrm>
            <a:prstGeom prst="rect">
              <a:avLst/>
            </a:prstGeom>
            <a:noFill/>
          </p:spPr>
          <p:txBody>
            <a:bodyPr wrap="square" rtlCol="0">
              <a:spAutoFit/>
            </a:bodyPr>
            <a:lstStyle/>
            <a:p>
              <a:pPr algn="ctr"/>
              <a:r>
                <a:rPr lang="en-US" sz="1400" dirty="0">
                  <a:solidFill>
                    <a:schemeClr val="accent1"/>
                  </a:solidFill>
                  <a:latin typeface="Amazon Ember Regular"/>
                  <a:ea typeface="Amazon Ember" panose="02000000000000000000" pitchFamily="2" charset="0"/>
                </a:rPr>
                <a:t>Secure</a:t>
              </a:r>
            </a:p>
          </p:txBody>
        </p:sp>
        <p:sp>
          <p:nvSpPr>
            <p:cNvPr id="70" name="TextBox 69"/>
            <p:cNvSpPr txBox="1"/>
            <p:nvPr/>
          </p:nvSpPr>
          <p:spPr>
            <a:xfrm>
              <a:off x="6110556" y="4055822"/>
              <a:ext cx="2174719" cy="646331"/>
            </a:xfrm>
            <a:prstGeom prst="rect">
              <a:avLst/>
            </a:prstGeom>
            <a:noFill/>
          </p:spPr>
          <p:txBody>
            <a:bodyPr wrap="square" rtlCol="0">
              <a:spAutoFit/>
            </a:bodyPr>
            <a:lstStyle/>
            <a:p>
              <a:pPr algn="ctr"/>
              <a:r>
                <a:rPr lang="en-US" sz="1200" dirty="0">
                  <a:latin typeface="Amazon Ember Regular"/>
                </a:rPr>
                <a:t>Audit everything; encrypt data end-to-end; extensive certification and compliance </a:t>
              </a:r>
            </a:p>
          </p:txBody>
        </p:sp>
        <p:grpSp>
          <p:nvGrpSpPr>
            <p:cNvPr id="74" name="Group 73">
              <a:extLst>
                <a:ext uri="{FF2B5EF4-FFF2-40B4-BE49-F238E27FC236}">
                  <a16:creationId xmlns:a16="http://schemas.microsoft.com/office/drawing/2014/main" id="{B00D8B9E-A56C-461C-801E-2C8B2C3A997A}"/>
                </a:ext>
              </a:extLst>
            </p:cNvPr>
            <p:cNvGrpSpPr/>
            <p:nvPr/>
          </p:nvGrpSpPr>
          <p:grpSpPr>
            <a:xfrm>
              <a:off x="6924709" y="3048708"/>
              <a:ext cx="546413" cy="546413"/>
              <a:chOff x="4421735" y="3669770"/>
              <a:chExt cx="164557" cy="164557"/>
            </a:xfrm>
          </p:grpSpPr>
          <p:sp>
            <p:nvSpPr>
              <p:cNvPr id="75" name="Oval 74">
                <a:extLst>
                  <a:ext uri="{FF2B5EF4-FFF2-40B4-BE49-F238E27FC236}">
                    <a16:creationId xmlns:a16="http://schemas.microsoft.com/office/drawing/2014/main" id="{9EE3AE82-557C-4CA3-A9B2-2C1E0247C604}"/>
                  </a:ext>
                </a:extLst>
              </p:cNvPr>
              <p:cNvSpPr/>
              <p:nvPr/>
            </p:nvSpPr>
            <p:spPr>
              <a:xfrm>
                <a:off x="4421735" y="3669770"/>
                <a:ext cx="164557" cy="164557"/>
              </a:xfrm>
              <a:prstGeom prst="ellips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Freeform 5">
                <a:extLst>
                  <a:ext uri="{FF2B5EF4-FFF2-40B4-BE49-F238E27FC236}">
                    <a16:creationId xmlns:a16="http://schemas.microsoft.com/office/drawing/2014/main" id="{53828CF5-2CE1-42E3-B13B-F8DF615FA488}"/>
                  </a:ext>
                </a:extLst>
              </p:cNvPr>
              <p:cNvSpPr>
                <a:spLocks/>
              </p:cNvSpPr>
              <p:nvPr/>
            </p:nvSpPr>
            <p:spPr bwMode="auto">
              <a:xfrm>
                <a:off x="4467825" y="3747763"/>
                <a:ext cx="72376" cy="49520"/>
              </a:xfrm>
              <a:custGeom>
                <a:avLst/>
                <a:gdLst>
                  <a:gd name="T0" fmla="*/ 0 w 152"/>
                  <a:gd name="T1" fmla="*/ 0 h 104"/>
                  <a:gd name="T2" fmla="*/ 22 w 152"/>
                  <a:gd name="T3" fmla="*/ 0 h 104"/>
                  <a:gd name="T4" fmla="*/ 152 w 152"/>
                  <a:gd name="T5" fmla="*/ 0 h 104"/>
                  <a:gd name="T6" fmla="*/ 152 w 152"/>
                  <a:gd name="T7" fmla="*/ 104 h 104"/>
                  <a:gd name="T8" fmla="*/ 0 w 152"/>
                  <a:gd name="T9" fmla="*/ 104 h 104"/>
                  <a:gd name="T10" fmla="*/ 0 w 152"/>
                  <a:gd name="T11" fmla="*/ 0 h 104"/>
                </a:gdLst>
                <a:ahLst/>
                <a:cxnLst>
                  <a:cxn ang="0">
                    <a:pos x="T0" y="T1"/>
                  </a:cxn>
                  <a:cxn ang="0">
                    <a:pos x="T2" y="T3"/>
                  </a:cxn>
                  <a:cxn ang="0">
                    <a:pos x="T4" y="T5"/>
                  </a:cxn>
                  <a:cxn ang="0">
                    <a:pos x="T6" y="T7"/>
                  </a:cxn>
                  <a:cxn ang="0">
                    <a:pos x="T8" y="T9"/>
                  </a:cxn>
                  <a:cxn ang="0">
                    <a:pos x="T10" y="T11"/>
                  </a:cxn>
                </a:cxnLst>
                <a:rect l="0" t="0" r="r" b="b"/>
                <a:pathLst>
                  <a:path w="152" h="104">
                    <a:moveTo>
                      <a:pt x="0" y="0"/>
                    </a:moveTo>
                    <a:lnTo>
                      <a:pt x="22" y="0"/>
                    </a:lnTo>
                    <a:lnTo>
                      <a:pt x="152" y="0"/>
                    </a:lnTo>
                    <a:lnTo>
                      <a:pt x="152" y="104"/>
                    </a:lnTo>
                    <a:lnTo>
                      <a:pt x="0" y="104"/>
                    </a:lnTo>
                    <a:lnTo>
                      <a:pt x="0" y="0"/>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6">
                <a:extLst>
                  <a:ext uri="{FF2B5EF4-FFF2-40B4-BE49-F238E27FC236}">
                    <a16:creationId xmlns:a16="http://schemas.microsoft.com/office/drawing/2014/main" id="{8F9BD3A9-3483-4BE1-A8D4-9E933FFA8C2B}"/>
                  </a:ext>
                </a:extLst>
              </p:cNvPr>
              <p:cNvSpPr>
                <a:spLocks/>
              </p:cNvSpPr>
              <p:nvPr/>
            </p:nvSpPr>
            <p:spPr bwMode="auto">
              <a:xfrm>
                <a:off x="4477825" y="3706813"/>
                <a:ext cx="50948" cy="40949"/>
              </a:xfrm>
              <a:custGeom>
                <a:avLst/>
                <a:gdLst>
                  <a:gd name="T0" fmla="*/ 77 w 77"/>
                  <a:gd name="T1" fmla="*/ 63 h 63"/>
                  <a:gd name="T2" fmla="*/ 77 w 77"/>
                  <a:gd name="T3" fmla="*/ 49 h 63"/>
                  <a:gd name="T4" fmla="*/ 69 w 77"/>
                  <a:gd name="T5" fmla="*/ 16 h 63"/>
                  <a:gd name="T6" fmla="*/ 29 w 77"/>
                  <a:gd name="T7" fmla="*/ 4 h 63"/>
                  <a:gd name="T8" fmla="*/ 3 w 77"/>
                  <a:gd name="T9" fmla="*/ 30 h 63"/>
                  <a:gd name="T10" fmla="*/ 2 w 77"/>
                  <a:gd name="T11" fmla="*/ 63 h 63"/>
                </a:gdLst>
                <a:ahLst/>
                <a:cxnLst>
                  <a:cxn ang="0">
                    <a:pos x="T0" y="T1"/>
                  </a:cxn>
                  <a:cxn ang="0">
                    <a:pos x="T2" y="T3"/>
                  </a:cxn>
                  <a:cxn ang="0">
                    <a:pos x="T4" y="T5"/>
                  </a:cxn>
                  <a:cxn ang="0">
                    <a:pos x="T6" y="T7"/>
                  </a:cxn>
                  <a:cxn ang="0">
                    <a:pos x="T8" y="T9"/>
                  </a:cxn>
                  <a:cxn ang="0">
                    <a:pos x="T10" y="T11"/>
                  </a:cxn>
                </a:cxnLst>
                <a:rect l="0" t="0" r="r" b="b"/>
                <a:pathLst>
                  <a:path w="77" h="63">
                    <a:moveTo>
                      <a:pt x="77" y="63"/>
                    </a:moveTo>
                    <a:cubicBezTo>
                      <a:pt x="77" y="58"/>
                      <a:pt x="77" y="53"/>
                      <a:pt x="77" y="49"/>
                    </a:cubicBezTo>
                    <a:cubicBezTo>
                      <a:pt x="77" y="36"/>
                      <a:pt x="76" y="26"/>
                      <a:pt x="69" y="16"/>
                    </a:cubicBezTo>
                    <a:cubicBezTo>
                      <a:pt x="59" y="4"/>
                      <a:pt x="43" y="0"/>
                      <a:pt x="29" y="4"/>
                    </a:cubicBezTo>
                    <a:cubicBezTo>
                      <a:pt x="16" y="7"/>
                      <a:pt x="7" y="18"/>
                      <a:pt x="3" y="30"/>
                    </a:cubicBezTo>
                    <a:cubicBezTo>
                      <a:pt x="0" y="40"/>
                      <a:pt x="2" y="52"/>
                      <a:pt x="2" y="63"/>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86855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42" presetClass="path" presetSubtype="0" decel="100000" fill="hold" nodeType="withEffect">
                                  <p:stCondLst>
                                    <p:cond delay="0"/>
                                  </p:stCondLst>
                                  <p:childTnLst>
                                    <p:animMotion origin="layout" path="M 2.5E-6 4.93827E-6 L 2.5E-6 0.07314 " pathEditMode="relative" rAng="0" ptsTypes="AA">
                                      <p:cBhvr>
                                        <p:cTn id="9" dur="500" spd="-100000" fill="hold"/>
                                        <p:tgtEl>
                                          <p:spTgt spid="2"/>
                                        </p:tgtEl>
                                        <p:attrNameLst>
                                          <p:attrName>ppt_x</p:attrName>
                                          <p:attrName>ppt_y</p:attrName>
                                        </p:attrNameLst>
                                      </p:cBhvr>
                                      <p:rCtr x="0" y="3642"/>
                                    </p:animMotion>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50"/>
                                        <p:tgtEl>
                                          <p:spTgt spid="3"/>
                                        </p:tgtEl>
                                      </p:cBhvr>
                                    </p:animEffect>
                                  </p:childTnLst>
                                </p:cTn>
                              </p:par>
                              <p:par>
                                <p:cTn id="13" presetID="42" presetClass="path" presetSubtype="0" decel="100000" fill="hold" nodeType="withEffect">
                                  <p:stCondLst>
                                    <p:cond delay="100"/>
                                  </p:stCondLst>
                                  <p:childTnLst>
                                    <p:animMotion origin="layout" path="M 2.5E-6 4.93827E-6 L 2.5E-6 0.07314 " pathEditMode="relative" rAng="0" ptsTypes="AA">
                                      <p:cBhvr>
                                        <p:cTn id="14" dur="500" spd="-100000" fill="hold"/>
                                        <p:tgtEl>
                                          <p:spTgt spid="3"/>
                                        </p:tgtEl>
                                        <p:attrNameLst>
                                          <p:attrName>ppt_x</p:attrName>
                                          <p:attrName>ppt_y</p:attrName>
                                        </p:attrNameLst>
                                      </p:cBhvr>
                                      <p:rCtr x="0" y="3642"/>
                                    </p:animMotion>
                                  </p:childTnLst>
                                </p:cTn>
                              </p:par>
                              <p:par>
                                <p:cTn id="15" presetID="10" presetClass="entr" presetSubtype="0" fill="hold"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350"/>
                                        <p:tgtEl>
                                          <p:spTgt spid="4"/>
                                        </p:tgtEl>
                                      </p:cBhvr>
                                    </p:animEffect>
                                  </p:childTnLst>
                                </p:cTn>
                              </p:par>
                              <p:par>
                                <p:cTn id="18" presetID="42" presetClass="path" presetSubtype="0" decel="100000" fill="hold" nodeType="withEffect">
                                  <p:stCondLst>
                                    <p:cond delay="200"/>
                                  </p:stCondLst>
                                  <p:childTnLst>
                                    <p:animMotion origin="layout" path="M 2.5E-6 4.93827E-6 L 2.5E-6 0.07314 " pathEditMode="relative" rAng="0" ptsTypes="AA">
                                      <p:cBhvr>
                                        <p:cTn id="19" dur="500" spd="-100000" fill="hold"/>
                                        <p:tgtEl>
                                          <p:spTgt spid="4"/>
                                        </p:tgtEl>
                                        <p:attrNameLst>
                                          <p:attrName>ppt_x</p:attrName>
                                          <p:attrName>ppt_y</p:attrName>
                                        </p:attrNameLst>
                                      </p:cBhvr>
                                      <p:rCtr x="0" y="3642"/>
                                    </p:animMotion>
                                  </p:childTnLst>
                                </p:cTn>
                              </p:par>
                              <p:par>
                                <p:cTn id="20" presetID="10" presetClass="entr" presetSubtype="0" fill="hold" nodeType="withEffect">
                                  <p:stCondLst>
                                    <p:cond delay="3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350"/>
                                        <p:tgtEl>
                                          <p:spTgt spid="8"/>
                                        </p:tgtEl>
                                      </p:cBhvr>
                                    </p:animEffect>
                                  </p:childTnLst>
                                </p:cTn>
                              </p:par>
                              <p:par>
                                <p:cTn id="23" presetID="42" presetClass="path" presetSubtype="0" decel="100000" fill="hold" nodeType="withEffect">
                                  <p:stCondLst>
                                    <p:cond delay="300"/>
                                  </p:stCondLst>
                                  <p:childTnLst>
                                    <p:animMotion origin="layout" path="M 2.5E-6 4.93827E-6 L 2.5E-6 0.07314 " pathEditMode="relative" rAng="0" ptsTypes="AA">
                                      <p:cBhvr>
                                        <p:cTn id="24" dur="500" spd="-100000" fill="hold"/>
                                        <p:tgtEl>
                                          <p:spTgt spid="8"/>
                                        </p:tgtEl>
                                        <p:attrNameLst>
                                          <p:attrName>ppt_x</p:attrName>
                                          <p:attrName>ppt_y</p:attrName>
                                        </p:attrNameLst>
                                      </p:cBhvr>
                                      <p:rCtr x="0" y="3642"/>
                                    </p:animMotion>
                                  </p:childTnLst>
                                </p:cTn>
                              </p:par>
                              <p:par>
                                <p:cTn id="25" presetID="10" presetClass="entr" presetSubtype="0" fill="hold" nodeType="withEffect">
                                  <p:stCondLst>
                                    <p:cond delay="4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350"/>
                                        <p:tgtEl>
                                          <p:spTgt spid="9"/>
                                        </p:tgtEl>
                                      </p:cBhvr>
                                    </p:animEffect>
                                  </p:childTnLst>
                                </p:cTn>
                              </p:par>
                              <p:par>
                                <p:cTn id="28" presetID="42" presetClass="path" presetSubtype="0" decel="100000" fill="hold" nodeType="withEffect">
                                  <p:stCondLst>
                                    <p:cond delay="400"/>
                                  </p:stCondLst>
                                  <p:childTnLst>
                                    <p:animMotion origin="layout" path="M 2.5E-6 4.93827E-6 L 2.5E-6 0.07314 " pathEditMode="relative" rAng="0" ptsTypes="AA">
                                      <p:cBhvr>
                                        <p:cTn id="29" dur="500" spd="-100000" fill="hold"/>
                                        <p:tgtEl>
                                          <p:spTgt spid="9"/>
                                        </p:tgtEl>
                                        <p:attrNameLst>
                                          <p:attrName>ppt_x</p:attrName>
                                          <p:attrName>ppt_y</p:attrName>
                                        </p:attrNameLst>
                                      </p:cBhvr>
                                      <p:rCtr x="0" y="3642"/>
                                    </p:animMotion>
                                  </p:childTnLst>
                                </p:cTn>
                              </p:par>
                              <p:par>
                                <p:cTn id="30" presetID="10" presetClass="entr" presetSubtype="0" fill="hold" nodeType="withEffect">
                                  <p:stCondLst>
                                    <p:cond delay="5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350"/>
                                        <p:tgtEl>
                                          <p:spTgt spid="6"/>
                                        </p:tgtEl>
                                      </p:cBhvr>
                                    </p:animEffect>
                                  </p:childTnLst>
                                </p:cTn>
                              </p:par>
                              <p:par>
                                <p:cTn id="33" presetID="42" presetClass="path" presetSubtype="0" decel="100000" fill="hold" nodeType="withEffect">
                                  <p:stCondLst>
                                    <p:cond delay="500"/>
                                  </p:stCondLst>
                                  <p:childTnLst>
                                    <p:animMotion origin="layout" path="M 2.5E-6 4.93827E-6 L 2.5E-6 0.07314 " pathEditMode="relative" rAng="0" ptsTypes="AA">
                                      <p:cBhvr>
                                        <p:cTn id="34" dur="500" spd="-100000" fill="hold"/>
                                        <p:tgtEl>
                                          <p:spTgt spid="6"/>
                                        </p:tgtEl>
                                        <p:attrNameLst>
                                          <p:attrName>ppt_x</p:attrName>
                                          <p:attrName>ppt_y</p:attrName>
                                        </p:attrNameLst>
                                      </p:cBhvr>
                                      <p:rCtr x="0" y="36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ttp://www.psql.it/files/image/postgresql-600x600.png">
            <a:extLst>
              <a:ext uri="{FF2B5EF4-FFF2-40B4-BE49-F238E27FC236}">
                <a16:creationId xmlns:a16="http://schemas.microsoft.com/office/drawing/2014/main" id="{00C4BD1F-AE95-C14E-A197-FBCE562CC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648" y="2000185"/>
            <a:ext cx="1581554" cy="1581554"/>
          </a:xfrm>
          <a:prstGeom prst="rect">
            <a:avLst/>
          </a:prstGeom>
          <a:noFill/>
          <a:extLst>
            <a:ext uri="{909E8E84-426E-40DD-AFC4-6F175D3DCCD1}">
              <a14:hiddenFill xmlns:a14="http://schemas.microsoft.com/office/drawing/2010/main">
                <a:solidFill>
                  <a:srgbClr val="FFFFFF"/>
                </a:solidFill>
              </a14:hiddenFill>
            </a:ext>
          </a:extLst>
        </p:spPr>
      </p:pic>
      <p:sp>
        <p:nvSpPr>
          <p:cNvPr id="4" name="Chevron 3">
            <a:extLst>
              <a:ext uri="{FF2B5EF4-FFF2-40B4-BE49-F238E27FC236}">
                <a16:creationId xmlns:a16="http://schemas.microsoft.com/office/drawing/2014/main" id="{83569F59-CA65-EC44-BB4F-DA434BF1F981}"/>
              </a:ext>
            </a:extLst>
          </p:cNvPr>
          <p:cNvSpPr/>
          <p:nvPr/>
        </p:nvSpPr>
        <p:spPr>
          <a:xfrm>
            <a:off x="2393980" y="2603214"/>
            <a:ext cx="419414" cy="419414"/>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aphicFrame>
        <p:nvGraphicFramePr>
          <p:cNvPr id="5" name="Diagram 4">
            <a:extLst>
              <a:ext uri="{FF2B5EF4-FFF2-40B4-BE49-F238E27FC236}">
                <a16:creationId xmlns:a16="http://schemas.microsoft.com/office/drawing/2014/main" id="{DAF2B072-182B-314D-92FB-2633537CCD25}"/>
              </a:ext>
            </a:extLst>
          </p:cNvPr>
          <p:cNvGraphicFramePr/>
          <p:nvPr>
            <p:extLst>
              <p:ext uri="{D42A27DB-BD31-4B8C-83A1-F6EECF244321}">
                <p14:modId xmlns:p14="http://schemas.microsoft.com/office/powerpoint/2010/main" val="3392183275"/>
              </p:ext>
            </p:extLst>
          </p:nvPr>
        </p:nvGraphicFramePr>
        <p:xfrm>
          <a:off x="2611438" y="1783658"/>
          <a:ext cx="2504430" cy="23009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le 5">
            <a:extLst>
              <a:ext uri="{FF2B5EF4-FFF2-40B4-BE49-F238E27FC236}">
                <a16:creationId xmlns:a16="http://schemas.microsoft.com/office/drawing/2014/main" id="{41FFBB85-CFBA-4E4E-9743-373AA38800FB}"/>
              </a:ext>
            </a:extLst>
          </p:cNvPr>
          <p:cNvSpPr/>
          <p:nvPr/>
        </p:nvSpPr>
        <p:spPr>
          <a:xfrm>
            <a:off x="8040" y="802433"/>
            <a:ext cx="5217103" cy="4341067"/>
          </a:xfrm>
          <a:prstGeom prst="roundRect">
            <a:avLst>
              <a:gd name="adj" fmla="val 9818"/>
            </a:avLst>
          </a:prstGeom>
          <a:noFill/>
          <a:ln w="38100">
            <a:solidFill>
              <a:srgbClr val="F58535"/>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7" name="Group 6">
            <a:extLst>
              <a:ext uri="{FF2B5EF4-FFF2-40B4-BE49-F238E27FC236}">
                <a16:creationId xmlns:a16="http://schemas.microsoft.com/office/drawing/2014/main" id="{C35D853C-43E1-C34F-BA5B-B3332B89CE69}"/>
              </a:ext>
            </a:extLst>
          </p:cNvPr>
          <p:cNvGrpSpPr/>
          <p:nvPr/>
        </p:nvGrpSpPr>
        <p:grpSpPr>
          <a:xfrm>
            <a:off x="2012612" y="1057714"/>
            <a:ext cx="758973" cy="884832"/>
            <a:chOff x="2044589" y="430347"/>
            <a:chExt cx="767363" cy="1022422"/>
          </a:xfrm>
        </p:grpSpPr>
        <p:pic>
          <p:nvPicPr>
            <p:cNvPr id="8" name="Picture 7">
              <a:extLst>
                <a:ext uri="{FF2B5EF4-FFF2-40B4-BE49-F238E27FC236}">
                  <a16:creationId xmlns:a16="http://schemas.microsoft.com/office/drawing/2014/main" id="{576BB7BE-79D9-F946-B4CD-29A8CF4A6D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27042" y="430347"/>
              <a:ext cx="402458" cy="762551"/>
            </a:xfrm>
            <a:prstGeom prst="rect">
              <a:avLst/>
            </a:prstGeom>
          </p:spPr>
        </p:pic>
        <p:sp>
          <p:nvSpPr>
            <p:cNvPr id="9" name="TextBox 8">
              <a:extLst>
                <a:ext uri="{FF2B5EF4-FFF2-40B4-BE49-F238E27FC236}">
                  <a16:creationId xmlns:a16="http://schemas.microsoft.com/office/drawing/2014/main" id="{38692686-85F4-E644-814B-B21B314516B3}"/>
                </a:ext>
              </a:extLst>
            </p:cNvPr>
            <p:cNvSpPr txBox="1"/>
            <p:nvPr/>
          </p:nvSpPr>
          <p:spPr>
            <a:xfrm>
              <a:off x="2044589" y="1266409"/>
              <a:ext cx="767363" cy="186360"/>
            </a:xfrm>
            <a:prstGeom prst="rect">
              <a:avLst/>
            </a:prstGeom>
            <a:noFill/>
          </p:spPr>
          <p:txBody>
            <a:bodyPr wrap="square" lIns="0" tIns="0" rIns="0" bIns="0" rtlCol="0" anchor="t">
              <a:noAutofit/>
            </a:bodyPr>
            <a:lstStyle/>
            <a:p>
              <a:pPr algn="ctr"/>
              <a:r>
                <a:rPr lang="en-US" sz="105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IAM</a:t>
              </a:r>
              <a:endParaRPr lang="en-US" sz="8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 name="Group 9">
            <a:extLst>
              <a:ext uri="{FF2B5EF4-FFF2-40B4-BE49-F238E27FC236}">
                <a16:creationId xmlns:a16="http://schemas.microsoft.com/office/drawing/2014/main" id="{4E1EBDAD-6F14-6848-8DA4-F6813C744456}"/>
              </a:ext>
            </a:extLst>
          </p:cNvPr>
          <p:cNvGrpSpPr/>
          <p:nvPr/>
        </p:nvGrpSpPr>
        <p:grpSpPr>
          <a:xfrm>
            <a:off x="1185889" y="974537"/>
            <a:ext cx="765663" cy="893815"/>
            <a:chOff x="1186907" y="436791"/>
            <a:chExt cx="884722" cy="1032802"/>
          </a:xfrm>
        </p:grpSpPr>
        <p:pic>
          <p:nvPicPr>
            <p:cNvPr id="11" name="Picture 10">
              <a:extLst>
                <a:ext uri="{FF2B5EF4-FFF2-40B4-BE49-F238E27FC236}">
                  <a16:creationId xmlns:a16="http://schemas.microsoft.com/office/drawing/2014/main" id="{061D36AE-9494-584E-A07E-88A9C5513F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11537" y="436791"/>
              <a:ext cx="635462" cy="773144"/>
            </a:xfrm>
            <a:prstGeom prst="rect">
              <a:avLst/>
            </a:prstGeom>
          </p:spPr>
        </p:pic>
        <p:sp>
          <p:nvSpPr>
            <p:cNvPr id="12" name="TextBox 11">
              <a:extLst>
                <a:ext uri="{FF2B5EF4-FFF2-40B4-BE49-F238E27FC236}">
                  <a16:creationId xmlns:a16="http://schemas.microsoft.com/office/drawing/2014/main" id="{10AE8B48-3EA2-1342-B61D-32F7AE4B29B4}"/>
                </a:ext>
              </a:extLst>
            </p:cNvPr>
            <p:cNvSpPr txBox="1"/>
            <p:nvPr/>
          </p:nvSpPr>
          <p:spPr>
            <a:xfrm>
              <a:off x="1186907" y="1252684"/>
              <a:ext cx="884722" cy="216909"/>
            </a:xfrm>
            <a:prstGeom prst="rect">
              <a:avLst/>
            </a:prstGeom>
            <a:noFill/>
          </p:spPr>
          <p:txBody>
            <a:bodyPr wrap="square" lIns="0" tIns="0" rIns="0" bIns="0" rtlCol="0" anchor="t">
              <a:noAutofit/>
            </a:bodyPr>
            <a:lstStyle/>
            <a:p>
              <a:pPr algn="ct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VPC</a:t>
              </a:r>
              <a:endParaRPr lang="en-US" sz="28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3" name="Group 12">
            <a:extLst>
              <a:ext uri="{FF2B5EF4-FFF2-40B4-BE49-F238E27FC236}">
                <a16:creationId xmlns:a16="http://schemas.microsoft.com/office/drawing/2014/main" id="{7BCA2440-9B99-8C48-9901-CF39F2B0A7A2}"/>
              </a:ext>
            </a:extLst>
          </p:cNvPr>
          <p:cNvGrpSpPr/>
          <p:nvPr/>
        </p:nvGrpSpPr>
        <p:grpSpPr>
          <a:xfrm>
            <a:off x="181768" y="998400"/>
            <a:ext cx="928325" cy="847332"/>
            <a:chOff x="157492" y="460653"/>
            <a:chExt cx="1072678" cy="979091"/>
          </a:xfrm>
        </p:grpSpPr>
        <p:pic>
          <p:nvPicPr>
            <p:cNvPr id="14" name="Picture 13">
              <a:extLst>
                <a:ext uri="{FF2B5EF4-FFF2-40B4-BE49-F238E27FC236}">
                  <a16:creationId xmlns:a16="http://schemas.microsoft.com/office/drawing/2014/main" id="{F986E962-17F2-7248-8BF7-F7F7B946EB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1137" y="460653"/>
              <a:ext cx="649224" cy="779069"/>
            </a:xfrm>
            <a:prstGeom prst="rect">
              <a:avLst/>
            </a:prstGeom>
          </p:spPr>
        </p:pic>
        <p:sp>
          <p:nvSpPr>
            <p:cNvPr id="15" name="TextBox 14">
              <a:extLst>
                <a:ext uri="{FF2B5EF4-FFF2-40B4-BE49-F238E27FC236}">
                  <a16:creationId xmlns:a16="http://schemas.microsoft.com/office/drawing/2014/main" id="{80F5AEA1-55F2-4F43-A7AB-23B264387B24}"/>
                </a:ext>
              </a:extLst>
            </p:cNvPr>
            <p:cNvSpPr txBox="1"/>
            <p:nvPr/>
          </p:nvSpPr>
          <p:spPr>
            <a:xfrm>
              <a:off x="157492" y="1253164"/>
              <a:ext cx="1072678" cy="186580"/>
            </a:xfrm>
            <a:prstGeom prst="rect">
              <a:avLst/>
            </a:prstGeom>
            <a:noFill/>
          </p:spPr>
          <p:txBody>
            <a:bodyPr wrap="square" lIns="0" tIns="0" rIns="0" bIns="0" rtlCol="0" anchor="t">
              <a:noAutofit/>
            </a:bodyPr>
            <a:lstStyle/>
            <a:p>
              <a:pPr algn="ct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SWF</a:t>
              </a:r>
              <a:endParaRPr lang="en-US" sz="28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6" name="Group 15">
            <a:extLst>
              <a:ext uri="{FF2B5EF4-FFF2-40B4-BE49-F238E27FC236}">
                <a16:creationId xmlns:a16="http://schemas.microsoft.com/office/drawing/2014/main" id="{88570655-E46A-724C-99BB-55220ED3672D}"/>
              </a:ext>
            </a:extLst>
          </p:cNvPr>
          <p:cNvGrpSpPr/>
          <p:nvPr/>
        </p:nvGrpSpPr>
        <p:grpSpPr>
          <a:xfrm>
            <a:off x="202133" y="3994686"/>
            <a:ext cx="758968" cy="855376"/>
            <a:chOff x="304000" y="3992850"/>
            <a:chExt cx="876987" cy="988386"/>
          </a:xfrm>
        </p:grpSpPr>
        <p:pic>
          <p:nvPicPr>
            <p:cNvPr id="17" name="Picture 16">
              <a:extLst>
                <a:ext uri="{FF2B5EF4-FFF2-40B4-BE49-F238E27FC236}">
                  <a16:creationId xmlns:a16="http://schemas.microsoft.com/office/drawing/2014/main" id="{1BB6A66E-CA55-CD40-AE95-0BF5F60E01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8152" y="3992850"/>
              <a:ext cx="625044" cy="750053"/>
            </a:xfrm>
            <a:prstGeom prst="rect">
              <a:avLst/>
            </a:prstGeom>
          </p:spPr>
        </p:pic>
        <p:sp>
          <p:nvSpPr>
            <p:cNvPr id="18" name="TextBox 17">
              <a:extLst>
                <a:ext uri="{FF2B5EF4-FFF2-40B4-BE49-F238E27FC236}">
                  <a16:creationId xmlns:a16="http://schemas.microsoft.com/office/drawing/2014/main" id="{86C067CF-43CE-6742-9711-09E7DF1BC35E}"/>
                </a:ext>
              </a:extLst>
            </p:cNvPr>
            <p:cNvSpPr txBox="1"/>
            <p:nvPr/>
          </p:nvSpPr>
          <p:spPr>
            <a:xfrm>
              <a:off x="304000" y="4794656"/>
              <a:ext cx="876987" cy="186580"/>
            </a:xfrm>
            <a:prstGeom prst="rect">
              <a:avLst/>
            </a:prstGeom>
            <a:noFill/>
          </p:spPr>
          <p:txBody>
            <a:bodyPr wrap="square" lIns="0" tIns="0" rIns="0" bIns="0" rtlCol="0" anchor="t">
              <a:noAutofit/>
            </a:bodyPr>
            <a:lstStyle/>
            <a:p>
              <a:pPr algn="ct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S3</a:t>
              </a:r>
              <a:endParaRPr lang="en-US" sz="28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9" name="Group 18">
            <a:extLst>
              <a:ext uri="{FF2B5EF4-FFF2-40B4-BE49-F238E27FC236}">
                <a16:creationId xmlns:a16="http://schemas.microsoft.com/office/drawing/2014/main" id="{31E85121-AFF6-F741-9120-6E86F1908136}"/>
              </a:ext>
            </a:extLst>
          </p:cNvPr>
          <p:cNvGrpSpPr/>
          <p:nvPr/>
        </p:nvGrpSpPr>
        <p:grpSpPr>
          <a:xfrm>
            <a:off x="1139971" y="3994686"/>
            <a:ext cx="664097" cy="893998"/>
            <a:chOff x="1303936" y="3927524"/>
            <a:chExt cx="767363" cy="1033014"/>
          </a:xfrm>
        </p:grpSpPr>
        <p:sp>
          <p:nvSpPr>
            <p:cNvPr id="20" name="TextBox 19">
              <a:extLst>
                <a:ext uri="{FF2B5EF4-FFF2-40B4-BE49-F238E27FC236}">
                  <a16:creationId xmlns:a16="http://schemas.microsoft.com/office/drawing/2014/main" id="{861DECC2-78B5-4646-AA74-EAEA1BD43393}"/>
                </a:ext>
              </a:extLst>
            </p:cNvPr>
            <p:cNvSpPr txBox="1"/>
            <p:nvPr/>
          </p:nvSpPr>
          <p:spPr>
            <a:xfrm>
              <a:off x="1303936" y="4774178"/>
              <a:ext cx="767363" cy="186360"/>
            </a:xfrm>
            <a:prstGeom prst="rect">
              <a:avLst/>
            </a:prstGeom>
            <a:noFill/>
          </p:spPr>
          <p:txBody>
            <a:bodyPr wrap="square" lIns="0" tIns="0" rIns="0" bIns="0" rtlCol="0" anchor="t">
              <a:noAutofit/>
            </a:bodyPr>
            <a:lstStyle/>
            <a:p>
              <a:pPr algn="ctr"/>
              <a:r>
                <a:rPr lang="en-US" sz="1200" b="1" spc="-5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AWS KMS</a:t>
              </a:r>
            </a:p>
          </p:txBody>
        </p:sp>
        <p:pic>
          <p:nvPicPr>
            <p:cNvPr id="21" name="Picture 20">
              <a:extLst>
                <a:ext uri="{FF2B5EF4-FFF2-40B4-BE49-F238E27FC236}">
                  <a16:creationId xmlns:a16="http://schemas.microsoft.com/office/drawing/2014/main" id="{3A91E66F-2095-8E42-8C21-0DC3773952B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61061" y="3927524"/>
              <a:ext cx="653112" cy="783735"/>
            </a:xfrm>
            <a:prstGeom prst="rect">
              <a:avLst/>
            </a:prstGeom>
          </p:spPr>
        </p:pic>
      </p:grpSp>
      <p:grpSp>
        <p:nvGrpSpPr>
          <p:cNvPr id="22" name="Group 21">
            <a:extLst>
              <a:ext uri="{FF2B5EF4-FFF2-40B4-BE49-F238E27FC236}">
                <a16:creationId xmlns:a16="http://schemas.microsoft.com/office/drawing/2014/main" id="{64D35117-1A3A-D548-83A0-0B0678191302}"/>
              </a:ext>
            </a:extLst>
          </p:cNvPr>
          <p:cNvGrpSpPr/>
          <p:nvPr/>
        </p:nvGrpSpPr>
        <p:grpSpPr>
          <a:xfrm>
            <a:off x="1850669" y="4000148"/>
            <a:ext cx="1004520" cy="863956"/>
            <a:chOff x="2062838" y="3961938"/>
            <a:chExt cx="1160722" cy="998301"/>
          </a:xfrm>
        </p:grpSpPr>
        <p:pic>
          <p:nvPicPr>
            <p:cNvPr id="23" name="Picture 22">
              <a:extLst>
                <a:ext uri="{FF2B5EF4-FFF2-40B4-BE49-F238E27FC236}">
                  <a16:creationId xmlns:a16="http://schemas.microsoft.com/office/drawing/2014/main" id="{92D65B0E-2968-5F4D-A406-696C84611AE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21116" y="3961938"/>
              <a:ext cx="644166" cy="764948"/>
            </a:xfrm>
            <a:prstGeom prst="rect">
              <a:avLst/>
            </a:prstGeom>
          </p:spPr>
        </p:pic>
        <p:sp>
          <p:nvSpPr>
            <p:cNvPr id="24" name="TextBox 23">
              <a:extLst>
                <a:ext uri="{FF2B5EF4-FFF2-40B4-BE49-F238E27FC236}">
                  <a16:creationId xmlns:a16="http://schemas.microsoft.com/office/drawing/2014/main" id="{BB3919BD-8768-704D-AEE4-C424C55A4591}"/>
                </a:ext>
              </a:extLst>
            </p:cNvPr>
            <p:cNvSpPr txBox="1"/>
            <p:nvPr/>
          </p:nvSpPr>
          <p:spPr>
            <a:xfrm>
              <a:off x="2062838" y="4773659"/>
              <a:ext cx="1160722" cy="186580"/>
            </a:xfrm>
            <a:prstGeom prst="rect">
              <a:avLst/>
            </a:prstGeom>
            <a:noFill/>
          </p:spPr>
          <p:txBody>
            <a:bodyPr wrap="square" lIns="0" tIns="0" rIns="0" bIns="0" rtlCol="0" anchor="t">
              <a:noAutofit/>
            </a:bodyPr>
            <a:lstStyle/>
            <a:p>
              <a:pPr algn="ct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a:t>
              </a:r>
            </a:p>
            <a:p>
              <a:pPr algn="ct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Route 53</a:t>
              </a:r>
            </a:p>
          </p:txBody>
        </p:sp>
      </p:grpSp>
      <p:grpSp>
        <p:nvGrpSpPr>
          <p:cNvPr id="25" name="Group 24">
            <a:extLst>
              <a:ext uri="{FF2B5EF4-FFF2-40B4-BE49-F238E27FC236}">
                <a16:creationId xmlns:a16="http://schemas.microsoft.com/office/drawing/2014/main" id="{93AD7D53-66A9-2B49-AB15-122416BE9622}"/>
              </a:ext>
            </a:extLst>
          </p:cNvPr>
          <p:cNvGrpSpPr/>
          <p:nvPr/>
        </p:nvGrpSpPr>
        <p:grpSpPr>
          <a:xfrm>
            <a:off x="2851994" y="4006300"/>
            <a:ext cx="870470" cy="893998"/>
            <a:chOff x="3785198" y="3987383"/>
            <a:chExt cx="1010686" cy="1033014"/>
          </a:xfrm>
        </p:grpSpPr>
        <p:pic>
          <p:nvPicPr>
            <p:cNvPr id="26" name="Picture 25">
              <a:extLst>
                <a:ext uri="{FF2B5EF4-FFF2-40B4-BE49-F238E27FC236}">
                  <a16:creationId xmlns:a16="http://schemas.microsoft.com/office/drawing/2014/main" id="{2DE514FB-3B61-444C-BDFB-83FB3D22053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75695" y="3987383"/>
              <a:ext cx="629787" cy="714894"/>
            </a:xfrm>
            <a:prstGeom prst="rect">
              <a:avLst/>
            </a:prstGeom>
          </p:spPr>
        </p:pic>
        <p:sp>
          <p:nvSpPr>
            <p:cNvPr id="27" name="TextBox 26">
              <a:extLst>
                <a:ext uri="{FF2B5EF4-FFF2-40B4-BE49-F238E27FC236}">
                  <a16:creationId xmlns:a16="http://schemas.microsoft.com/office/drawing/2014/main" id="{5CF9918C-7EE6-1A4A-BB0A-D11254A8F225}"/>
                </a:ext>
              </a:extLst>
            </p:cNvPr>
            <p:cNvSpPr txBox="1"/>
            <p:nvPr/>
          </p:nvSpPr>
          <p:spPr>
            <a:xfrm>
              <a:off x="3785198" y="4766212"/>
              <a:ext cx="1010686" cy="254185"/>
            </a:xfrm>
            <a:prstGeom prst="rect">
              <a:avLst/>
            </a:prstGeom>
            <a:noFill/>
          </p:spPr>
          <p:txBody>
            <a:bodyPr wrap="square" lIns="0" tIns="0" rIns="0" bIns="0" rtlCol="0" anchor="t">
              <a:noAutofit/>
            </a:bodyPr>
            <a:lstStyle/>
            <a:p>
              <a:pPr algn="ct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a:t>
              </a:r>
            </a:p>
            <a:p>
              <a:pPr algn="ct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CloudWatch</a:t>
              </a:r>
            </a:p>
          </p:txBody>
        </p:sp>
      </p:grpSp>
      <p:grpSp>
        <p:nvGrpSpPr>
          <p:cNvPr id="28" name="Group 27">
            <a:extLst>
              <a:ext uri="{FF2B5EF4-FFF2-40B4-BE49-F238E27FC236}">
                <a16:creationId xmlns:a16="http://schemas.microsoft.com/office/drawing/2014/main" id="{5E91796D-8263-CF41-B453-756B525CD1F1}"/>
              </a:ext>
            </a:extLst>
          </p:cNvPr>
          <p:cNvGrpSpPr/>
          <p:nvPr/>
        </p:nvGrpSpPr>
        <p:grpSpPr>
          <a:xfrm>
            <a:off x="2790573" y="1038992"/>
            <a:ext cx="716067" cy="901399"/>
            <a:chOff x="3015624" y="452242"/>
            <a:chExt cx="827415" cy="1041566"/>
          </a:xfrm>
        </p:grpSpPr>
        <p:pic>
          <p:nvPicPr>
            <p:cNvPr id="29" name="Picture 28">
              <a:extLst>
                <a:ext uri="{FF2B5EF4-FFF2-40B4-BE49-F238E27FC236}">
                  <a16:creationId xmlns:a16="http://schemas.microsoft.com/office/drawing/2014/main" id="{78C766B3-EE69-8C48-ABC7-BAA6B5545C9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30582" y="452242"/>
              <a:ext cx="653113" cy="783738"/>
            </a:xfrm>
            <a:prstGeom prst="rect">
              <a:avLst/>
            </a:prstGeom>
          </p:spPr>
        </p:pic>
        <p:sp>
          <p:nvSpPr>
            <p:cNvPr id="30" name="TextBox 29">
              <a:extLst>
                <a:ext uri="{FF2B5EF4-FFF2-40B4-BE49-F238E27FC236}">
                  <a16:creationId xmlns:a16="http://schemas.microsoft.com/office/drawing/2014/main" id="{45EF7ADD-987F-5A46-BB87-C58DC9675ACA}"/>
                </a:ext>
              </a:extLst>
            </p:cNvPr>
            <p:cNvSpPr txBox="1"/>
            <p:nvPr/>
          </p:nvSpPr>
          <p:spPr>
            <a:xfrm>
              <a:off x="3015624" y="1268572"/>
              <a:ext cx="827415" cy="225236"/>
            </a:xfrm>
            <a:prstGeom prst="rect">
              <a:avLst/>
            </a:prstGeom>
            <a:noFill/>
          </p:spPr>
          <p:txBody>
            <a:bodyPr wrap="square" lIns="0" tIns="0" rIns="0" bIns="0" rtlCol="0" anchor="t">
              <a:noAutofit/>
            </a:bodyPr>
            <a:lstStyle/>
            <a:p>
              <a:pPr algn="ctr"/>
              <a:r>
                <a:rPr lang="en-US" sz="12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EC2</a:t>
              </a:r>
              <a:endParaRPr lang="en-US" sz="28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1" name="TextBox 30">
            <a:extLst>
              <a:ext uri="{FF2B5EF4-FFF2-40B4-BE49-F238E27FC236}">
                <a16:creationId xmlns:a16="http://schemas.microsoft.com/office/drawing/2014/main" id="{6DF9D574-7AE2-8A46-BCAE-21DE02392EAC}"/>
              </a:ext>
            </a:extLst>
          </p:cNvPr>
          <p:cNvSpPr txBox="1"/>
          <p:nvPr/>
        </p:nvSpPr>
        <p:spPr>
          <a:xfrm>
            <a:off x="615269" y="3449301"/>
            <a:ext cx="1494163" cy="369332"/>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PostgreSQL</a:t>
            </a:r>
          </a:p>
        </p:txBody>
      </p:sp>
      <p:grpSp>
        <p:nvGrpSpPr>
          <p:cNvPr id="32" name="Group 31">
            <a:extLst>
              <a:ext uri="{FF2B5EF4-FFF2-40B4-BE49-F238E27FC236}">
                <a16:creationId xmlns:a16="http://schemas.microsoft.com/office/drawing/2014/main" id="{9A78DC37-FAEB-A245-80CF-3894FCF34BC4}"/>
              </a:ext>
            </a:extLst>
          </p:cNvPr>
          <p:cNvGrpSpPr/>
          <p:nvPr/>
        </p:nvGrpSpPr>
        <p:grpSpPr>
          <a:xfrm>
            <a:off x="6178980" y="1648878"/>
            <a:ext cx="2559137" cy="2435735"/>
            <a:chOff x="6377668" y="1488584"/>
            <a:chExt cx="2957081" cy="2814490"/>
          </a:xfrm>
        </p:grpSpPr>
        <p:grpSp>
          <p:nvGrpSpPr>
            <p:cNvPr id="33" name="Group 32">
              <a:extLst>
                <a:ext uri="{FF2B5EF4-FFF2-40B4-BE49-F238E27FC236}">
                  <a16:creationId xmlns:a16="http://schemas.microsoft.com/office/drawing/2014/main" id="{D5A9ADF0-AF8B-D44E-AD7B-30118E4C1D70}"/>
                </a:ext>
              </a:extLst>
            </p:cNvPr>
            <p:cNvGrpSpPr/>
            <p:nvPr/>
          </p:nvGrpSpPr>
          <p:grpSpPr>
            <a:xfrm>
              <a:off x="6377668" y="1488584"/>
              <a:ext cx="2957081" cy="2713892"/>
              <a:chOff x="6377668" y="1488584"/>
              <a:chExt cx="2957081" cy="2713892"/>
            </a:xfrm>
          </p:grpSpPr>
          <p:pic>
            <p:nvPicPr>
              <p:cNvPr id="35" name="Picture 10" descr="ttps://upload.wikimedia.org/wikipedia/commons/thumb/0/0c/AWS_Simple_Icons_Database_AmazonRedshift.svg/20">
                <a:extLst>
                  <a:ext uri="{FF2B5EF4-FFF2-40B4-BE49-F238E27FC236}">
                    <a16:creationId xmlns:a16="http://schemas.microsoft.com/office/drawing/2014/main" id="{6485430F-91F0-E043-BBF7-4DE45C409B0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20857" y="1488584"/>
                <a:ext cx="2713892" cy="2713892"/>
              </a:xfrm>
              <a:prstGeom prst="rect">
                <a:avLst/>
              </a:prstGeom>
              <a:noFill/>
              <a:extLst>
                <a:ext uri="{909E8E84-426E-40DD-AFC4-6F175D3DCCD1}">
                  <a14:hiddenFill xmlns:a14="http://schemas.microsoft.com/office/drawing/2010/main">
                    <a:solidFill>
                      <a:srgbClr val="FFFFFF"/>
                    </a:solidFill>
                  </a14:hiddenFill>
                </a:ext>
              </a:extLst>
            </p:spPr>
          </p:pic>
          <p:sp>
            <p:nvSpPr>
              <p:cNvPr id="36" name="Chevron 35">
                <a:extLst>
                  <a:ext uri="{FF2B5EF4-FFF2-40B4-BE49-F238E27FC236}">
                    <a16:creationId xmlns:a16="http://schemas.microsoft.com/office/drawing/2014/main" id="{B71237D5-D51E-834A-BC67-53FDC3BDB424}"/>
                  </a:ext>
                </a:extLst>
              </p:cNvPr>
              <p:cNvSpPr/>
              <p:nvPr/>
            </p:nvSpPr>
            <p:spPr>
              <a:xfrm>
                <a:off x="6377668" y="2603214"/>
                <a:ext cx="484632" cy="484632"/>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4" name="TextBox 33">
              <a:extLst>
                <a:ext uri="{FF2B5EF4-FFF2-40B4-BE49-F238E27FC236}">
                  <a16:creationId xmlns:a16="http://schemas.microsoft.com/office/drawing/2014/main" id="{C8EE7660-5EB6-3046-BFDC-E56FB3E131F5}"/>
                </a:ext>
              </a:extLst>
            </p:cNvPr>
            <p:cNvSpPr txBox="1"/>
            <p:nvPr/>
          </p:nvSpPr>
          <p:spPr>
            <a:xfrm>
              <a:off x="7007025" y="3876311"/>
              <a:ext cx="2278662" cy="426763"/>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Amazon Redshift</a:t>
              </a:r>
            </a:p>
          </p:txBody>
        </p:sp>
      </p:grpSp>
      <p:sp>
        <p:nvSpPr>
          <p:cNvPr id="37" name="Title 5">
            <a:extLst>
              <a:ext uri="{FF2B5EF4-FFF2-40B4-BE49-F238E27FC236}">
                <a16:creationId xmlns:a16="http://schemas.microsoft.com/office/drawing/2014/main" id="{2C9CB322-74A1-3645-8908-A52BD5BD3E8D}"/>
              </a:ext>
            </a:extLst>
          </p:cNvPr>
          <p:cNvSpPr>
            <a:spLocks noGrp="1"/>
          </p:cNvSpPr>
          <p:nvPr>
            <p:ph type="title"/>
          </p:nvPr>
        </p:nvSpPr>
        <p:spPr>
          <a:xfrm>
            <a:off x="336789" y="114936"/>
            <a:ext cx="8205304" cy="545192"/>
          </a:xfrm>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Origins of Amazon Redshift</a:t>
            </a: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8" name="Chevron 37">
            <a:extLst>
              <a:ext uri="{FF2B5EF4-FFF2-40B4-BE49-F238E27FC236}">
                <a16:creationId xmlns:a16="http://schemas.microsoft.com/office/drawing/2014/main" id="{B7827F9F-44E7-6944-A66A-229F39603C01}"/>
              </a:ext>
            </a:extLst>
          </p:cNvPr>
          <p:cNvSpPr/>
          <p:nvPr/>
        </p:nvSpPr>
        <p:spPr>
          <a:xfrm>
            <a:off x="5858347" y="2603214"/>
            <a:ext cx="419413" cy="419414"/>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Chevron 38">
            <a:extLst>
              <a:ext uri="{FF2B5EF4-FFF2-40B4-BE49-F238E27FC236}">
                <a16:creationId xmlns:a16="http://schemas.microsoft.com/office/drawing/2014/main" id="{D1FA794A-88B8-3141-9B4C-93C940194DF3}"/>
              </a:ext>
            </a:extLst>
          </p:cNvPr>
          <p:cNvSpPr/>
          <p:nvPr/>
        </p:nvSpPr>
        <p:spPr>
          <a:xfrm>
            <a:off x="5514044" y="2603214"/>
            <a:ext cx="419413" cy="419414"/>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Chevron 39">
            <a:extLst>
              <a:ext uri="{FF2B5EF4-FFF2-40B4-BE49-F238E27FC236}">
                <a16:creationId xmlns:a16="http://schemas.microsoft.com/office/drawing/2014/main" id="{20B06B27-69B5-104E-BA08-3960560F8117}"/>
              </a:ext>
            </a:extLst>
          </p:cNvPr>
          <p:cNvSpPr/>
          <p:nvPr/>
        </p:nvSpPr>
        <p:spPr>
          <a:xfrm>
            <a:off x="2045361" y="2603214"/>
            <a:ext cx="419414" cy="419414"/>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23370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p:cTn id="13" dur="500" fill="hold"/>
                                        <p:tgtEl>
                                          <p:spTgt spid="40"/>
                                        </p:tgtEl>
                                        <p:attrNameLst>
                                          <p:attrName>ppt_w</p:attrName>
                                        </p:attrNameLst>
                                      </p:cBhvr>
                                      <p:tavLst>
                                        <p:tav tm="0">
                                          <p:val>
                                            <p:fltVal val="0"/>
                                          </p:val>
                                        </p:tav>
                                        <p:tav tm="100000">
                                          <p:val>
                                            <p:strVal val="#ppt_w"/>
                                          </p:val>
                                        </p:tav>
                                      </p:tavLst>
                                    </p:anim>
                                    <p:anim calcmode="lin" valueType="num">
                                      <p:cBhvr>
                                        <p:cTn id="14" dur="500" fill="hold"/>
                                        <p:tgtEl>
                                          <p:spTgt spid="40"/>
                                        </p:tgtEl>
                                        <p:attrNameLst>
                                          <p:attrName>ppt_h</p:attrName>
                                        </p:attrNameLst>
                                      </p:cBhvr>
                                      <p:tavLst>
                                        <p:tav tm="0">
                                          <p:val>
                                            <p:fltVal val="0"/>
                                          </p:val>
                                        </p:tav>
                                        <p:tav tm="100000">
                                          <p:val>
                                            <p:strVal val="#ppt_h"/>
                                          </p:val>
                                        </p:tav>
                                      </p:tavLst>
                                    </p:anim>
                                    <p:anim calcmode="lin" valueType="num">
                                      <p:cBhvr>
                                        <p:cTn id="15" dur="500" fill="hold"/>
                                        <p:tgtEl>
                                          <p:spTgt spid="40"/>
                                        </p:tgtEl>
                                        <p:attrNameLst>
                                          <p:attrName>style.rotation</p:attrName>
                                        </p:attrNameLst>
                                      </p:cBhvr>
                                      <p:tavLst>
                                        <p:tav tm="0">
                                          <p:val>
                                            <p:fltVal val="360"/>
                                          </p:val>
                                        </p:tav>
                                        <p:tav tm="100000">
                                          <p:val>
                                            <p:fltVal val="0"/>
                                          </p:val>
                                        </p:tav>
                                      </p:tavLst>
                                    </p:anim>
                                    <p:animEffect transition="in" filter="fade">
                                      <p:cBhvr>
                                        <p:cTn id="16" dur="500"/>
                                        <p:tgtEl>
                                          <p:spTgt spid="40"/>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9"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par>
                                <p:cTn id="34" presetID="9"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dissolve">
                                      <p:cBhvr>
                                        <p:cTn id="36" dur="500"/>
                                        <p:tgtEl>
                                          <p:spTgt spid="7"/>
                                        </p:tgtEl>
                                      </p:cBhvr>
                                    </p:animEffect>
                                  </p:childTnLst>
                                </p:cTn>
                              </p:par>
                              <p:par>
                                <p:cTn id="37" presetID="9"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dissolve">
                                      <p:cBhvr>
                                        <p:cTn id="39" dur="500"/>
                                        <p:tgtEl>
                                          <p:spTgt spid="28"/>
                                        </p:tgtEl>
                                      </p:cBhvr>
                                    </p:animEffect>
                                  </p:childTnLst>
                                </p:cTn>
                              </p:par>
                              <p:par>
                                <p:cTn id="40" presetID="9"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dissolve">
                                      <p:cBhvr>
                                        <p:cTn id="42" dur="500"/>
                                        <p:tgtEl>
                                          <p:spTgt spid="16"/>
                                        </p:tgtEl>
                                      </p:cBhvr>
                                    </p:animEffect>
                                  </p:childTnLst>
                                </p:cTn>
                              </p:par>
                              <p:par>
                                <p:cTn id="43" presetID="9"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dissolve">
                                      <p:cBhvr>
                                        <p:cTn id="45" dur="500"/>
                                        <p:tgtEl>
                                          <p:spTgt spid="19"/>
                                        </p:tgtEl>
                                      </p:cBhvr>
                                    </p:animEffect>
                                  </p:childTnLst>
                                </p:cTn>
                              </p:par>
                              <p:par>
                                <p:cTn id="46" presetID="9"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dissolve">
                                      <p:cBhvr>
                                        <p:cTn id="48" dur="500"/>
                                        <p:tgtEl>
                                          <p:spTgt spid="22"/>
                                        </p:tgtEl>
                                      </p:cBhvr>
                                    </p:animEffect>
                                  </p:childTnLst>
                                </p:cTn>
                              </p:par>
                              <p:par>
                                <p:cTn id="49" presetID="9"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dissolve">
                                      <p:cBhvr>
                                        <p:cTn id="51" dur="500"/>
                                        <p:tgtEl>
                                          <p:spTgt spid="25"/>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2"/>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Graphic spid="5" grpId="0">
        <p:bldAsOne/>
      </p:bldGraphic>
      <p:bldP spid="6" grpId="0" animBg="1"/>
      <p:bldP spid="38" grpId="0" animBg="1"/>
      <p:bldP spid="39" grpId="0" animBg="1"/>
      <p:bldP spid="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le 15"/>
          <p:cNvSpPr>
            <a:spLocks noGrp="1"/>
          </p:cNvSpPr>
          <p:nvPr>
            <p:ph type="title"/>
          </p:nvPr>
        </p:nvSpPr>
        <p:spPr>
          <a:xfrm>
            <a:off x="210268" y="200827"/>
            <a:ext cx="8205304" cy="387798"/>
          </a:xfrm>
        </p:spPr>
        <p:txBody>
          <a:bodyPr/>
          <a:lstStyle/>
          <a:p>
            <a:r>
              <a:rPr lang="en-US" dirty="0"/>
              <a:t>Amazon Redshift is Secure</a:t>
            </a:r>
            <a:br>
              <a:rPr lang="en-US" dirty="0"/>
            </a:br>
            <a:r>
              <a:rPr lang="en-US" sz="1800" dirty="0">
                <a:solidFill>
                  <a:schemeClr val="accent1"/>
                </a:solidFill>
              </a:rPr>
              <a:t>Security is Built-in</a:t>
            </a:r>
          </a:p>
        </p:txBody>
      </p:sp>
      <p:sp>
        <p:nvSpPr>
          <p:cNvPr id="24" name="Rectangle 23"/>
          <p:cNvSpPr/>
          <p:nvPr/>
        </p:nvSpPr>
        <p:spPr bwMode="auto">
          <a:xfrm>
            <a:off x="886597" y="1719059"/>
            <a:ext cx="3426323" cy="3047227"/>
          </a:xfrm>
          <a:prstGeom prst="rect">
            <a:avLst/>
          </a:prstGeom>
          <a:solidFill>
            <a:schemeClr val="tx1">
              <a:lumMod val="25000"/>
              <a:lumOff val="75000"/>
            </a:schemeClr>
          </a:solidFill>
          <a:ln w="9525" cap="flat" cmpd="sng" algn="ctr">
            <a:noFill/>
            <a:prstDash val="dash"/>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alpha val="99000"/>
                </a:srgbClr>
              </a:solidFill>
              <a:effectLst/>
              <a:uLnTx/>
              <a:uFillTx/>
              <a:latin typeface="Amazon Ember Regular"/>
            </a:endParaRPr>
          </a:p>
        </p:txBody>
      </p:sp>
      <p:sp>
        <p:nvSpPr>
          <p:cNvPr id="22" name="Rectangle 21"/>
          <p:cNvSpPr/>
          <p:nvPr/>
        </p:nvSpPr>
        <p:spPr bwMode="auto">
          <a:xfrm>
            <a:off x="1620915" y="1208509"/>
            <a:ext cx="1986338" cy="1271802"/>
          </a:xfrm>
          <a:prstGeom prst="rect">
            <a:avLst/>
          </a:prstGeom>
          <a:solidFill>
            <a:schemeClr val="tx1">
              <a:lumMod val="10000"/>
              <a:lumOff val="90000"/>
            </a:schemeClr>
          </a:solidFill>
          <a:ln w="9525" cap="flat" cmpd="sng" algn="ctr">
            <a:noFill/>
            <a:prstDash val="dash"/>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alpha val="99000"/>
                </a:srgbClr>
              </a:solidFill>
              <a:effectLst/>
              <a:uLnTx/>
              <a:uFillTx/>
              <a:latin typeface="Amazon Ember Regular"/>
            </a:endParaRPr>
          </a:p>
        </p:txBody>
      </p:sp>
      <p:cxnSp>
        <p:nvCxnSpPr>
          <p:cNvPr id="5" name="Straight Arrow Connector 4"/>
          <p:cNvCxnSpPr>
            <a:stCxn id="80" idx="3"/>
            <a:endCxn id="81" idx="1"/>
          </p:cNvCxnSpPr>
          <p:nvPr/>
        </p:nvCxnSpPr>
        <p:spPr>
          <a:xfrm>
            <a:off x="1920269" y="2918081"/>
            <a:ext cx="287633" cy="1261"/>
          </a:xfrm>
          <a:prstGeom prst="straightConnector1">
            <a:avLst/>
          </a:prstGeom>
          <a:noFill/>
          <a:ln w="19050" cap="rnd" cmpd="sng" algn="ctr">
            <a:solidFill>
              <a:srgbClr val="FF9600"/>
            </a:solidFill>
            <a:prstDash val="solid"/>
            <a:headEnd type="arrow" w="med" len="sm"/>
            <a:tailEnd type="arrow" w="med" len="sm"/>
          </a:ln>
          <a:effectLst/>
        </p:spPr>
      </p:cxnSp>
      <p:cxnSp>
        <p:nvCxnSpPr>
          <p:cNvPr id="6" name="Straight Arrow Connector 5"/>
          <p:cNvCxnSpPr>
            <a:cxnSpLocks/>
            <a:endCxn id="81" idx="0"/>
          </p:cNvCxnSpPr>
          <p:nvPr/>
        </p:nvCxnSpPr>
        <p:spPr>
          <a:xfrm>
            <a:off x="2620482" y="2355807"/>
            <a:ext cx="1" cy="271054"/>
          </a:xfrm>
          <a:prstGeom prst="straightConnector1">
            <a:avLst/>
          </a:prstGeom>
          <a:noFill/>
          <a:ln w="19050" cap="rnd" cmpd="sng" algn="ctr">
            <a:solidFill>
              <a:srgbClr val="FF9600"/>
            </a:solidFill>
            <a:prstDash val="solid"/>
            <a:headEnd type="arrow" w="med" len="sm"/>
            <a:tailEnd type="arrow" w="med" len="sm"/>
          </a:ln>
          <a:effectLst/>
        </p:spPr>
      </p:cxnSp>
      <p:cxnSp>
        <p:nvCxnSpPr>
          <p:cNvPr id="7" name="Straight Arrow Connector 6"/>
          <p:cNvCxnSpPr>
            <a:cxnSpLocks/>
            <a:stCxn id="80" idx="0"/>
          </p:cNvCxnSpPr>
          <p:nvPr/>
        </p:nvCxnSpPr>
        <p:spPr>
          <a:xfrm flipV="1">
            <a:off x="1507991" y="2392291"/>
            <a:ext cx="888593" cy="232048"/>
          </a:xfrm>
          <a:prstGeom prst="straightConnector1">
            <a:avLst/>
          </a:prstGeom>
          <a:noFill/>
          <a:ln w="19050" cap="rnd" cmpd="sng" algn="ctr">
            <a:solidFill>
              <a:srgbClr val="FF9600"/>
            </a:solidFill>
            <a:prstDash val="solid"/>
            <a:headEnd type="arrow" w="med" len="sm"/>
            <a:tailEnd type="arrow" w="med" len="sm"/>
          </a:ln>
          <a:effectLst/>
        </p:spPr>
      </p:cxnSp>
      <p:cxnSp>
        <p:nvCxnSpPr>
          <p:cNvPr id="8" name="Straight Arrow Connector 7"/>
          <p:cNvCxnSpPr>
            <a:cxnSpLocks/>
            <a:stCxn id="82" idx="0"/>
          </p:cNvCxnSpPr>
          <p:nvPr/>
        </p:nvCxnSpPr>
        <p:spPr>
          <a:xfrm flipH="1" flipV="1">
            <a:off x="2840873" y="2372915"/>
            <a:ext cx="863259" cy="253946"/>
          </a:xfrm>
          <a:prstGeom prst="straightConnector1">
            <a:avLst/>
          </a:prstGeom>
          <a:noFill/>
          <a:ln w="19050" cap="rnd" cmpd="sng" algn="ctr">
            <a:solidFill>
              <a:srgbClr val="FF9600"/>
            </a:solidFill>
            <a:prstDash val="solid"/>
            <a:headEnd type="arrow" w="med" len="sm"/>
            <a:tailEnd type="arrow" w="med" len="sm"/>
          </a:ln>
          <a:effectLst/>
        </p:spPr>
      </p:cxnSp>
      <p:cxnSp>
        <p:nvCxnSpPr>
          <p:cNvPr id="9" name="Straight Arrow Connector 8"/>
          <p:cNvCxnSpPr>
            <a:stCxn id="12" idx="2"/>
          </p:cNvCxnSpPr>
          <p:nvPr/>
        </p:nvCxnSpPr>
        <p:spPr>
          <a:xfrm flipH="1">
            <a:off x="2618726" y="1542388"/>
            <a:ext cx="1757" cy="194399"/>
          </a:xfrm>
          <a:prstGeom prst="straightConnector1">
            <a:avLst/>
          </a:prstGeom>
          <a:noFill/>
          <a:ln w="19050" cap="rnd" cmpd="sng" algn="ctr">
            <a:solidFill>
              <a:srgbClr val="FF9600"/>
            </a:solidFill>
            <a:prstDash val="solid"/>
            <a:headEnd type="arrow" w="med" len="sm"/>
            <a:tailEnd type="arrow" w="med" len="sm"/>
          </a:ln>
          <a:effectLst/>
        </p:spPr>
      </p:cxnSp>
      <p:sp>
        <p:nvSpPr>
          <p:cNvPr id="10" name="TextBox 9"/>
          <p:cNvSpPr txBox="1"/>
          <p:nvPr/>
        </p:nvSpPr>
        <p:spPr>
          <a:xfrm>
            <a:off x="1682284" y="2117676"/>
            <a:ext cx="323424" cy="188246"/>
          </a:xfrm>
          <a:prstGeom prst="rect">
            <a:avLst/>
          </a:prstGeom>
        </p:spPr>
        <p:txBody>
          <a:bodyPr vert="horz" wrap="non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effectLst/>
                <a:uLnTx/>
                <a:uFillTx/>
                <a:latin typeface="Amazon Ember Regular"/>
              </a:rPr>
              <a:t>10 GigE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effectLst/>
                <a:uLnTx/>
                <a:uFillTx/>
                <a:latin typeface="Amazon Ember Regular"/>
              </a:rPr>
              <a:t>(HPC)</a:t>
            </a:r>
          </a:p>
        </p:txBody>
      </p:sp>
      <p:sp>
        <p:nvSpPr>
          <p:cNvPr id="12" name="Rectangle 11"/>
          <p:cNvSpPr/>
          <p:nvPr/>
        </p:nvSpPr>
        <p:spPr bwMode="auto">
          <a:xfrm>
            <a:off x="1746335" y="1273793"/>
            <a:ext cx="1748295" cy="268595"/>
          </a:xfrm>
          <a:prstGeom prst="rect">
            <a:avLst/>
          </a:prstGeom>
          <a:solidFill>
            <a:schemeClr val="accent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alpha val="99000"/>
                  </a:schemeClr>
                </a:solidFill>
                <a:effectLst/>
                <a:uLnTx/>
                <a:uFillTx/>
                <a:latin typeface="Amazon Ember Regular"/>
              </a:rPr>
              <a:t>SQL Clients/BI Tools</a:t>
            </a:r>
          </a:p>
        </p:txBody>
      </p:sp>
      <p:grpSp>
        <p:nvGrpSpPr>
          <p:cNvPr id="66" name="Group 65"/>
          <p:cNvGrpSpPr/>
          <p:nvPr/>
        </p:nvGrpSpPr>
        <p:grpSpPr>
          <a:xfrm>
            <a:off x="1095713" y="2626860"/>
            <a:ext cx="821648" cy="584962"/>
            <a:chOff x="787156" y="3824909"/>
            <a:chExt cx="1283034" cy="1021334"/>
          </a:xfrm>
          <a:effectLst/>
        </p:grpSpPr>
        <p:sp>
          <p:nvSpPr>
            <p:cNvPr id="68" name="Rectangle 67"/>
            <p:cNvSpPr/>
            <p:nvPr/>
          </p:nvSpPr>
          <p:spPr bwMode="auto">
            <a:xfrm>
              <a:off x="787156" y="3824909"/>
              <a:ext cx="1283034" cy="1021334"/>
            </a:xfrm>
            <a:prstGeom prst="rect">
              <a:avLst/>
            </a:prstGeom>
            <a:solidFill>
              <a:schemeClr val="bg1"/>
            </a:solidFill>
            <a:ln w="19050" cap="flat" cmpd="sng" algn="ctr">
              <a:solidFill>
                <a:schemeClr val="tx2"/>
              </a:solidFill>
              <a:prstDash val="solid"/>
            </a:ln>
            <a:effectLst/>
          </p:spPr>
          <p:txBody>
            <a:bodyPr lIns="0" rIns="0" rtlCol="0" anchor="ctr"/>
            <a:lstStyle/>
            <a:p>
              <a:pPr algn="ctr" defTabSz="914400">
                <a:lnSpc>
                  <a:spcPct val="90000"/>
                </a:lnSpc>
              </a:pPr>
              <a:endParaRPr lang="en-US" sz="900" b="1" kern="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69" name="Group 68"/>
            <p:cNvGrpSpPr/>
            <p:nvPr/>
          </p:nvGrpSpPr>
          <p:grpSpPr>
            <a:xfrm>
              <a:off x="848783" y="3905250"/>
              <a:ext cx="1126067" cy="856750"/>
              <a:chOff x="753533" y="1447800"/>
              <a:chExt cx="1126067" cy="856750"/>
            </a:xfrm>
          </p:grpSpPr>
          <p:grpSp>
            <p:nvGrpSpPr>
              <p:cNvPr id="70" name="Group 69"/>
              <p:cNvGrpSpPr/>
              <p:nvPr/>
            </p:nvGrpSpPr>
            <p:grpSpPr>
              <a:xfrm>
                <a:off x="881802" y="1980837"/>
                <a:ext cx="907041" cy="323713"/>
                <a:chOff x="881802" y="1980837"/>
                <a:chExt cx="907041" cy="323713"/>
              </a:xfrm>
            </p:grpSpPr>
            <p:sp>
              <p:nvSpPr>
                <p:cNvPr id="76" name="Can 75"/>
                <p:cNvSpPr/>
                <p:nvPr/>
              </p:nvSpPr>
              <p:spPr bwMode="auto">
                <a:xfrm>
                  <a:off x="881802" y="1990293"/>
                  <a:ext cx="209475" cy="314257"/>
                </a:xfrm>
                <a:prstGeom prst="can">
                  <a:avLst/>
                </a:prstGeom>
                <a:solidFill>
                  <a:schemeClr val="accent2"/>
                </a:solidFill>
                <a:ln w="9525" cap="flat" cmpd="sng" algn="ctr">
                  <a:solidFill>
                    <a:schemeClr val="accent3"/>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alpha val="99000"/>
                      </a:srgbClr>
                    </a:solidFill>
                    <a:effectLst/>
                    <a:uLnTx/>
                    <a:uFillTx/>
                    <a:latin typeface="Amazon Ember Regular"/>
                  </a:endParaRPr>
                </a:p>
              </p:txBody>
            </p:sp>
            <p:sp>
              <p:nvSpPr>
                <p:cNvPr id="77" name="Can 76"/>
                <p:cNvSpPr/>
                <p:nvPr/>
              </p:nvSpPr>
              <p:spPr bwMode="auto">
                <a:xfrm>
                  <a:off x="1230585" y="1985565"/>
                  <a:ext cx="209475" cy="314257"/>
                </a:xfrm>
                <a:prstGeom prst="can">
                  <a:avLst/>
                </a:prstGeom>
                <a:solidFill>
                  <a:schemeClr val="accent2"/>
                </a:solidFill>
                <a:ln w="9525" cap="flat" cmpd="sng" algn="ctr">
                  <a:solidFill>
                    <a:schemeClr val="accent3"/>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alpha val="99000"/>
                      </a:srgbClr>
                    </a:solidFill>
                    <a:effectLst/>
                    <a:uLnTx/>
                    <a:uFillTx/>
                    <a:latin typeface="Amazon Ember Regular"/>
                  </a:endParaRPr>
                </a:p>
              </p:txBody>
            </p:sp>
            <p:sp>
              <p:nvSpPr>
                <p:cNvPr id="78" name="Can 77"/>
                <p:cNvSpPr/>
                <p:nvPr/>
              </p:nvSpPr>
              <p:spPr bwMode="auto">
                <a:xfrm>
                  <a:off x="1579368" y="1980837"/>
                  <a:ext cx="209475" cy="314257"/>
                </a:xfrm>
                <a:prstGeom prst="can">
                  <a:avLst/>
                </a:prstGeom>
                <a:solidFill>
                  <a:schemeClr val="accent2"/>
                </a:solidFill>
                <a:ln w="9525" cap="flat" cmpd="sng" algn="ctr">
                  <a:solidFill>
                    <a:schemeClr val="accent3"/>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alpha val="99000"/>
                      </a:srgbClr>
                    </a:solidFill>
                    <a:effectLst/>
                    <a:uLnTx/>
                    <a:uFillTx/>
                    <a:latin typeface="Amazon Ember Regular"/>
                  </a:endParaRPr>
                </a:p>
              </p:txBody>
            </p:sp>
          </p:grpSp>
          <p:sp>
            <p:nvSpPr>
              <p:cNvPr id="71" name="Rectangle 70"/>
              <p:cNvSpPr/>
              <p:nvPr/>
            </p:nvSpPr>
            <p:spPr bwMode="auto">
              <a:xfrm>
                <a:off x="753533" y="1447800"/>
                <a:ext cx="1126067" cy="143933"/>
              </a:xfrm>
              <a:prstGeom prst="rect">
                <a:avLst/>
              </a:prstGeom>
              <a:solidFill>
                <a:schemeClr val="accent2"/>
              </a:solidFill>
              <a:ln w="9525" cap="flat" cmpd="sng" algn="ctr">
                <a:solidFill>
                  <a:schemeClr val="accent3"/>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solidFill>
                      <a:schemeClr val="bg1">
                        <a:alpha val="99000"/>
                      </a:schemeClr>
                    </a:solidFill>
                    <a:effectLst/>
                    <a:uLnTx/>
                    <a:uFillTx/>
                    <a:latin typeface="Amazon Ember Regular"/>
                  </a:rPr>
                  <a:t>128GB RAM</a:t>
                </a:r>
              </a:p>
            </p:txBody>
          </p:sp>
          <p:sp>
            <p:nvSpPr>
              <p:cNvPr id="72" name="Rectangle 71"/>
              <p:cNvSpPr/>
              <p:nvPr/>
            </p:nvSpPr>
            <p:spPr bwMode="auto">
              <a:xfrm>
                <a:off x="888999" y="2089150"/>
                <a:ext cx="912285" cy="136040"/>
              </a:xfrm>
              <a:prstGeom prst="rect">
                <a:avLst/>
              </a:prstGeom>
              <a:no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lang="en-US" sz="400" kern="0" dirty="0">
                    <a:solidFill>
                      <a:schemeClr val="tx1">
                        <a:alpha val="99000"/>
                      </a:schemeClr>
                    </a:solidFill>
                    <a:latin typeface="Amazon Ember Regular"/>
                  </a:rPr>
                  <a:t>16</a:t>
                </a:r>
                <a:r>
                  <a:rPr kumimoji="0" lang="en-US" sz="400" b="0" i="0" u="none" strike="noStrike" kern="0" cap="none" spc="0" normalizeH="0" baseline="0" noProof="0" dirty="0">
                    <a:ln>
                      <a:noFill/>
                    </a:ln>
                    <a:solidFill>
                      <a:schemeClr val="tx1">
                        <a:alpha val="99000"/>
                      </a:schemeClr>
                    </a:solidFill>
                    <a:uLnTx/>
                    <a:uFillTx/>
                    <a:latin typeface="Amazon Ember Regular"/>
                  </a:rPr>
                  <a:t>TB disk</a:t>
                </a:r>
              </a:p>
            </p:txBody>
          </p:sp>
          <p:sp>
            <p:nvSpPr>
              <p:cNvPr id="73" name="Rectangle 72"/>
              <p:cNvSpPr/>
              <p:nvPr/>
            </p:nvSpPr>
            <p:spPr bwMode="auto">
              <a:xfrm>
                <a:off x="772583" y="1718738"/>
                <a:ext cx="338667" cy="118533"/>
              </a:xfrm>
              <a:prstGeom prst="rect">
                <a:avLst/>
              </a:prstGeom>
              <a:solidFill>
                <a:schemeClr val="accent2"/>
              </a:solidFill>
              <a:ln w="9525" cap="flat" cmpd="sng" algn="ctr">
                <a:solidFill>
                  <a:schemeClr val="accent3"/>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alpha val="99000"/>
                    </a:srgbClr>
                  </a:solidFill>
                  <a:effectLst/>
                  <a:uLnTx/>
                  <a:uFillTx/>
                  <a:latin typeface="Amazon Ember Regular"/>
                </a:endParaRPr>
              </a:p>
            </p:txBody>
          </p:sp>
          <p:sp>
            <p:nvSpPr>
              <p:cNvPr id="74" name="Rectangle 73"/>
              <p:cNvSpPr/>
              <p:nvPr/>
            </p:nvSpPr>
            <p:spPr bwMode="auto">
              <a:xfrm>
                <a:off x="1536699" y="1710271"/>
                <a:ext cx="338667" cy="118533"/>
              </a:xfrm>
              <a:prstGeom prst="rect">
                <a:avLst/>
              </a:prstGeom>
              <a:solidFill>
                <a:schemeClr val="accent2"/>
              </a:solidFill>
              <a:ln w="9525" cap="flat" cmpd="sng" algn="ctr">
                <a:solidFill>
                  <a:schemeClr val="accent3"/>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alpha val="99000"/>
                    </a:srgbClr>
                  </a:solidFill>
                  <a:effectLst/>
                  <a:uLnTx/>
                  <a:uFillTx/>
                  <a:latin typeface="Amazon Ember Regular"/>
                </a:endParaRPr>
              </a:p>
            </p:txBody>
          </p:sp>
          <p:sp>
            <p:nvSpPr>
              <p:cNvPr id="75" name="Rectangle 74"/>
              <p:cNvSpPr/>
              <p:nvPr/>
            </p:nvSpPr>
            <p:spPr bwMode="auto">
              <a:xfrm>
                <a:off x="859365" y="1703917"/>
                <a:ext cx="912285" cy="136040"/>
              </a:xfrm>
              <a:prstGeom prst="rect">
                <a:avLst/>
              </a:prstGeom>
              <a:no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solidFill>
                      <a:schemeClr val="tx1">
                        <a:alpha val="99000"/>
                      </a:schemeClr>
                    </a:solidFill>
                    <a:uLnTx/>
                    <a:uFillTx/>
                    <a:latin typeface="Amazon Ember Regular"/>
                  </a:rPr>
                  <a:t>16 cores</a:t>
                </a:r>
              </a:p>
            </p:txBody>
          </p:sp>
        </p:grpSp>
      </p:grpSp>
      <p:grpSp>
        <p:nvGrpSpPr>
          <p:cNvPr id="53" name="Group 52"/>
          <p:cNvGrpSpPr/>
          <p:nvPr/>
        </p:nvGrpSpPr>
        <p:grpSpPr>
          <a:xfrm>
            <a:off x="2207902" y="2626860"/>
            <a:ext cx="821648" cy="584962"/>
            <a:chOff x="787156" y="3824909"/>
            <a:chExt cx="1283034" cy="1021334"/>
          </a:xfrm>
          <a:effectLst/>
        </p:grpSpPr>
        <p:sp>
          <p:nvSpPr>
            <p:cNvPr id="55" name="Rectangle 54"/>
            <p:cNvSpPr/>
            <p:nvPr/>
          </p:nvSpPr>
          <p:spPr bwMode="auto">
            <a:xfrm>
              <a:off x="787156" y="3824909"/>
              <a:ext cx="1283034" cy="1021334"/>
            </a:xfrm>
            <a:prstGeom prst="rect">
              <a:avLst/>
            </a:prstGeom>
            <a:solidFill>
              <a:schemeClr val="bg1"/>
            </a:solidFill>
            <a:ln w="19050" cap="flat" cmpd="sng" algn="ctr">
              <a:solidFill>
                <a:schemeClr val="tx2"/>
              </a:solidFill>
              <a:prstDash val="solid"/>
            </a:ln>
            <a:effectLst/>
          </p:spPr>
          <p:txBody>
            <a:bodyPr lIns="0" rIns="0" rtlCol="0" anchor="ctr"/>
            <a:lstStyle/>
            <a:p>
              <a:pPr algn="ctr" defTabSz="914400">
                <a:lnSpc>
                  <a:spcPct val="90000"/>
                </a:lnSpc>
              </a:pPr>
              <a:endParaRPr lang="en-US" sz="900" b="1" kern="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 name="Group 55"/>
            <p:cNvGrpSpPr/>
            <p:nvPr/>
          </p:nvGrpSpPr>
          <p:grpSpPr>
            <a:xfrm>
              <a:off x="852129" y="3905250"/>
              <a:ext cx="1126067" cy="856750"/>
              <a:chOff x="756879" y="1447800"/>
              <a:chExt cx="1126067" cy="856750"/>
            </a:xfrm>
          </p:grpSpPr>
          <p:grpSp>
            <p:nvGrpSpPr>
              <p:cNvPr id="57" name="Group 56"/>
              <p:cNvGrpSpPr/>
              <p:nvPr/>
            </p:nvGrpSpPr>
            <p:grpSpPr>
              <a:xfrm>
                <a:off x="885148" y="1980837"/>
                <a:ext cx="907042" cy="323713"/>
                <a:chOff x="885148" y="1980837"/>
                <a:chExt cx="907042" cy="323713"/>
              </a:xfrm>
            </p:grpSpPr>
            <p:sp>
              <p:nvSpPr>
                <p:cNvPr id="63" name="Can 62"/>
                <p:cNvSpPr/>
                <p:nvPr/>
              </p:nvSpPr>
              <p:spPr bwMode="auto">
                <a:xfrm>
                  <a:off x="885148" y="1990293"/>
                  <a:ext cx="209476" cy="314257"/>
                </a:xfrm>
                <a:prstGeom prst="can">
                  <a:avLst/>
                </a:prstGeom>
                <a:solidFill>
                  <a:schemeClr val="accent2"/>
                </a:solidFill>
                <a:ln w="9525" cap="flat" cmpd="sng" algn="ctr">
                  <a:solidFill>
                    <a:schemeClr val="accent3"/>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alpha val="99000"/>
                      </a:srgbClr>
                    </a:solidFill>
                    <a:effectLst/>
                    <a:uLnTx/>
                    <a:uFillTx/>
                    <a:latin typeface="Amazon Ember Regular"/>
                  </a:endParaRPr>
                </a:p>
              </p:txBody>
            </p:sp>
            <p:sp>
              <p:nvSpPr>
                <p:cNvPr id="64" name="Can 63"/>
                <p:cNvSpPr/>
                <p:nvPr/>
              </p:nvSpPr>
              <p:spPr bwMode="auto">
                <a:xfrm>
                  <a:off x="1233932" y="1985565"/>
                  <a:ext cx="209476" cy="314257"/>
                </a:xfrm>
                <a:prstGeom prst="can">
                  <a:avLst/>
                </a:prstGeom>
                <a:solidFill>
                  <a:schemeClr val="accent2"/>
                </a:solidFill>
                <a:ln w="9525" cap="flat" cmpd="sng" algn="ctr">
                  <a:solidFill>
                    <a:schemeClr val="accent3"/>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alpha val="99000"/>
                      </a:srgbClr>
                    </a:solidFill>
                    <a:effectLst/>
                    <a:uLnTx/>
                    <a:uFillTx/>
                    <a:latin typeface="Amazon Ember Regular"/>
                  </a:endParaRPr>
                </a:p>
              </p:txBody>
            </p:sp>
            <p:sp>
              <p:nvSpPr>
                <p:cNvPr id="65" name="Can 64"/>
                <p:cNvSpPr/>
                <p:nvPr/>
              </p:nvSpPr>
              <p:spPr bwMode="auto">
                <a:xfrm>
                  <a:off x="1582714" y="1980837"/>
                  <a:ext cx="209476" cy="314257"/>
                </a:xfrm>
                <a:prstGeom prst="can">
                  <a:avLst/>
                </a:prstGeom>
                <a:solidFill>
                  <a:schemeClr val="accent2"/>
                </a:solidFill>
                <a:ln w="9525" cap="flat" cmpd="sng" algn="ctr">
                  <a:solidFill>
                    <a:schemeClr val="accent3"/>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alpha val="99000"/>
                      </a:srgbClr>
                    </a:solidFill>
                    <a:effectLst/>
                    <a:uLnTx/>
                    <a:uFillTx/>
                    <a:latin typeface="Amazon Ember Regular"/>
                  </a:endParaRPr>
                </a:p>
              </p:txBody>
            </p:sp>
          </p:grpSp>
          <p:sp>
            <p:nvSpPr>
              <p:cNvPr id="58" name="Rectangle 57"/>
              <p:cNvSpPr/>
              <p:nvPr/>
            </p:nvSpPr>
            <p:spPr bwMode="auto">
              <a:xfrm>
                <a:off x="756879" y="1447800"/>
                <a:ext cx="1126067" cy="143934"/>
              </a:xfrm>
              <a:prstGeom prst="rect">
                <a:avLst/>
              </a:prstGeom>
              <a:solidFill>
                <a:schemeClr val="accent2"/>
              </a:solidFill>
              <a:ln w="9525" cap="flat" cmpd="sng" algn="ctr">
                <a:solidFill>
                  <a:schemeClr val="accent3"/>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solidFill>
                      <a:schemeClr val="bg1">
                        <a:alpha val="99000"/>
                      </a:schemeClr>
                    </a:solidFill>
                    <a:effectLst/>
                    <a:uLnTx/>
                    <a:uFillTx/>
                    <a:latin typeface="Amazon Ember Regular"/>
                  </a:rPr>
                  <a:t>128GB RAM</a:t>
                </a:r>
              </a:p>
            </p:txBody>
          </p:sp>
          <p:sp>
            <p:nvSpPr>
              <p:cNvPr id="59" name="Rectangle 58"/>
              <p:cNvSpPr/>
              <p:nvPr/>
            </p:nvSpPr>
            <p:spPr bwMode="auto">
              <a:xfrm>
                <a:off x="888999" y="2089150"/>
                <a:ext cx="912285" cy="136040"/>
              </a:xfrm>
              <a:prstGeom prst="rect">
                <a:avLst/>
              </a:prstGeom>
              <a:no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400" kern="0" dirty="0">
                    <a:solidFill>
                      <a:schemeClr val="tx1">
                        <a:alpha val="99000"/>
                      </a:schemeClr>
                    </a:solidFill>
                    <a:latin typeface="Amazon Ember Regular"/>
                  </a:rPr>
                  <a:t>16TB disk</a:t>
                </a:r>
              </a:p>
            </p:txBody>
          </p:sp>
          <p:sp>
            <p:nvSpPr>
              <p:cNvPr id="60" name="Rectangle 59"/>
              <p:cNvSpPr/>
              <p:nvPr/>
            </p:nvSpPr>
            <p:spPr bwMode="auto">
              <a:xfrm>
                <a:off x="775930" y="1718738"/>
                <a:ext cx="338666" cy="118533"/>
              </a:xfrm>
              <a:prstGeom prst="rect">
                <a:avLst/>
              </a:prstGeom>
              <a:solidFill>
                <a:schemeClr val="accent2"/>
              </a:solidFill>
              <a:ln w="9525" cap="flat" cmpd="sng" algn="ctr">
                <a:solidFill>
                  <a:schemeClr val="accent3"/>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alpha val="99000"/>
                    </a:srgbClr>
                  </a:solidFill>
                  <a:effectLst/>
                  <a:uLnTx/>
                  <a:uFillTx/>
                  <a:latin typeface="Amazon Ember Regular"/>
                </a:endParaRPr>
              </a:p>
            </p:txBody>
          </p:sp>
          <p:sp>
            <p:nvSpPr>
              <p:cNvPr id="61" name="Rectangle 60"/>
              <p:cNvSpPr/>
              <p:nvPr/>
            </p:nvSpPr>
            <p:spPr bwMode="auto">
              <a:xfrm>
                <a:off x="1536699" y="1710271"/>
                <a:ext cx="338667" cy="118533"/>
              </a:xfrm>
              <a:prstGeom prst="rect">
                <a:avLst/>
              </a:prstGeom>
              <a:solidFill>
                <a:schemeClr val="accent2"/>
              </a:solidFill>
              <a:ln w="9525" cap="flat" cmpd="sng" algn="ctr">
                <a:solidFill>
                  <a:schemeClr val="accent3"/>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alpha val="99000"/>
                    </a:srgbClr>
                  </a:solidFill>
                  <a:effectLst/>
                  <a:uLnTx/>
                  <a:uFillTx/>
                  <a:latin typeface="Amazon Ember Regular"/>
                </a:endParaRPr>
              </a:p>
            </p:txBody>
          </p:sp>
          <p:sp>
            <p:nvSpPr>
              <p:cNvPr id="62" name="Rectangle 61"/>
              <p:cNvSpPr/>
              <p:nvPr/>
            </p:nvSpPr>
            <p:spPr bwMode="auto">
              <a:xfrm>
                <a:off x="859365" y="1703917"/>
                <a:ext cx="912285" cy="136040"/>
              </a:xfrm>
              <a:prstGeom prst="rect">
                <a:avLst/>
              </a:prstGeom>
              <a:no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400" kern="0" dirty="0">
                    <a:solidFill>
                      <a:schemeClr val="tx1">
                        <a:alpha val="99000"/>
                      </a:schemeClr>
                    </a:solidFill>
                    <a:latin typeface="Amazon Ember Regular"/>
                  </a:rPr>
                  <a:t>16 cores</a:t>
                </a:r>
              </a:p>
            </p:txBody>
          </p:sp>
        </p:grpSp>
      </p:grpSp>
      <p:grpSp>
        <p:nvGrpSpPr>
          <p:cNvPr id="40" name="Group 39"/>
          <p:cNvGrpSpPr/>
          <p:nvPr/>
        </p:nvGrpSpPr>
        <p:grpSpPr>
          <a:xfrm>
            <a:off x="3291854" y="2626860"/>
            <a:ext cx="821648" cy="584962"/>
            <a:chOff x="787156" y="3824909"/>
            <a:chExt cx="1283034" cy="1021334"/>
          </a:xfrm>
          <a:effectLst/>
        </p:grpSpPr>
        <p:sp>
          <p:nvSpPr>
            <p:cNvPr id="42" name="Rectangle 41"/>
            <p:cNvSpPr/>
            <p:nvPr/>
          </p:nvSpPr>
          <p:spPr bwMode="auto">
            <a:xfrm>
              <a:off x="787156" y="3824909"/>
              <a:ext cx="1283034" cy="1021334"/>
            </a:xfrm>
            <a:prstGeom prst="rect">
              <a:avLst/>
            </a:prstGeom>
            <a:solidFill>
              <a:schemeClr val="bg1"/>
            </a:solidFill>
            <a:ln w="19050" cap="flat" cmpd="sng" algn="ctr">
              <a:solidFill>
                <a:schemeClr val="tx2"/>
              </a:solidFill>
              <a:prstDash val="solid"/>
            </a:ln>
            <a:effectLst/>
          </p:spPr>
          <p:txBody>
            <a:bodyPr lIns="0" rIns="0" rtlCol="0" anchor="ctr"/>
            <a:lstStyle/>
            <a:p>
              <a:pPr algn="ctr" defTabSz="914400">
                <a:lnSpc>
                  <a:spcPct val="90000"/>
                </a:lnSpc>
              </a:pPr>
              <a:endParaRPr lang="en-US" sz="900" b="1" kern="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p:cNvGrpSpPr/>
            <p:nvPr/>
          </p:nvGrpSpPr>
          <p:grpSpPr>
            <a:xfrm>
              <a:off x="852129" y="3905250"/>
              <a:ext cx="1126067" cy="856750"/>
              <a:chOff x="756879" y="1447800"/>
              <a:chExt cx="1126067" cy="856750"/>
            </a:xfrm>
          </p:grpSpPr>
          <p:grpSp>
            <p:nvGrpSpPr>
              <p:cNvPr id="44" name="Group 43"/>
              <p:cNvGrpSpPr/>
              <p:nvPr/>
            </p:nvGrpSpPr>
            <p:grpSpPr>
              <a:xfrm>
                <a:off x="885150" y="1980837"/>
                <a:ext cx="907041" cy="323713"/>
                <a:chOff x="885150" y="1980837"/>
                <a:chExt cx="907041" cy="323713"/>
              </a:xfrm>
            </p:grpSpPr>
            <p:sp>
              <p:nvSpPr>
                <p:cNvPr id="50" name="Can 49"/>
                <p:cNvSpPr/>
                <p:nvPr/>
              </p:nvSpPr>
              <p:spPr bwMode="auto">
                <a:xfrm>
                  <a:off x="885150" y="1990293"/>
                  <a:ext cx="209476" cy="314257"/>
                </a:xfrm>
                <a:prstGeom prst="can">
                  <a:avLst/>
                </a:prstGeom>
                <a:solidFill>
                  <a:schemeClr val="accent2"/>
                </a:solidFill>
                <a:ln w="9525" cap="flat" cmpd="sng" algn="ctr">
                  <a:solidFill>
                    <a:schemeClr val="accent3"/>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alpha val="99000"/>
                      </a:srgbClr>
                    </a:solidFill>
                    <a:effectLst/>
                    <a:uLnTx/>
                    <a:uFillTx/>
                    <a:latin typeface="Amazon Ember Regular"/>
                  </a:endParaRPr>
                </a:p>
              </p:txBody>
            </p:sp>
            <p:sp>
              <p:nvSpPr>
                <p:cNvPr id="51" name="Can 50"/>
                <p:cNvSpPr/>
                <p:nvPr/>
              </p:nvSpPr>
              <p:spPr bwMode="auto">
                <a:xfrm>
                  <a:off x="1233933" y="1985565"/>
                  <a:ext cx="209476" cy="314257"/>
                </a:xfrm>
                <a:prstGeom prst="can">
                  <a:avLst/>
                </a:prstGeom>
                <a:solidFill>
                  <a:schemeClr val="accent2"/>
                </a:solidFill>
                <a:ln w="9525" cap="flat" cmpd="sng" algn="ctr">
                  <a:solidFill>
                    <a:schemeClr val="accent3"/>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alpha val="99000"/>
                      </a:srgbClr>
                    </a:solidFill>
                    <a:effectLst/>
                    <a:uLnTx/>
                    <a:uFillTx/>
                    <a:latin typeface="Amazon Ember Regular"/>
                  </a:endParaRPr>
                </a:p>
              </p:txBody>
            </p:sp>
            <p:sp>
              <p:nvSpPr>
                <p:cNvPr id="52" name="Can 51"/>
                <p:cNvSpPr/>
                <p:nvPr/>
              </p:nvSpPr>
              <p:spPr bwMode="auto">
                <a:xfrm>
                  <a:off x="1582715" y="1980837"/>
                  <a:ext cx="209476" cy="314257"/>
                </a:xfrm>
                <a:prstGeom prst="can">
                  <a:avLst/>
                </a:prstGeom>
                <a:solidFill>
                  <a:schemeClr val="accent2"/>
                </a:solidFill>
                <a:ln w="9525" cap="flat" cmpd="sng" algn="ctr">
                  <a:solidFill>
                    <a:schemeClr val="accent3"/>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alpha val="99000"/>
                      </a:srgbClr>
                    </a:solidFill>
                    <a:effectLst/>
                    <a:uLnTx/>
                    <a:uFillTx/>
                    <a:latin typeface="Amazon Ember Regular"/>
                  </a:endParaRPr>
                </a:p>
              </p:txBody>
            </p:sp>
          </p:grpSp>
          <p:sp>
            <p:nvSpPr>
              <p:cNvPr id="45" name="Rectangle 44"/>
              <p:cNvSpPr/>
              <p:nvPr/>
            </p:nvSpPr>
            <p:spPr bwMode="auto">
              <a:xfrm>
                <a:off x="756879" y="1447800"/>
                <a:ext cx="1126067" cy="143934"/>
              </a:xfrm>
              <a:prstGeom prst="rect">
                <a:avLst/>
              </a:prstGeom>
              <a:solidFill>
                <a:schemeClr val="accent2"/>
              </a:solidFill>
              <a:ln w="9525" cap="flat" cmpd="sng" algn="ctr">
                <a:solidFill>
                  <a:schemeClr val="accent3"/>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solidFill>
                      <a:schemeClr val="bg1">
                        <a:alpha val="99000"/>
                      </a:schemeClr>
                    </a:solidFill>
                    <a:effectLst/>
                    <a:uLnTx/>
                    <a:uFillTx/>
                    <a:latin typeface="Amazon Ember Regular"/>
                  </a:rPr>
                  <a:t>128GB RAM</a:t>
                </a:r>
              </a:p>
            </p:txBody>
          </p:sp>
          <p:sp>
            <p:nvSpPr>
              <p:cNvPr id="46" name="Rectangle 45"/>
              <p:cNvSpPr/>
              <p:nvPr/>
            </p:nvSpPr>
            <p:spPr bwMode="auto">
              <a:xfrm>
                <a:off x="888999" y="2089150"/>
                <a:ext cx="912285" cy="136040"/>
              </a:xfrm>
              <a:prstGeom prst="rect">
                <a:avLst/>
              </a:prstGeom>
              <a:no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400" kern="0" dirty="0">
                    <a:solidFill>
                      <a:schemeClr val="tx1">
                        <a:alpha val="99000"/>
                      </a:schemeClr>
                    </a:solidFill>
                    <a:latin typeface="Amazon Ember Regular"/>
                  </a:rPr>
                  <a:t>16TB disk</a:t>
                </a:r>
              </a:p>
            </p:txBody>
          </p:sp>
          <p:sp>
            <p:nvSpPr>
              <p:cNvPr id="47" name="Rectangle 46"/>
              <p:cNvSpPr/>
              <p:nvPr/>
            </p:nvSpPr>
            <p:spPr bwMode="auto">
              <a:xfrm>
                <a:off x="775930" y="1718738"/>
                <a:ext cx="338666" cy="118533"/>
              </a:xfrm>
              <a:prstGeom prst="rect">
                <a:avLst/>
              </a:prstGeom>
              <a:solidFill>
                <a:schemeClr val="accent2"/>
              </a:solidFill>
              <a:ln w="9525" cap="flat" cmpd="sng" algn="ctr">
                <a:solidFill>
                  <a:schemeClr val="accent3"/>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alpha val="99000"/>
                    </a:srgbClr>
                  </a:solidFill>
                  <a:effectLst/>
                  <a:uLnTx/>
                  <a:uFillTx/>
                  <a:latin typeface="Amazon Ember Regular"/>
                </a:endParaRPr>
              </a:p>
            </p:txBody>
          </p:sp>
          <p:sp>
            <p:nvSpPr>
              <p:cNvPr id="48" name="Rectangle 47"/>
              <p:cNvSpPr/>
              <p:nvPr/>
            </p:nvSpPr>
            <p:spPr bwMode="auto">
              <a:xfrm>
                <a:off x="1540046" y="1710272"/>
                <a:ext cx="338666" cy="118533"/>
              </a:xfrm>
              <a:prstGeom prst="rect">
                <a:avLst/>
              </a:prstGeom>
              <a:solidFill>
                <a:schemeClr val="accent2"/>
              </a:solidFill>
              <a:ln w="9525" cap="flat" cmpd="sng" algn="ctr">
                <a:solidFill>
                  <a:schemeClr val="accent3"/>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alpha val="99000"/>
                    </a:srgbClr>
                  </a:solidFill>
                  <a:effectLst/>
                  <a:uLnTx/>
                  <a:uFillTx/>
                  <a:latin typeface="Amazon Ember Regular"/>
                </a:endParaRPr>
              </a:p>
            </p:txBody>
          </p:sp>
          <p:sp>
            <p:nvSpPr>
              <p:cNvPr id="49" name="Rectangle 48"/>
              <p:cNvSpPr/>
              <p:nvPr/>
            </p:nvSpPr>
            <p:spPr bwMode="auto">
              <a:xfrm>
                <a:off x="859365" y="1703917"/>
                <a:ext cx="912285" cy="136040"/>
              </a:xfrm>
              <a:prstGeom prst="rect">
                <a:avLst/>
              </a:prstGeom>
              <a:no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400" kern="0" dirty="0">
                    <a:solidFill>
                      <a:schemeClr val="tx1">
                        <a:alpha val="99000"/>
                      </a:schemeClr>
                    </a:solidFill>
                    <a:latin typeface="Amazon Ember Regular"/>
                  </a:rPr>
                  <a:t>16 cores</a:t>
                </a:r>
              </a:p>
            </p:txBody>
          </p:sp>
        </p:grpSp>
      </p:grpSp>
      <p:grpSp>
        <p:nvGrpSpPr>
          <p:cNvPr id="27" name="Group 26"/>
          <p:cNvGrpSpPr/>
          <p:nvPr/>
        </p:nvGrpSpPr>
        <p:grpSpPr>
          <a:xfrm>
            <a:off x="2207902" y="1751920"/>
            <a:ext cx="821648" cy="584962"/>
            <a:chOff x="787156" y="3824909"/>
            <a:chExt cx="1283034" cy="1021334"/>
          </a:xfrm>
        </p:grpSpPr>
        <p:sp>
          <p:nvSpPr>
            <p:cNvPr id="29" name="Rectangle 28"/>
            <p:cNvSpPr/>
            <p:nvPr/>
          </p:nvSpPr>
          <p:spPr bwMode="auto">
            <a:xfrm>
              <a:off x="787156" y="3824909"/>
              <a:ext cx="1283034" cy="1021334"/>
            </a:xfrm>
            <a:prstGeom prst="rect">
              <a:avLst/>
            </a:prstGeom>
            <a:solidFill>
              <a:schemeClr val="bg1"/>
            </a:solidFill>
            <a:ln w="19050" cap="flat" cmpd="sng" algn="ctr">
              <a:solidFill>
                <a:schemeClr val="tx2"/>
              </a:solidFill>
              <a:prstDash val="solid"/>
            </a:ln>
            <a:effectLst/>
          </p:spPr>
          <p:txBody>
            <a:bodyPr lIns="0" rIns="0" rtlCol="0" anchor="ctr"/>
            <a:lstStyle/>
            <a:p>
              <a:pPr algn="ctr" defTabSz="914400">
                <a:lnSpc>
                  <a:spcPct val="90000"/>
                </a:lnSpc>
              </a:pPr>
              <a:endParaRPr lang="en-US" sz="900" b="1" kern="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30" name="Group 29"/>
            <p:cNvGrpSpPr/>
            <p:nvPr/>
          </p:nvGrpSpPr>
          <p:grpSpPr>
            <a:xfrm>
              <a:off x="848783" y="3905250"/>
              <a:ext cx="1126067" cy="856750"/>
              <a:chOff x="753533" y="1447800"/>
              <a:chExt cx="1126067" cy="856750"/>
            </a:xfrm>
          </p:grpSpPr>
          <p:grpSp>
            <p:nvGrpSpPr>
              <p:cNvPr id="31" name="Group 30"/>
              <p:cNvGrpSpPr/>
              <p:nvPr/>
            </p:nvGrpSpPr>
            <p:grpSpPr>
              <a:xfrm>
                <a:off x="881802" y="1980837"/>
                <a:ext cx="907041" cy="323713"/>
                <a:chOff x="881802" y="1980837"/>
                <a:chExt cx="907041" cy="323713"/>
              </a:xfrm>
            </p:grpSpPr>
            <p:sp>
              <p:nvSpPr>
                <p:cNvPr id="37" name="Can 36"/>
                <p:cNvSpPr/>
                <p:nvPr/>
              </p:nvSpPr>
              <p:spPr bwMode="auto">
                <a:xfrm>
                  <a:off x="881802" y="1990293"/>
                  <a:ext cx="209475" cy="314257"/>
                </a:xfrm>
                <a:prstGeom prst="can">
                  <a:avLst/>
                </a:prstGeom>
                <a:solidFill>
                  <a:schemeClr val="accent2"/>
                </a:solidFill>
                <a:ln w="9525" cap="flat" cmpd="sng" algn="ctr">
                  <a:solidFill>
                    <a:schemeClr val="accent3"/>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endParaRPr lang="en-US" sz="400" kern="0" dirty="0">
                    <a:solidFill>
                      <a:schemeClr val="bg1">
                        <a:alpha val="99000"/>
                      </a:schemeClr>
                    </a:solidFill>
                    <a:latin typeface="Amazon Ember Regular"/>
                  </a:endParaRPr>
                </a:p>
              </p:txBody>
            </p:sp>
            <p:sp>
              <p:nvSpPr>
                <p:cNvPr id="38" name="Can 37"/>
                <p:cNvSpPr/>
                <p:nvPr/>
              </p:nvSpPr>
              <p:spPr bwMode="auto">
                <a:xfrm>
                  <a:off x="1230585" y="1985565"/>
                  <a:ext cx="209475" cy="314257"/>
                </a:xfrm>
                <a:prstGeom prst="can">
                  <a:avLst/>
                </a:prstGeom>
                <a:solidFill>
                  <a:schemeClr val="accent2"/>
                </a:solidFill>
                <a:ln w="9525" cap="flat" cmpd="sng" algn="ctr">
                  <a:solidFill>
                    <a:schemeClr val="accent3"/>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endParaRPr lang="en-US" sz="400" kern="0" dirty="0">
                    <a:solidFill>
                      <a:schemeClr val="bg1">
                        <a:alpha val="99000"/>
                      </a:schemeClr>
                    </a:solidFill>
                    <a:latin typeface="Amazon Ember Regular"/>
                  </a:endParaRPr>
                </a:p>
              </p:txBody>
            </p:sp>
            <p:sp>
              <p:nvSpPr>
                <p:cNvPr id="39" name="Can 38"/>
                <p:cNvSpPr/>
                <p:nvPr/>
              </p:nvSpPr>
              <p:spPr bwMode="auto">
                <a:xfrm>
                  <a:off x="1579368" y="1980837"/>
                  <a:ext cx="209475" cy="314257"/>
                </a:xfrm>
                <a:prstGeom prst="can">
                  <a:avLst/>
                </a:prstGeom>
                <a:solidFill>
                  <a:schemeClr val="accent2"/>
                </a:solidFill>
                <a:ln w="9525" cap="flat" cmpd="sng" algn="ctr">
                  <a:solidFill>
                    <a:schemeClr val="accent3"/>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endParaRPr lang="en-US" sz="400" kern="0" dirty="0">
                    <a:solidFill>
                      <a:schemeClr val="bg1">
                        <a:alpha val="99000"/>
                      </a:schemeClr>
                    </a:solidFill>
                    <a:latin typeface="Amazon Ember Regular"/>
                  </a:endParaRPr>
                </a:p>
              </p:txBody>
            </p:sp>
          </p:grpSp>
          <p:sp>
            <p:nvSpPr>
              <p:cNvPr id="32" name="Rectangle 31"/>
              <p:cNvSpPr/>
              <p:nvPr/>
            </p:nvSpPr>
            <p:spPr bwMode="auto">
              <a:xfrm>
                <a:off x="753533" y="1447800"/>
                <a:ext cx="1126067" cy="143933"/>
              </a:xfrm>
              <a:prstGeom prst="rect">
                <a:avLst/>
              </a:prstGeom>
              <a:solidFill>
                <a:schemeClr val="accent2"/>
              </a:solidFill>
              <a:ln w="9525" cap="flat" cmpd="sng" algn="ctr">
                <a:solidFill>
                  <a:schemeClr val="accent3"/>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r>
                  <a:rPr lang="en-US" sz="400" kern="0" dirty="0">
                    <a:solidFill>
                      <a:schemeClr val="bg1">
                        <a:alpha val="99000"/>
                      </a:schemeClr>
                    </a:solidFill>
                    <a:latin typeface="Amazon Ember Regular"/>
                  </a:rPr>
                  <a:t>128GB RAM</a:t>
                </a:r>
              </a:p>
            </p:txBody>
          </p:sp>
          <p:sp>
            <p:nvSpPr>
              <p:cNvPr id="33" name="Rectangle 32"/>
              <p:cNvSpPr/>
              <p:nvPr/>
            </p:nvSpPr>
            <p:spPr bwMode="auto">
              <a:xfrm>
                <a:off x="888999" y="2089150"/>
                <a:ext cx="912285" cy="136040"/>
              </a:xfrm>
              <a:prstGeom prst="rect">
                <a:avLst/>
              </a:prstGeom>
              <a:no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R="0" lvl="0" indent="0" algn="ctr" defTabSz="914099" fontAlgn="auto">
                  <a:lnSpc>
                    <a:spcPct val="100000"/>
                  </a:lnSpc>
                  <a:spcBef>
                    <a:spcPts val="0"/>
                  </a:spcBef>
                  <a:spcAft>
                    <a:spcPts val="0"/>
                  </a:spcAft>
                  <a:buClrTx/>
                  <a:buSzTx/>
                  <a:buFontTx/>
                  <a:buNone/>
                  <a:tabLst/>
                  <a:defRPr/>
                </a:pPr>
                <a:r>
                  <a:rPr lang="en-US" sz="400" kern="0" dirty="0">
                    <a:solidFill>
                      <a:schemeClr val="tx1">
                        <a:alpha val="99000"/>
                      </a:schemeClr>
                    </a:solidFill>
                    <a:latin typeface="Amazon Ember Regular"/>
                  </a:rPr>
                  <a:t>16TB disk</a:t>
                </a:r>
              </a:p>
            </p:txBody>
          </p:sp>
          <p:sp>
            <p:nvSpPr>
              <p:cNvPr id="34" name="Rectangle 33"/>
              <p:cNvSpPr/>
              <p:nvPr/>
            </p:nvSpPr>
            <p:spPr bwMode="auto">
              <a:xfrm>
                <a:off x="772583" y="1718738"/>
                <a:ext cx="338667" cy="118533"/>
              </a:xfrm>
              <a:prstGeom prst="rect">
                <a:avLst/>
              </a:prstGeom>
              <a:solidFill>
                <a:schemeClr val="accent2"/>
              </a:solidFill>
              <a:ln w="9525" cap="flat" cmpd="sng" algn="ctr">
                <a:solidFill>
                  <a:schemeClr val="accent3"/>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endParaRPr lang="en-US" sz="400" kern="0" dirty="0">
                  <a:solidFill>
                    <a:schemeClr val="bg1">
                      <a:alpha val="99000"/>
                    </a:schemeClr>
                  </a:solidFill>
                  <a:latin typeface="Amazon Ember Regular"/>
                </a:endParaRPr>
              </a:p>
            </p:txBody>
          </p:sp>
          <p:sp>
            <p:nvSpPr>
              <p:cNvPr id="35" name="Rectangle 34"/>
              <p:cNvSpPr/>
              <p:nvPr/>
            </p:nvSpPr>
            <p:spPr bwMode="auto">
              <a:xfrm>
                <a:off x="1536699" y="1710271"/>
                <a:ext cx="338667" cy="118533"/>
              </a:xfrm>
              <a:prstGeom prst="rect">
                <a:avLst/>
              </a:prstGeom>
              <a:solidFill>
                <a:schemeClr val="accent2"/>
              </a:solidFill>
              <a:ln w="9525" cap="flat" cmpd="sng" algn="ctr">
                <a:solidFill>
                  <a:schemeClr val="accent3"/>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endParaRPr lang="en-US" sz="400" kern="0" dirty="0">
                  <a:solidFill>
                    <a:schemeClr val="bg1">
                      <a:alpha val="99000"/>
                    </a:schemeClr>
                  </a:solidFill>
                  <a:latin typeface="Amazon Ember Regular"/>
                </a:endParaRPr>
              </a:p>
            </p:txBody>
          </p:sp>
          <p:sp>
            <p:nvSpPr>
              <p:cNvPr id="36" name="Rectangle 35"/>
              <p:cNvSpPr/>
              <p:nvPr/>
            </p:nvSpPr>
            <p:spPr bwMode="auto">
              <a:xfrm>
                <a:off x="859365" y="1703917"/>
                <a:ext cx="912285" cy="136040"/>
              </a:xfrm>
              <a:prstGeom prst="rect">
                <a:avLst/>
              </a:prstGeom>
              <a:no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r>
                  <a:rPr lang="en-US" sz="400" kern="0" dirty="0">
                    <a:solidFill>
                      <a:schemeClr val="tx1">
                        <a:alpha val="99000"/>
                      </a:schemeClr>
                    </a:solidFill>
                    <a:latin typeface="Amazon Ember Regular"/>
                  </a:rPr>
                  <a:t>16 cores</a:t>
                </a:r>
              </a:p>
            </p:txBody>
          </p:sp>
        </p:grpSp>
      </p:grpSp>
      <p:cxnSp>
        <p:nvCxnSpPr>
          <p:cNvPr id="17" name="Straight Arrow Connector 16"/>
          <p:cNvCxnSpPr>
            <a:stCxn id="81" idx="3"/>
            <a:endCxn id="82" idx="1"/>
          </p:cNvCxnSpPr>
          <p:nvPr/>
        </p:nvCxnSpPr>
        <p:spPr>
          <a:xfrm>
            <a:off x="3033064" y="2919342"/>
            <a:ext cx="258790" cy="0"/>
          </a:xfrm>
          <a:prstGeom prst="straightConnector1">
            <a:avLst/>
          </a:prstGeom>
          <a:noFill/>
          <a:ln w="19050" cap="rnd" cmpd="sng" algn="ctr">
            <a:solidFill>
              <a:srgbClr val="FF9600"/>
            </a:solidFill>
            <a:prstDash val="solid"/>
            <a:headEnd type="arrow" w="med" len="sm"/>
            <a:tailEnd type="arrow" w="med" len="sm"/>
          </a:ln>
          <a:effectLst/>
        </p:spPr>
      </p:cxnSp>
      <p:sp>
        <p:nvSpPr>
          <p:cNvPr id="23" name="TextBox 22"/>
          <p:cNvSpPr txBox="1"/>
          <p:nvPr/>
        </p:nvSpPr>
        <p:spPr>
          <a:xfrm>
            <a:off x="2342379" y="1020408"/>
            <a:ext cx="543410" cy="188246"/>
          </a:xfrm>
          <a:prstGeom prst="rect">
            <a:avLst/>
          </a:prstGeom>
        </p:spPr>
        <p:txBody>
          <a:bodyPr vert="horz" wrap="non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effectLst/>
                <a:uLnTx/>
                <a:uFillTx/>
                <a:latin typeface="Amazon Ember Regular"/>
              </a:rPr>
              <a:t>Customer VPC</a:t>
            </a:r>
          </a:p>
        </p:txBody>
      </p:sp>
      <p:sp>
        <p:nvSpPr>
          <p:cNvPr id="25" name="TextBox 24"/>
          <p:cNvSpPr txBox="1"/>
          <p:nvPr/>
        </p:nvSpPr>
        <p:spPr>
          <a:xfrm>
            <a:off x="996809" y="1804947"/>
            <a:ext cx="543410" cy="188246"/>
          </a:xfrm>
          <a:prstGeom prst="rect">
            <a:avLst/>
          </a:prstGeom>
        </p:spPr>
        <p:txBody>
          <a:bodyPr vert="horz" wrap="non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effectLst/>
                <a:uLnTx/>
                <a:uFillTx/>
                <a:latin typeface="Amazon Ember Regular"/>
              </a:rPr>
              <a:t>Internal</a:t>
            </a:r>
            <a:br>
              <a:rPr kumimoji="0" lang="en-US" sz="1050" b="0" i="0" u="none" strike="noStrike" kern="0" cap="none" spc="0" normalizeH="0" baseline="0" noProof="0" dirty="0">
                <a:ln>
                  <a:noFill/>
                </a:ln>
                <a:effectLst/>
                <a:uLnTx/>
                <a:uFillTx/>
                <a:latin typeface="Amazon Ember Regular"/>
              </a:rPr>
            </a:br>
            <a:r>
              <a:rPr kumimoji="0" lang="en-US" sz="1050" b="0" i="0" u="none" strike="noStrike" kern="0" cap="none" spc="0" normalizeH="0" baseline="0" noProof="0" dirty="0">
                <a:ln>
                  <a:noFill/>
                </a:ln>
                <a:effectLst/>
                <a:uLnTx/>
                <a:uFillTx/>
                <a:latin typeface="Amazon Ember Regular"/>
              </a:rPr>
              <a:t>VPC</a:t>
            </a:r>
          </a:p>
        </p:txBody>
      </p:sp>
      <p:sp>
        <p:nvSpPr>
          <p:cNvPr id="26" name="TextBox 25"/>
          <p:cNvSpPr txBox="1"/>
          <p:nvPr/>
        </p:nvSpPr>
        <p:spPr>
          <a:xfrm>
            <a:off x="2743220" y="1569042"/>
            <a:ext cx="323423" cy="188246"/>
          </a:xfrm>
          <a:prstGeom prst="rect">
            <a:avLst/>
          </a:prstGeom>
        </p:spPr>
        <p:txBody>
          <a:bodyPr vert="horz" wrap="non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effectLst/>
                <a:uLnTx/>
                <a:uFillTx/>
                <a:latin typeface="Amazon Ember Regular"/>
              </a:rPr>
              <a:t>JDBC/ODBC</a:t>
            </a:r>
          </a:p>
        </p:txBody>
      </p:sp>
      <p:sp>
        <p:nvSpPr>
          <p:cNvPr id="79" name="Rectangle 78"/>
          <p:cNvSpPr/>
          <p:nvPr/>
        </p:nvSpPr>
        <p:spPr bwMode="auto">
          <a:xfrm>
            <a:off x="2207902" y="1751920"/>
            <a:ext cx="818801" cy="583403"/>
          </a:xfrm>
          <a:prstGeom prst="rect">
            <a:avLst/>
          </a:prstGeom>
          <a:solidFill>
            <a:schemeClr val="bg1">
              <a:alpha val="80000"/>
            </a:schemeClr>
          </a:solidFill>
          <a:ln w="19050" cap="flat" cmpd="sng" algn="ctr">
            <a:solidFill>
              <a:schemeClr val="tx2"/>
            </a:solidFill>
            <a:prstDash val="solid"/>
          </a:ln>
          <a:effectLst/>
        </p:spPr>
        <p:txBody>
          <a:bodyPr lIns="0" rIns="0" rtlCol="0" anchor="ctr"/>
          <a:lstStyle/>
          <a:p>
            <a:pPr algn="ctr" defTabSz="914400">
              <a:lnSpc>
                <a:spcPct val="90000"/>
              </a:lnSpc>
            </a:pPr>
            <a:r>
              <a:rPr lang="en-US" sz="900" b="1" kern="0" dirty="0">
                <a:latin typeface="Amazon Ember" panose="020B0603020204020204" pitchFamily="34" charset="0"/>
                <a:ea typeface="Amazon Ember" panose="020B0603020204020204" pitchFamily="34" charset="0"/>
                <a:cs typeface="Amazon Ember" panose="020B0603020204020204" pitchFamily="34" charset="0"/>
              </a:rPr>
              <a:t>Leader</a:t>
            </a:r>
            <a:br>
              <a:rPr lang="en-US" sz="900" b="1" kern="0" dirty="0">
                <a:latin typeface="Amazon Ember" panose="020B0603020204020204" pitchFamily="34" charset="0"/>
                <a:ea typeface="Amazon Ember" panose="020B0603020204020204" pitchFamily="34" charset="0"/>
                <a:cs typeface="Amazon Ember" panose="020B0603020204020204" pitchFamily="34" charset="0"/>
              </a:rPr>
            </a:br>
            <a:r>
              <a:rPr lang="en-US" sz="900" b="1" kern="0" dirty="0">
                <a:latin typeface="Amazon Ember" panose="020B0603020204020204" pitchFamily="34" charset="0"/>
                <a:ea typeface="Amazon Ember" panose="020B0603020204020204" pitchFamily="34" charset="0"/>
                <a:cs typeface="Amazon Ember" panose="020B0603020204020204" pitchFamily="34" charset="0"/>
              </a:rPr>
              <a:t>Node</a:t>
            </a:r>
          </a:p>
        </p:txBody>
      </p:sp>
      <p:sp>
        <p:nvSpPr>
          <p:cNvPr id="80" name="Rectangle 79"/>
          <p:cNvSpPr/>
          <p:nvPr/>
        </p:nvSpPr>
        <p:spPr bwMode="auto">
          <a:xfrm>
            <a:off x="1095713" y="2624339"/>
            <a:ext cx="824556" cy="587483"/>
          </a:xfrm>
          <a:prstGeom prst="rect">
            <a:avLst/>
          </a:prstGeom>
          <a:solidFill>
            <a:schemeClr val="bg1">
              <a:alpha val="80000"/>
            </a:schemeClr>
          </a:solidFill>
          <a:ln w="19050" cap="flat" cmpd="sng" algn="ctr">
            <a:solidFill>
              <a:schemeClr val="tx2"/>
            </a:solidFill>
            <a:prstDash val="solid"/>
          </a:ln>
          <a:effectLst/>
        </p:spPr>
        <p:txBody>
          <a:bodyPr lIns="0" rIns="0" rtlCol="0" anchor="ctr"/>
          <a:lstStyle/>
          <a:p>
            <a:pPr algn="ctr" defTabSz="914400">
              <a:lnSpc>
                <a:spcPct val="90000"/>
              </a:lnSpc>
            </a:pPr>
            <a:r>
              <a:rPr lang="en-US" sz="900" b="1" kern="0" dirty="0">
                <a:latin typeface="Amazon Ember" panose="020B0603020204020204" pitchFamily="34" charset="0"/>
                <a:ea typeface="Amazon Ember" panose="020B0603020204020204" pitchFamily="34" charset="0"/>
                <a:cs typeface="Amazon Ember" panose="020B0603020204020204" pitchFamily="34" charset="0"/>
              </a:rPr>
              <a:t>Compute </a:t>
            </a:r>
            <a:br>
              <a:rPr lang="en-US" sz="900" b="1" kern="0" dirty="0">
                <a:latin typeface="Amazon Ember" panose="020B0603020204020204" pitchFamily="34" charset="0"/>
                <a:ea typeface="Amazon Ember" panose="020B0603020204020204" pitchFamily="34" charset="0"/>
                <a:cs typeface="Amazon Ember" panose="020B0603020204020204" pitchFamily="34" charset="0"/>
              </a:rPr>
            </a:br>
            <a:r>
              <a:rPr lang="en-US" sz="900" b="1" kern="0" dirty="0">
                <a:latin typeface="Amazon Ember" panose="020B0603020204020204" pitchFamily="34" charset="0"/>
                <a:ea typeface="Amazon Ember" panose="020B0603020204020204" pitchFamily="34" charset="0"/>
                <a:cs typeface="Amazon Ember" panose="020B0603020204020204" pitchFamily="34" charset="0"/>
              </a:rPr>
              <a:t>Node</a:t>
            </a:r>
          </a:p>
        </p:txBody>
      </p:sp>
      <p:sp>
        <p:nvSpPr>
          <p:cNvPr id="81" name="Rectangle 80"/>
          <p:cNvSpPr/>
          <p:nvPr/>
        </p:nvSpPr>
        <p:spPr bwMode="auto">
          <a:xfrm>
            <a:off x="2207902" y="2626861"/>
            <a:ext cx="825162" cy="584962"/>
          </a:xfrm>
          <a:prstGeom prst="rect">
            <a:avLst/>
          </a:prstGeom>
          <a:solidFill>
            <a:schemeClr val="bg1">
              <a:alpha val="80000"/>
            </a:schemeClr>
          </a:solidFill>
          <a:ln w="19050" cap="flat" cmpd="sng" algn="ctr">
            <a:solidFill>
              <a:schemeClr val="tx2"/>
            </a:solidFill>
            <a:prstDash val="solid"/>
          </a:ln>
          <a:effectLst/>
        </p:spPr>
        <p:txBody>
          <a:bodyPr lIns="0" rIns="0" rtlCol="0" anchor="ctr"/>
          <a:lstStyle/>
          <a:p>
            <a:pPr algn="ctr" defTabSz="914400">
              <a:lnSpc>
                <a:spcPct val="90000"/>
              </a:lnSpc>
            </a:pPr>
            <a:r>
              <a:rPr lang="en-US" sz="900" b="1" kern="0" dirty="0">
                <a:latin typeface="Amazon Ember" panose="020B0603020204020204" pitchFamily="34" charset="0"/>
                <a:ea typeface="Amazon Ember" panose="020B0603020204020204" pitchFamily="34" charset="0"/>
                <a:cs typeface="Amazon Ember" panose="020B0603020204020204" pitchFamily="34" charset="0"/>
              </a:rPr>
              <a:t>Compute </a:t>
            </a:r>
            <a:br>
              <a:rPr lang="en-US" sz="900" b="1" kern="0" dirty="0">
                <a:latin typeface="Amazon Ember" panose="020B0603020204020204" pitchFamily="34" charset="0"/>
                <a:ea typeface="Amazon Ember" panose="020B0603020204020204" pitchFamily="34" charset="0"/>
                <a:cs typeface="Amazon Ember" panose="020B0603020204020204" pitchFamily="34" charset="0"/>
              </a:rPr>
            </a:br>
            <a:r>
              <a:rPr lang="en-US" sz="900" b="1" kern="0" dirty="0">
                <a:latin typeface="Amazon Ember" panose="020B0603020204020204" pitchFamily="34" charset="0"/>
                <a:ea typeface="Amazon Ember" panose="020B0603020204020204" pitchFamily="34" charset="0"/>
                <a:cs typeface="Amazon Ember" panose="020B0603020204020204" pitchFamily="34" charset="0"/>
              </a:rPr>
              <a:t>Node</a:t>
            </a:r>
          </a:p>
        </p:txBody>
      </p:sp>
      <p:sp>
        <p:nvSpPr>
          <p:cNvPr id="82" name="Rectangle 81"/>
          <p:cNvSpPr/>
          <p:nvPr/>
        </p:nvSpPr>
        <p:spPr bwMode="auto">
          <a:xfrm>
            <a:off x="3291854" y="2626861"/>
            <a:ext cx="824556" cy="584962"/>
          </a:xfrm>
          <a:prstGeom prst="rect">
            <a:avLst/>
          </a:prstGeom>
          <a:solidFill>
            <a:schemeClr val="bg1">
              <a:alpha val="80000"/>
            </a:schemeClr>
          </a:solidFill>
          <a:ln w="19050" cap="flat" cmpd="sng" algn="ctr">
            <a:solidFill>
              <a:schemeClr val="tx2"/>
            </a:solidFill>
            <a:prstDash val="solid"/>
          </a:ln>
          <a:effectLst/>
        </p:spPr>
        <p:txBody>
          <a:bodyPr lIns="0" rIns="0" rtlCol="0" anchor="ctr"/>
          <a:lstStyle/>
          <a:p>
            <a:pPr algn="ctr" defTabSz="914400">
              <a:lnSpc>
                <a:spcPct val="90000"/>
              </a:lnSpc>
            </a:pPr>
            <a:r>
              <a:rPr lang="en-US" sz="900" b="1" kern="0" dirty="0">
                <a:latin typeface="Amazon Ember" panose="020B0603020204020204" pitchFamily="34" charset="0"/>
                <a:ea typeface="Amazon Ember" panose="020B0603020204020204" pitchFamily="34" charset="0"/>
                <a:cs typeface="Amazon Ember" panose="020B0603020204020204" pitchFamily="34" charset="0"/>
              </a:rPr>
              <a:t>Compute </a:t>
            </a:r>
            <a:br>
              <a:rPr lang="en-US" sz="900" b="1" kern="0" dirty="0">
                <a:latin typeface="Amazon Ember" panose="020B0603020204020204" pitchFamily="34" charset="0"/>
                <a:ea typeface="Amazon Ember" panose="020B0603020204020204" pitchFamily="34" charset="0"/>
                <a:cs typeface="Amazon Ember" panose="020B0603020204020204" pitchFamily="34" charset="0"/>
              </a:rPr>
            </a:br>
            <a:r>
              <a:rPr lang="en-US" sz="900" b="1" kern="0" dirty="0">
                <a:latin typeface="Amazon Ember" panose="020B0603020204020204" pitchFamily="34" charset="0"/>
                <a:ea typeface="Amazon Ember" panose="020B0603020204020204" pitchFamily="34" charset="0"/>
                <a:cs typeface="Amazon Ember" panose="020B0603020204020204" pitchFamily="34" charset="0"/>
              </a:rPr>
              <a:t>Node</a:t>
            </a:r>
          </a:p>
        </p:txBody>
      </p:sp>
      <p:cxnSp>
        <p:nvCxnSpPr>
          <p:cNvPr id="84" name="Straight Connector 83">
            <a:extLst>
              <a:ext uri="{FF2B5EF4-FFF2-40B4-BE49-F238E27FC236}">
                <a16:creationId xmlns:a16="http://schemas.microsoft.com/office/drawing/2014/main" id="{D7423C18-ABFD-44AC-B768-CDC05846AEE6}"/>
              </a:ext>
            </a:extLst>
          </p:cNvPr>
          <p:cNvCxnSpPr/>
          <p:nvPr/>
        </p:nvCxnSpPr>
        <p:spPr>
          <a:xfrm>
            <a:off x="4572000" y="771504"/>
            <a:ext cx="0" cy="3045203"/>
          </a:xfrm>
          <a:prstGeom prst="line">
            <a:avLst/>
          </a:prstGeom>
          <a:noFill/>
          <a:ln w="12700" cap="rnd" cmpd="sng" algn="ctr">
            <a:solidFill>
              <a:schemeClr val="accent6">
                <a:lumMod val="20000"/>
                <a:lumOff val="80000"/>
              </a:schemeClr>
            </a:solidFill>
            <a:prstDash val="solid"/>
          </a:ln>
          <a:effectLst/>
        </p:spPr>
      </p:cxnSp>
      <p:sp>
        <p:nvSpPr>
          <p:cNvPr id="89" name="Rectangle 88">
            <a:extLst>
              <a:ext uri="{FF2B5EF4-FFF2-40B4-BE49-F238E27FC236}">
                <a16:creationId xmlns:a16="http://schemas.microsoft.com/office/drawing/2014/main" id="{FBBF07F8-0887-4829-BA34-CA6FE725B615}"/>
              </a:ext>
            </a:extLst>
          </p:cNvPr>
          <p:cNvSpPr/>
          <p:nvPr/>
        </p:nvSpPr>
        <p:spPr>
          <a:xfrm>
            <a:off x="4793799" y="1372741"/>
            <a:ext cx="4216645" cy="2113399"/>
          </a:xfrm>
          <a:prstGeom prst="rect">
            <a:avLst/>
          </a:prstGeom>
        </p:spPr>
        <p:txBody>
          <a:bodyPr wrap="square">
            <a:spAutoFit/>
          </a:bodyPr>
          <a:lstStyle/>
          <a:p>
            <a:pPr marL="215900" indent="-215900">
              <a:spcBef>
                <a:spcPts val="400"/>
              </a:spcBef>
              <a:spcAft>
                <a:spcPts val="400"/>
              </a:spcAft>
              <a:buFont typeface="Arial" panose="020B0604020202020204" pitchFamily="34" charset="0"/>
              <a:buChar char="•"/>
              <a:defRPr/>
            </a:pPr>
            <a:r>
              <a:rPr lang="en-US" sz="1400" dirty="0">
                <a:latin typeface="Amazon Ember" charset="0"/>
                <a:ea typeface="Amazon Ember" charset="0"/>
                <a:cs typeface="Amazon Ember" charset="0"/>
              </a:rPr>
              <a:t>End-to-end data encryption</a:t>
            </a:r>
          </a:p>
          <a:p>
            <a:pPr marL="215900" indent="-215900">
              <a:spcBef>
                <a:spcPts val="400"/>
              </a:spcBef>
              <a:spcAft>
                <a:spcPts val="400"/>
              </a:spcAft>
              <a:buFont typeface="Arial" panose="020B0604020202020204" pitchFamily="34" charset="0"/>
              <a:buChar char="•"/>
              <a:defRPr/>
            </a:pPr>
            <a:r>
              <a:rPr lang="en-US" sz="1400" dirty="0">
                <a:latin typeface="Amazon Ember" charset="0"/>
                <a:ea typeface="Amazon Ember" charset="0"/>
                <a:cs typeface="Amazon Ember" charset="0"/>
              </a:rPr>
              <a:t>Amazon VPC for network isolation</a:t>
            </a:r>
          </a:p>
          <a:p>
            <a:pPr marL="215900" indent="-215900">
              <a:spcBef>
                <a:spcPts val="400"/>
              </a:spcBef>
              <a:spcAft>
                <a:spcPts val="400"/>
              </a:spcAft>
              <a:buFont typeface="Arial" panose="020B0604020202020204" pitchFamily="34" charset="0"/>
              <a:buChar char="•"/>
              <a:defRPr/>
            </a:pPr>
            <a:r>
              <a:rPr lang="en-US" sz="1400" dirty="0">
                <a:latin typeface="Amazon Ember" charset="0"/>
                <a:ea typeface="Amazon Ember" charset="0"/>
                <a:cs typeface="Amazon Ember" charset="0"/>
              </a:rPr>
              <a:t>Audit logging and AWS CloudTrail integration</a:t>
            </a:r>
          </a:p>
          <a:p>
            <a:pPr marL="215900" indent="-215900">
              <a:spcBef>
                <a:spcPts val="400"/>
              </a:spcBef>
              <a:spcAft>
                <a:spcPts val="400"/>
              </a:spcAft>
              <a:buFont typeface="Arial" panose="020B0604020202020204" pitchFamily="34" charset="0"/>
              <a:buChar char="•"/>
              <a:defRPr/>
            </a:pPr>
            <a:r>
              <a:rPr lang="en-US" sz="1400" dirty="0">
                <a:latin typeface="Amazon Ember" charset="0"/>
                <a:ea typeface="Amazon Ember" charset="0"/>
                <a:cs typeface="Amazon Ember" charset="0"/>
              </a:rPr>
              <a:t>Communicate event-specific notifications via email, text message, or call with Amazon SNS</a:t>
            </a:r>
          </a:p>
          <a:p>
            <a:pPr marL="215900" indent="-215900">
              <a:spcBef>
                <a:spcPts val="400"/>
              </a:spcBef>
              <a:spcAft>
                <a:spcPts val="400"/>
              </a:spcAft>
              <a:buFont typeface="Arial" panose="020B0604020202020204" pitchFamily="34" charset="0"/>
              <a:buChar char="•"/>
              <a:defRPr/>
            </a:pPr>
            <a:r>
              <a:rPr lang="en-US" sz="1400" dirty="0">
                <a:latin typeface="Amazon Ember" charset="0"/>
                <a:ea typeface="Amazon Ember" charset="0"/>
                <a:cs typeface="Amazon Ember" charset="0"/>
              </a:rPr>
              <a:t>Certifications and compliance include </a:t>
            </a:r>
          </a:p>
          <a:p>
            <a:pPr marL="215900" indent="-215900">
              <a:spcBef>
                <a:spcPts val="400"/>
              </a:spcBef>
              <a:spcAft>
                <a:spcPts val="400"/>
              </a:spcAft>
              <a:buFont typeface="Arial" panose="020B0604020202020204" pitchFamily="34" charset="0"/>
              <a:buChar char="•"/>
              <a:defRPr/>
            </a:pPr>
            <a:r>
              <a:rPr lang="en-US" sz="1400" dirty="0">
                <a:latin typeface="Amazon Ember" charset="0"/>
                <a:ea typeface="Amazon Ember" charset="0"/>
                <a:cs typeface="Amazon Ember" charset="0"/>
              </a:rPr>
              <a:t>SOC 1/2/3, PCI-DSS, FedRAMP, HIPAA</a:t>
            </a:r>
          </a:p>
        </p:txBody>
      </p:sp>
      <p:pic>
        <p:nvPicPr>
          <p:cNvPr id="85" name="Picture 84"/>
          <p:cNvPicPr>
            <a:picLocks noChangeAspect="1"/>
          </p:cNvPicPr>
          <p:nvPr/>
        </p:nvPicPr>
        <p:blipFill>
          <a:blip r:embed="rId3"/>
          <a:stretch>
            <a:fillRect/>
          </a:stretch>
        </p:blipFill>
        <p:spPr>
          <a:xfrm>
            <a:off x="4874738" y="3716613"/>
            <a:ext cx="491026" cy="454414"/>
          </a:xfrm>
          <a:prstGeom prst="rect">
            <a:avLst/>
          </a:prstGeom>
        </p:spPr>
      </p:pic>
      <p:pic>
        <p:nvPicPr>
          <p:cNvPr id="86" name="Picture 8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8511" y="3738272"/>
            <a:ext cx="859209" cy="411097"/>
          </a:xfrm>
          <a:prstGeom prst="rect">
            <a:avLst/>
          </a:prstGeom>
        </p:spPr>
      </p:pic>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0467" y="3775139"/>
            <a:ext cx="649486" cy="337362"/>
          </a:xfrm>
          <a:prstGeom prst="rect">
            <a:avLst/>
          </a:prstGeom>
        </p:spPr>
      </p:pic>
      <p:pic>
        <p:nvPicPr>
          <p:cNvPr id="88" name="Picture 87"/>
          <p:cNvPicPr>
            <a:picLocks noChangeAspect="1"/>
          </p:cNvPicPr>
          <p:nvPr/>
        </p:nvPicPr>
        <p:blipFill rotWithShape="1">
          <a:blip r:embed="rId6">
            <a:extLst>
              <a:ext uri="{28A0092B-C50C-407E-A947-70E740481C1C}">
                <a14:useLocalDpi xmlns:a14="http://schemas.microsoft.com/office/drawing/2010/main" val="0"/>
              </a:ext>
            </a:extLst>
          </a:blip>
          <a:srcRect l="6699" r="5849"/>
          <a:stretch/>
        </p:blipFill>
        <p:spPr>
          <a:xfrm>
            <a:off x="7782699" y="3761225"/>
            <a:ext cx="721178" cy="365190"/>
          </a:xfrm>
          <a:prstGeom prst="rect">
            <a:avLst/>
          </a:prstGeom>
        </p:spPr>
      </p:pic>
      <p:grpSp>
        <p:nvGrpSpPr>
          <p:cNvPr id="90" name="Group 89">
            <a:extLst>
              <a:ext uri="{FF2B5EF4-FFF2-40B4-BE49-F238E27FC236}">
                <a16:creationId xmlns:a16="http://schemas.microsoft.com/office/drawing/2014/main" id="{BC025BBC-414D-4B40-A596-C79CE1FF43C1}"/>
              </a:ext>
            </a:extLst>
          </p:cNvPr>
          <p:cNvGrpSpPr/>
          <p:nvPr/>
        </p:nvGrpSpPr>
        <p:grpSpPr>
          <a:xfrm>
            <a:off x="1436183" y="3594298"/>
            <a:ext cx="2358476" cy="266190"/>
            <a:chOff x="4277351" y="3306073"/>
            <a:chExt cx="2400426" cy="270925"/>
          </a:xfrm>
        </p:grpSpPr>
        <p:grpSp>
          <p:nvGrpSpPr>
            <p:cNvPr id="91" name="Group 90">
              <a:extLst>
                <a:ext uri="{FF2B5EF4-FFF2-40B4-BE49-F238E27FC236}">
                  <a16:creationId xmlns:a16="http://schemas.microsoft.com/office/drawing/2014/main" id="{0DCC0D93-AD8F-4199-88B2-77CA6066F4EB}"/>
                </a:ext>
              </a:extLst>
            </p:cNvPr>
            <p:cNvGrpSpPr/>
            <p:nvPr/>
          </p:nvGrpSpPr>
          <p:grpSpPr>
            <a:xfrm>
              <a:off x="6334751" y="3306073"/>
              <a:ext cx="343026" cy="270925"/>
              <a:chOff x="921488" y="2187373"/>
              <a:chExt cx="571067" cy="451034"/>
            </a:xfrm>
            <a:solidFill>
              <a:schemeClr val="tx1">
                <a:lumMod val="10000"/>
                <a:lumOff val="90000"/>
              </a:schemeClr>
            </a:solidFill>
          </p:grpSpPr>
          <p:sp>
            <p:nvSpPr>
              <p:cNvPr id="132" name="Rectangle: Rounded Corners 37">
                <a:extLst>
                  <a:ext uri="{FF2B5EF4-FFF2-40B4-BE49-F238E27FC236}">
                    <a16:creationId xmlns:a16="http://schemas.microsoft.com/office/drawing/2014/main" id="{6561AEFB-DA08-4165-B7B8-AF7361BAE73E}"/>
                  </a:ext>
                </a:extLst>
              </p:cNvPr>
              <p:cNvSpPr/>
              <p:nvPr/>
            </p:nvSpPr>
            <p:spPr>
              <a:xfrm>
                <a:off x="1016400" y="2187373"/>
                <a:ext cx="401604" cy="401604"/>
              </a:xfrm>
              <a:prstGeom prst="roundRect">
                <a:avLst/>
              </a:prstGeom>
              <a:no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
                  <a:cs typeface=""/>
                </a:endParaRPr>
              </a:p>
            </p:txBody>
          </p:sp>
          <p:grpSp>
            <p:nvGrpSpPr>
              <p:cNvPr id="133" name="Group 132">
                <a:extLst>
                  <a:ext uri="{FF2B5EF4-FFF2-40B4-BE49-F238E27FC236}">
                    <a16:creationId xmlns:a16="http://schemas.microsoft.com/office/drawing/2014/main" id="{8A1AE0A4-DBE1-4AF8-9D6D-84C43944139C}"/>
                  </a:ext>
                </a:extLst>
              </p:cNvPr>
              <p:cNvGrpSpPr/>
              <p:nvPr/>
            </p:nvGrpSpPr>
            <p:grpSpPr>
              <a:xfrm>
                <a:off x="921488" y="2427050"/>
                <a:ext cx="212436" cy="211357"/>
                <a:chOff x="4150538" y="3152811"/>
                <a:chExt cx="214217" cy="213130"/>
              </a:xfrm>
              <a:grpFill/>
            </p:grpSpPr>
            <p:sp>
              <p:nvSpPr>
                <p:cNvPr id="139" name="Freeform 7">
                  <a:extLst>
                    <a:ext uri="{FF2B5EF4-FFF2-40B4-BE49-F238E27FC236}">
                      <a16:creationId xmlns:a16="http://schemas.microsoft.com/office/drawing/2014/main" id="{E1975147-8515-4B4C-95D0-840786E5276C}"/>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19050" cap="rnd">
                  <a:solidFill>
                    <a:schemeClr val="accent1"/>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sz="1200" kern="0">
                    <a:solidFill>
                      <a:srgbClr val="474746"/>
                    </a:solidFill>
                  </a:endParaRPr>
                </a:p>
              </p:txBody>
            </p:sp>
            <p:sp>
              <p:nvSpPr>
                <p:cNvPr id="140" name="Oval 6">
                  <a:extLst>
                    <a:ext uri="{FF2B5EF4-FFF2-40B4-BE49-F238E27FC236}">
                      <a16:creationId xmlns:a16="http://schemas.microsoft.com/office/drawing/2014/main" id="{AC8BF579-A972-48ED-9347-062F4E468424}"/>
                    </a:ext>
                  </a:extLst>
                </p:cNvPr>
                <p:cNvSpPr>
                  <a:spLocks noChangeArrowheads="1"/>
                </p:cNvSpPr>
                <p:nvPr/>
              </p:nvSpPr>
              <p:spPr bwMode="auto">
                <a:xfrm>
                  <a:off x="4217957" y="3219686"/>
                  <a:ext cx="79380" cy="79380"/>
                </a:xfrm>
                <a:prstGeom prst="ellipse">
                  <a:avLst/>
                </a:prstGeom>
                <a:grpFill/>
                <a:ln w="19050" cap="rnd">
                  <a:solidFill>
                    <a:schemeClr val="accent1"/>
                  </a:solidFill>
                  <a:prstDash val="solid"/>
                  <a:round/>
                </a:ln>
              </p:spPr>
              <p:txBody>
                <a:bodyPr vert="horz" wrap="square" lIns="91440" tIns="45720" rIns="91440" bIns="45720" numCol="1" anchor="t" anchorCtr="0" compatLnSpc="1">
                  <a:prstTxWarp prst="textNoShape">
                    <a:avLst/>
                  </a:prstTxWarp>
                </a:bodyPr>
                <a:lstStyle/>
                <a:p>
                  <a:pPr defTabSz="457189"/>
                  <a:endParaRPr lang="en-US" sz="1200" kern="0">
                    <a:solidFill>
                      <a:srgbClr val="474746"/>
                    </a:solidFill>
                  </a:endParaRPr>
                </a:p>
              </p:txBody>
            </p:sp>
          </p:grpSp>
          <p:grpSp>
            <p:nvGrpSpPr>
              <p:cNvPr id="134" name="Group 133">
                <a:extLst>
                  <a:ext uri="{FF2B5EF4-FFF2-40B4-BE49-F238E27FC236}">
                    <a16:creationId xmlns:a16="http://schemas.microsoft.com/office/drawing/2014/main" id="{D1A2104F-A58A-4FD6-9BFA-F1C6050F7C73}"/>
                  </a:ext>
                </a:extLst>
              </p:cNvPr>
              <p:cNvGrpSpPr/>
              <p:nvPr/>
            </p:nvGrpSpPr>
            <p:grpSpPr>
              <a:xfrm>
                <a:off x="1305099" y="2422728"/>
                <a:ext cx="187456" cy="215679"/>
                <a:chOff x="786472" y="4572218"/>
                <a:chExt cx="459449" cy="528625"/>
              </a:xfrm>
              <a:grpFill/>
            </p:grpSpPr>
            <p:sp>
              <p:nvSpPr>
                <p:cNvPr id="135" name="Freeform 33">
                  <a:extLst>
                    <a:ext uri="{FF2B5EF4-FFF2-40B4-BE49-F238E27FC236}">
                      <a16:creationId xmlns:a16="http://schemas.microsoft.com/office/drawing/2014/main" id="{CA63F202-99F0-4AAD-8631-2B2AB9BCF289}"/>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rial"/>
                  </a:endParaRPr>
                </a:p>
              </p:txBody>
            </p:sp>
            <p:sp>
              <p:nvSpPr>
                <p:cNvPr id="136" name="Oval 30">
                  <a:extLst>
                    <a:ext uri="{FF2B5EF4-FFF2-40B4-BE49-F238E27FC236}">
                      <a16:creationId xmlns:a16="http://schemas.microsoft.com/office/drawing/2014/main" id="{22A0A6BD-DE12-44F2-8959-B24F7138D0B8}"/>
                    </a:ext>
                  </a:extLst>
                </p:cNvPr>
                <p:cNvSpPr>
                  <a:spLocks noChangeArrowheads="1"/>
                </p:cNvSpPr>
                <p:nvPr/>
              </p:nvSpPr>
              <p:spPr bwMode="auto">
                <a:xfrm>
                  <a:off x="786472" y="4572218"/>
                  <a:ext cx="459449" cy="139898"/>
                </a:xfrm>
                <a:prstGeom prst="ellipse">
                  <a:avLst/>
                </a:pr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rial"/>
                  </a:endParaRPr>
                </a:p>
              </p:txBody>
            </p:sp>
            <p:sp>
              <p:nvSpPr>
                <p:cNvPr id="137" name="Freeform 31">
                  <a:extLst>
                    <a:ext uri="{FF2B5EF4-FFF2-40B4-BE49-F238E27FC236}">
                      <a16:creationId xmlns:a16="http://schemas.microsoft.com/office/drawing/2014/main" id="{FDE8C8B8-0A93-4291-A96E-E54DFCAF340F}"/>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rial"/>
                  </a:endParaRPr>
                </a:p>
              </p:txBody>
            </p:sp>
            <p:sp>
              <p:nvSpPr>
                <p:cNvPr id="138" name="Freeform 32">
                  <a:extLst>
                    <a:ext uri="{FF2B5EF4-FFF2-40B4-BE49-F238E27FC236}">
                      <a16:creationId xmlns:a16="http://schemas.microsoft.com/office/drawing/2014/main" id="{9A573BC3-C637-48B4-A224-5E94B064A53E}"/>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rial"/>
                  </a:endParaRPr>
                </a:p>
              </p:txBody>
            </p:sp>
          </p:grpSp>
        </p:grpSp>
        <p:grpSp>
          <p:nvGrpSpPr>
            <p:cNvPr id="92" name="Group 91">
              <a:extLst>
                <a:ext uri="{FF2B5EF4-FFF2-40B4-BE49-F238E27FC236}">
                  <a16:creationId xmlns:a16="http://schemas.microsoft.com/office/drawing/2014/main" id="{6BD19236-B3D5-4ACB-A98D-B206016BEFCA}"/>
                </a:ext>
              </a:extLst>
            </p:cNvPr>
            <p:cNvGrpSpPr/>
            <p:nvPr/>
          </p:nvGrpSpPr>
          <p:grpSpPr>
            <a:xfrm>
              <a:off x="5820401" y="3306073"/>
              <a:ext cx="343026" cy="270925"/>
              <a:chOff x="921488" y="2187373"/>
              <a:chExt cx="571067" cy="451034"/>
            </a:xfrm>
            <a:solidFill>
              <a:schemeClr val="tx1">
                <a:lumMod val="10000"/>
                <a:lumOff val="90000"/>
              </a:schemeClr>
            </a:solidFill>
          </p:grpSpPr>
          <p:sp>
            <p:nvSpPr>
              <p:cNvPr id="123" name="Rectangle: Rounded Corners 37">
                <a:extLst>
                  <a:ext uri="{FF2B5EF4-FFF2-40B4-BE49-F238E27FC236}">
                    <a16:creationId xmlns:a16="http://schemas.microsoft.com/office/drawing/2014/main" id="{04F7BB87-C182-4625-8D0D-C8AE17FE8B42}"/>
                  </a:ext>
                </a:extLst>
              </p:cNvPr>
              <p:cNvSpPr/>
              <p:nvPr/>
            </p:nvSpPr>
            <p:spPr>
              <a:xfrm>
                <a:off x="1016400" y="2187373"/>
                <a:ext cx="401604" cy="401604"/>
              </a:xfrm>
              <a:prstGeom prst="roundRect">
                <a:avLst/>
              </a:prstGeom>
              <a:no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
                  <a:cs typeface=""/>
                </a:endParaRPr>
              </a:p>
            </p:txBody>
          </p:sp>
          <p:grpSp>
            <p:nvGrpSpPr>
              <p:cNvPr id="124" name="Group 123">
                <a:extLst>
                  <a:ext uri="{FF2B5EF4-FFF2-40B4-BE49-F238E27FC236}">
                    <a16:creationId xmlns:a16="http://schemas.microsoft.com/office/drawing/2014/main" id="{5236A909-E3C4-4CB3-945F-AB5B1616DCC0}"/>
                  </a:ext>
                </a:extLst>
              </p:cNvPr>
              <p:cNvGrpSpPr/>
              <p:nvPr/>
            </p:nvGrpSpPr>
            <p:grpSpPr>
              <a:xfrm>
                <a:off x="921488" y="2427050"/>
                <a:ext cx="212436" cy="211357"/>
                <a:chOff x="4150538" y="3152811"/>
                <a:chExt cx="214217" cy="213130"/>
              </a:xfrm>
              <a:grpFill/>
            </p:grpSpPr>
            <p:sp>
              <p:nvSpPr>
                <p:cNvPr id="130" name="Freeform 7">
                  <a:extLst>
                    <a:ext uri="{FF2B5EF4-FFF2-40B4-BE49-F238E27FC236}">
                      <a16:creationId xmlns:a16="http://schemas.microsoft.com/office/drawing/2014/main" id="{C92C055E-4A83-4B3B-8E06-D31746DC226C}"/>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solidFill>
                  <a:schemeClr val="bg1"/>
                </a:solidFill>
                <a:ln w="19050" cap="rnd">
                  <a:solidFill>
                    <a:schemeClr val="accent1"/>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sz="1200" kern="0" dirty="0">
                    <a:solidFill>
                      <a:srgbClr val="474746"/>
                    </a:solidFill>
                  </a:endParaRPr>
                </a:p>
              </p:txBody>
            </p:sp>
            <p:sp>
              <p:nvSpPr>
                <p:cNvPr id="131" name="Oval 6">
                  <a:extLst>
                    <a:ext uri="{FF2B5EF4-FFF2-40B4-BE49-F238E27FC236}">
                      <a16:creationId xmlns:a16="http://schemas.microsoft.com/office/drawing/2014/main" id="{CB33C81F-D871-4B0A-82CB-B242BB52C4DF}"/>
                    </a:ext>
                  </a:extLst>
                </p:cNvPr>
                <p:cNvSpPr>
                  <a:spLocks noChangeArrowheads="1"/>
                </p:cNvSpPr>
                <p:nvPr/>
              </p:nvSpPr>
              <p:spPr bwMode="auto">
                <a:xfrm>
                  <a:off x="4217957" y="3219686"/>
                  <a:ext cx="79380" cy="79380"/>
                </a:xfrm>
                <a:prstGeom prst="ellipse">
                  <a:avLst/>
                </a:prstGeom>
                <a:grpFill/>
                <a:ln w="19050" cap="rnd">
                  <a:solidFill>
                    <a:schemeClr val="accent1"/>
                  </a:solidFill>
                  <a:prstDash val="solid"/>
                  <a:round/>
                </a:ln>
              </p:spPr>
              <p:txBody>
                <a:bodyPr vert="horz" wrap="square" lIns="91440" tIns="45720" rIns="91440" bIns="45720" numCol="1" anchor="t" anchorCtr="0" compatLnSpc="1">
                  <a:prstTxWarp prst="textNoShape">
                    <a:avLst/>
                  </a:prstTxWarp>
                </a:bodyPr>
                <a:lstStyle/>
                <a:p>
                  <a:pPr defTabSz="457189"/>
                  <a:endParaRPr lang="en-US" sz="1200" kern="0">
                    <a:solidFill>
                      <a:srgbClr val="474746"/>
                    </a:solidFill>
                  </a:endParaRPr>
                </a:p>
              </p:txBody>
            </p:sp>
          </p:grpSp>
          <p:grpSp>
            <p:nvGrpSpPr>
              <p:cNvPr id="125" name="Group 124">
                <a:extLst>
                  <a:ext uri="{FF2B5EF4-FFF2-40B4-BE49-F238E27FC236}">
                    <a16:creationId xmlns:a16="http://schemas.microsoft.com/office/drawing/2014/main" id="{D669BE16-F44C-47F5-B61F-439EB4D0F630}"/>
                  </a:ext>
                </a:extLst>
              </p:cNvPr>
              <p:cNvGrpSpPr/>
              <p:nvPr/>
            </p:nvGrpSpPr>
            <p:grpSpPr>
              <a:xfrm>
                <a:off x="1305099" y="2422728"/>
                <a:ext cx="187456" cy="215679"/>
                <a:chOff x="786472" y="4572218"/>
                <a:chExt cx="459449" cy="528625"/>
              </a:xfrm>
              <a:grpFill/>
            </p:grpSpPr>
            <p:sp>
              <p:nvSpPr>
                <p:cNvPr id="126" name="Freeform 33">
                  <a:extLst>
                    <a:ext uri="{FF2B5EF4-FFF2-40B4-BE49-F238E27FC236}">
                      <a16:creationId xmlns:a16="http://schemas.microsoft.com/office/drawing/2014/main" id="{9CB4B02E-7014-4DF0-B464-A6A9BB88E295}"/>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rial"/>
                  </a:endParaRPr>
                </a:p>
              </p:txBody>
            </p:sp>
            <p:sp>
              <p:nvSpPr>
                <p:cNvPr id="127" name="Oval 30">
                  <a:extLst>
                    <a:ext uri="{FF2B5EF4-FFF2-40B4-BE49-F238E27FC236}">
                      <a16:creationId xmlns:a16="http://schemas.microsoft.com/office/drawing/2014/main" id="{F912B1A9-5682-4FBE-80E8-76A2782C59FF}"/>
                    </a:ext>
                  </a:extLst>
                </p:cNvPr>
                <p:cNvSpPr>
                  <a:spLocks noChangeArrowheads="1"/>
                </p:cNvSpPr>
                <p:nvPr/>
              </p:nvSpPr>
              <p:spPr bwMode="auto">
                <a:xfrm>
                  <a:off x="786472" y="4572218"/>
                  <a:ext cx="459449" cy="139898"/>
                </a:xfrm>
                <a:prstGeom prst="ellipse">
                  <a:avLst/>
                </a:pr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rial"/>
                  </a:endParaRPr>
                </a:p>
              </p:txBody>
            </p:sp>
            <p:sp>
              <p:nvSpPr>
                <p:cNvPr id="128" name="Freeform 31">
                  <a:extLst>
                    <a:ext uri="{FF2B5EF4-FFF2-40B4-BE49-F238E27FC236}">
                      <a16:creationId xmlns:a16="http://schemas.microsoft.com/office/drawing/2014/main" id="{257F54F4-0CC9-4B79-949B-5B95AA36AAB8}"/>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rial"/>
                  </a:endParaRPr>
                </a:p>
              </p:txBody>
            </p:sp>
            <p:sp>
              <p:nvSpPr>
                <p:cNvPr id="129" name="Freeform 32">
                  <a:extLst>
                    <a:ext uri="{FF2B5EF4-FFF2-40B4-BE49-F238E27FC236}">
                      <a16:creationId xmlns:a16="http://schemas.microsoft.com/office/drawing/2014/main" id="{2600F6FA-1AC6-4D5C-9225-A7EBE5CDCC65}"/>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rial"/>
                  </a:endParaRPr>
                </a:p>
              </p:txBody>
            </p:sp>
          </p:grpSp>
        </p:grpSp>
        <p:grpSp>
          <p:nvGrpSpPr>
            <p:cNvPr id="93" name="Group 92">
              <a:extLst>
                <a:ext uri="{FF2B5EF4-FFF2-40B4-BE49-F238E27FC236}">
                  <a16:creationId xmlns:a16="http://schemas.microsoft.com/office/drawing/2014/main" id="{C0006635-FF1F-4CC1-9606-481697C40F78}"/>
                </a:ext>
              </a:extLst>
            </p:cNvPr>
            <p:cNvGrpSpPr/>
            <p:nvPr/>
          </p:nvGrpSpPr>
          <p:grpSpPr>
            <a:xfrm>
              <a:off x="5306051" y="3306073"/>
              <a:ext cx="343026" cy="270925"/>
              <a:chOff x="921488" y="2187373"/>
              <a:chExt cx="571067" cy="451034"/>
            </a:xfrm>
            <a:solidFill>
              <a:schemeClr val="tx1">
                <a:lumMod val="10000"/>
                <a:lumOff val="90000"/>
              </a:schemeClr>
            </a:solidFill>
          </p:grpSpPr>
          <p:sp>
            <p:nvSpPr>
              <p:cNvPr id="114" name="Rectangle: Rounded Corners 37">
                <a:extLst>
                  <a:ext uri="{FF2B5EF4-FFF2-40B4-BE49-F238E27FC236}">
                    <a16:creationId xmlns:a16="http://schemas.microsoft.com/office/drawing/2014/main" id="{9835E52C-BBF0-4882-9866-CAB361EA2298}"/>
                  </a:ext>
                </a:extLst>
              </p:cNvPr>
              <p:cNvSpPr/>
              <p:nvPr/>
            </p:nvSpPr>
            <p:spPr>
              <a:xfrm>
                <a:off x="1016400" y="2187373"/>
                <a:ext cx="401604" cy="401604"/>
              </a:xfrm>
              <a:prstGeom prst="roundRect">
                <a:avLst/>
              </a:prstGeom>
              <a:no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
                  <a:cs typeface=""/>
                </a:endParaRPr>
              </a:p>
            </p:txBody>
          </p:sp>
          <p:grpSp>
            <p:nvGrpSpPr>
              <p:cNvPr id="115" name="Group 114">
                <a:extLst>
                  <a:ext uri="{FF2B5EF4-FFF2-40B4-BE49-F238E27FC236}">
                    <a16:creationId xmlns:a16="http://schemas.microsoft.com/office/drawing/2014/main" id="{CF7B34BE-7A7A-4E8C-8774-7E5785C64F3C}"/>
                  </a:ext>
                </a:extLst>
              </p:cNvPr>
              <p:cNvGrpSpPr/>
              <p:nvPr/>
            </p:nvGrpSpPr>
            <p:grpSpPr>
              <a:xfrm>
                <a:off x="921488" y="2427050"/>
                <a:ext cx="212436" cy="211357"/>
                <a:chOff x="4150538" y="3152811"/>
                <a:chExt cx="214217" cy="213130"/>
              </a:xfrm>
              <a:grpFill/>
            </p:grpSpPr>
            <p:sp>
              <p:nvSpPr>
                <p:cNvPr id="121" name="Freeform 7">
                  <a:extLst>
                    <a:ext uri="{FF2B5EF4-FFF2-40B4-BE49-F238E27FC236}">
                      <a16:creationId xmlns:a16="http://schemas.microsoft.com/office/drawing/2014/main" id="{3DCC28D7-3320-45AF-B1F3-C8E8D0881292}"/>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solidFill>
                  <a:schemeClr val="bg1"/>
                </a:solidFill>
                <a:ln w="19050" cap="rnd">
                  <a:solidFill>
                    <a:schemeClr val="accent1"/>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sz="1200" kern="0" dirty="0">
                    <a:solidFill>
                      <a:srgbClr val="474746"/>
                    </a:solidFill>
                  </a:endParaRPr>
                </a:p>
              </p:txBody>
            </p:sp>
            <p:sp>
              <p:nvSpPr>
                <p:cNvPr id="122" name="Oval 6">
                  <a:extLst>
                    <a:ext uri="{FF2B5EF4-FFF2-40B4-BE49-F238E27FC236}">
                      <a16:creationId xmlns:a16="http://schemas.microsoft.com/office/drawing/2014/main" id="{88657B2E-FB97-48FA-A170-E871EA2BB75C}"/>
                    </a:ext>
                  </a:extLst>
                </p:cNvPr>
                <p:cNvSpPr>
                  <a:spLocks noChangeArrowheads="1"/>
                </p:cNvSpPr>
                <p:nvPr/>
              </p:nvSpPr>
              <p:spPr bwMode="auto">
                <a:xfrm>
                  <a:off x="4217957" y="3219686"/>
                  <a:ext cx="79380" cy="79380"/>
                </a:xfrm>
                <a:prstGeom prst="ellipse">
                  <a:avLst/>
                </a:prstGeom>
                <a:grpFill/>
                <a:ln w="19050" cap="rnd">
                  <a:solidFill>
                    <a:schemeClr val="accent1"/>
                  </a:solidFill>
                  <a:prstDash val="solid"/>
                  <a:round/>
                </a:ln>
              </p:spPr>
              <p:txBody>
                <a:bodyPr vert="horz" wrap="square" lIns="91440" tIns="45720" rIns="91440" bIns="45720" numCol="1" anchor="t" anchorCtr="0" compatLnSpc="1">
                  <a:prstTxWarp prst="textNoShape">
                    <a:avLst/>
                  </a:prstTxWarp>
                </a:bodyPr>
                <a:lstStyle/>
                <a:p>
                  <a:pPr defTabSz="457189"/>
                  <a:endParaRPr lang="en-US" sz="1200" kern="0">
                    <a:solidFill>
                      <a:srgbClr val="474746"/>
                    </a:solidFill>
                  </a:endParaRPr>
                </a:p>
              </p:txBody>
            </p:sp>
          </p:grpSp>
          <p:grpSp>
            <p:nvGrpSpPr>
              <p:cNvPr id="116" name="Group 115">
                <a:extLst>
                  <a:ext uri="{FF2B5EF4-FFF2-40B4-BE49-F238E27FC236}">
                    <a16:creationId xmlns:a16="http://schemas.microsoft.com/office/drawing/2014/main" id="{E21BF0A1-93EC-4D00-9833-D88939C23991}"/>
                  </a:ext>
                </a:extLst>
              </p:cNvPr>
              <p:cNvGrpSpPr/>
              <p:nvPr/>
            </p:nvGrpSpPr>
            <p:grpSpPr>
              <a:xfrm>
                <a:off x="1305099" y="2422728"/>
                <a:ext cx="187456" cy="215679"/>
                <a:chOff x="786472" y="4572218"/>
                <a:chExt cx="459449" cy="528625"/>
              </a:xfrm>
              <a:grpFill/>
            </p:grpSpPr>
            <p:sp>
              <p:nvSpPr>
                <p:cNvPr id="117" name="Freeform 33">
                  <a:extLst>
                    <a:ext uri="{FF2B5EF4-FFF2-40B4-BE49-F238E27FC236}">
                      <a16:creationId xmlns:a16="http://schemas.microsoft.com/office/drawing/2014/main" id="{C29C1CCC-AB09-4318-A76F-30EAA0081F46}"/>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rial"/>
                  </a:endParaRPr>
                </a:p>
              </p:txBody>
            </p:sp>
            <p:sp>
              <p:nvSpPr>
                <p:cNvPr id="118" name="Oval 30">
                  <a:extLst>
                    <a:ext uri="{FF2B5EF4-FFF2-40B4-BE49-F238E27FC236}">
                      <a16:creationId xmlns:a16="http://schemas.microsoft.com/office/drawing/2014/main" id="{37E61EC0-FC73-4755-837B-51A6834B9CA8}"/>
                    </a:ext>
                  </a:extLst>
                </p:cNvPr>
                <p:cNvSpPr>
                  <a:spLocks noChangeArrowheads="1"/>
                </p:cNvSpPr>
                <p:nvPr/>
              </p:nvSpPr>
              <p:spPr bwMode="auto">
                <a:xfrm>
                  <a:off x="786472" y="4572218"/>
                  <a:ext cx="459449" cy="139898"/>
                </a:xfrm>
                <a:prstGeom prst="ellipse">
                  <a:avLst/>
                </a:pr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rial"/>
                  </a:endParaRPr>
                </a:p>
              </p:txBody>
            </p:sp>
            <p:sp>
              <p:nvSpPr>
                <p:cNvPr id="119" name="Freeform 31">
                  <a:extLst>
                    <a:ext uri="{FF2B5EF4-FFF2-40B4-BE49-F238E27FC236}">
                      <a16:creationId xmlns:a16="http://schemas.microsoft.com/office/drawing/2014/main" id="{6BA217B5-DD51-4912-B19D-3627C2D3D498}"/>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rial"/>
                  </a:endParaRPr>
                </a:p>
              </p:txBody>
            </p:sp>
            <p:sp>
              <p:nvSpPr>
                <p:cNvPr id="120" name="Freeform 32">
                  <a:extLst>
                    <a:ext uri="{FF2B5EF4-FFF2-40B4-BE49-F238E27FC236}">
                      <a16:creationId xmlns:a16="http://schemas.microsoft.com/office/drawing/2014/main" id="{DC0B514D-FF96-408B-B960-7218B717898B}"/>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rial"/>
                  </a:endParaRPr>
                </a:p>
              </p:txBody>
            </p:sp>
          </p:grpSp>
        </p:grpSp>
        <p:grpSp>
          <p:nvGrpSpPr>
            <p:cNvPr id="94" name="Group 93">
              <a:extLst>
                <a:ext uri="{FF2B5EF4-FFF2-40B4-BE49-F238E27FC236}">
                  <a16:creationId xmlns:a16="http://schemas.microsoft.com/office/drawing/2014/main" id="{A6E7C3B7-AB26-45BB-B92B-B194558C1747}"/>
                </a:ext>
              </a:extLst>
            </p:cNvPr>
            <p:cNvGrpSpPr/>
            <p:nvPr/>
          </p:nvGrpSpPr>
          <p:grpSpPr>
            <a:xfrm>
              <a:off x="4791701" y="3306073"/>
              <a:ext cx="343026" cy="270925"/>
              <a:chOff x="921488" y="2187373"/>
              <a:chExt cx="571067" cy="451034"/>
            </a:xfrm>
            <a:solidFill>
              <a:schemeClr val="tx1">
                <a:lumMod val="10000"/>
                <a:lumOff val="90000"/>
              </a:schemeClr>
            </a:solidFill>
          </p:grpSpPr>
          <p:sp>
            <p:nvSpPr>
              <p:cNvPr id="105" name="Rectangle: Rounded Corners 37">
                <a:extLst>
                  <a:ext uri="{FF2B5EF4-FFF2-40B4-BE49-F238E27FC236}">
                    <a16:creationId xmlns:a16="http://schemas.microsoft.com/office/drawing/2014/main" id="{5D8E2B78-CBFF-4E09-970A-4A51CC3B264B}"/>
                  </a:ext>
                </a:extLst>
              </p:cNvPr>
              <p:cNvSpPr/>
              <p:nvPr/>
            </p:nvSpPr>
            <p:spPr>
              <a:xfrm>
                <a:off x="1016400" y="2187373"/>
                <a:ext cx="401604" cy="401604"/>
              </a:xfrm>
              <a:prstGeom prst="roundRect">
                <a:avLst/>
              </a:prstGeom>
              <a:no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
                  <a:cs typeface=""/>
                </a:endParaRPr>
              </a:p>
            </p:txBody>
          </p:sp>
          <p:grpSp>
            <p:nvGrpSpPr>
              <p:cNvPr id="106" name="Group 105">
                <a:extLst>
                  <a:ext uri="{FF2B5EF4-FFF2-40B4-BE49-F238E27FC236}">
                    <a16:creationId xmlns:a16="http://schemas.microsoft.com/office/drawing/2014/main" id="{087EB44C-53F5-460A-B140-0C93632E7E47}"/>
                  </a:ext>
                </a:extLst>
              </p:cNvPr>
              <p:cNvGrpSpPr/>
              <p:nvPr/>
            </p:nvGrpSpPr>
            <p:grpSpPr>
              <a:xfrm>
                <a:off x="921488" y="2427050"/>
                <a:ext cx="212436" cy="211357"/>
                <a:chOff x="4150538" y="3152811"/>
                <a:chExt cx="214217" cy="213130"/>
              </a:xfrm>
              <a:grpFill/>
            </p:grpSpPr>
            <p:sp>
              <p:nvSpPr>
                <p:cNvPr id="112" name="Freeform 7">
                  <a:extLst>
                    <a:ext uri="{FF2B5EF4-FFF2-40B4-BE49-F238E27FC236}">
                      <a16:creationId xmlns:a16="http://schemas.microsoft.com/office/drawing/2014/main" id="{9CC778C9-AC20-4329-824C-532E61F98654}"/>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solidFill>
                  <a:schemeClr val="bg1"/>
                </a:solidFill>
                <a:ln w="19050" cap="rnd">
                  <a:solidFill>
                    <a:schemeClr val="accent1"/>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sz="1200" kern="0">
                    <a:solidFill>
                      <a:srgbClr val="474746"/>
                    </a:solidFill>
                  </a:endParaRPr>
                </a:p>
              </p:txBody>
            </p:sp>
            <p:sp>
              <p:nvSpPr>
                <p:cNvPr id="113" name="Oval 6">
                  <a:extLst>
                    <a:ext uri="{FF2B5EF4-FFF2-40B4-BE49-F238E27FC236}">
                      <a16:creationId xmlns:a16="http://schemas.microsoft.com/office/drawing/2014/main" id="{CEE6E97D-C8EE-4C5D-864D-5A4522211256}"/>
                    </a:ext>
                  </a:extLst>
                </p:cNvPr>
                <p:cNvSpPr>
                  <a:spLocks noChangeArrowheads="1"/>
                </p:cNvSpPr>
                <p:nvPr/>
              </p:nvSpPr>
              <p:spPr bwMode="auto">
                <a:xfrm>
                  <a:off x="4217957" y="3219686"/>
                  <a:ext cx="79380" cy="79380"/>
                </a:xfrm>
                <a:prstGeom prst="ellipse">
                  <a:avLst/>
                </a:prstGeom>
                <a:grpFill/>
                <a:ln w="19050" cap="rnd">
                  <a:solidFill>
                    <a:schemeClr val="accent1"/>
                  </a:solidFill>
                  <a:prstDash val="solid"/>
                  <a:round/>
                </a:ln>
              </p:spPr>
              <p:txBody>
                <a:bodyPr vert="horz" wrap="square" lIns="91440" tIns="45720" rIns="91440" bIns="45720" numCol="1" anchor="t" anchorCtr="0" compatLnSpc="1">
                  <a:prstTxWarp prst="textNoShape">
                    <a:avLst/>
                  </a:prstTxWarp>
                </a:bodyPr>
                <a:lstStyle/>
                <a:p>
                  <a:pPr defTabSz="457189"/>
                  <a:endParaRPr lang="en-US" sz="1200" kern="0">
                    <a:solidFill>
                      <a:srgbClr val="474746"/>
                    </a:solidFill>
                  </a:endParaRPr>
                </a:p>
              </p:txBody>
            </p:sp>
          </p:grpSp>
          <p:grpSp>
            <p:nvGrpSpPr>
              <p:cNvPr id="107" name="Group 106">
                <a:extLst>
                  <a:ext uri="{FF2B5EF4-FFF2-40B4-BE49-F238E27FC236}">
                    <a16:creationId xmlns:a16="http://schemas.microsoft.com/office/drawing/2014/main" id="{FBCD69D8-D2BC-42A2-AFA7-A66D0425915D}"/>
                  </a:ext>
                </a:extLst>
              </p:cNvPr>
              <p:cNvGrpSpPr/>
              <p:nvPr/>
            </p:nvGrpSpPr>
            <p:grpSpPr>
              <a:xfrm>
                <a:off x="1305099" y="2422728"/>
                <a:ext cx="187456" cy="215679"/>
                <a:chOff x="786472" y="4572218"/>
                <a:chExt cx="459449" cy="528625"/>
              </a:xfrm>
              <a:grpFill/>
            </p:grpSpPr>
            <p:sp>
              <p:nvSpPr>
                <p:cNvPr id="108" name="Freeform 33">
                  <a:extLst>
                    <a:ext uri="{FF2B5EF4-FFF2-40B4-BE49-F238E27FC236}">
                      <a16:creationId xmlns:a16="http://schemas.microsoft.com/office/drawing/2014/main" id="{413726DE-BF56-425C-82E4-77AFBDEFB781}"/>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rial"/>
                  </a:endParaRPr>
                </a:p>
              </p:txBody>
            </p:sp>
            <p:sp>
              <p:nvSpPr>
                <p:cNvPr id="109" name="Oval 30">
                  <a:extLst>
                    <a:ext uri="{FF2B5EF4-FFF2-40B4-BE49-F238E27FC236}">
                      <a16:creationId xmlns:a16="http://schemas.microsoft.com/office/drawing/2014/main" id="{F6766F3A-CC15-40AA-AF9F-5EBF4C28BA70}"/>
                    </a:ext>
                  </a:extLst>
                </p:cNvPr>
                <p:cNvSpPr>
                  <a:spLocks noChangeArrowheads="1"/>
                </p:cNvSpPr>
                <p:nvPr/>
              </p:nvSpPr>
              <p:spPr bwMode="auto">
                <a:xfrm>
                  <a:off x="786472" y="4572218"/>
                  <a:ext cx="459449" cy="139898"/>
                </a:xfrm>
                <a:prstGeom prst="ellipse">
                  <a:avLst/>
                </a:pr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rial"/>
                  </a:endParaRPr>
                </a:p>
              </p:txBody>
            </p:sp>
            <p:sp>
              <p:nvSpPr>
                <p:cNvPr id="110" name="Freeform 31">
                  <a:extLst>
                    <a:ext uri="{FF2B5EF4-FFF2-40B4-BE49-F238E27FC236}">
                      <a16:creationId xmlns:a16="http://schemas.microsoft.com/office/drawing/2014/main" id="{F565B3EA-392D-4E2A-B15C-AEF333F7289B}"/>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rial"/>
                  </a:endParaRPr>
                </a:p>
              </p:txBody>
            </p:sp>
            <p:sp>
              <p:nvSpPr>
                <p:cNvPr id="111" name="Freeform 32">
                  <a:extLst>
                    <a:ext uri="{FF2B5EF4-FFF2-40B4-BE49-F238E27FC236}">
                      <a16:creationId xmlns:a16="http://schemas.microsoft.com/office/drawing/2014/main" id="{C07FEBD3-CC7E-4831-A9F2-2648719D7A68}"/>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rial"/>
                  </a:endParaRPr>
                </a:p>
              </p:txBody>
            </p:sp>
          </p:grpSp>
        </p:grpSp>
        <p:grpSp>
          <p:nvGrpSpPr>
            <p:cNvPr id="95" name="Group 94">
              <a:extLst>
                <a:ext uri="{FF2B5EF4-FFF2-40B4-BE49-F238E27FC236}">
                  <a16:creationId xmlns:a16="http://schemas.microsoft.com/office/drawing/2014/main" id="{F543695C-4246-4AB2-8C92-38F28367A55D}"/>
                </a:ext>
              </a:extLst>
            </p:cNvPr>
            <p:cNvGrpSpPr/>
            <p:nvPr/>
          </p:nvGrpSpPr>
          <p:grpSpPr>
            <a:xfrm>
              <a:off x="4277351" y="3306073"/>
              <a:ext cx="343026" cy="270925"/>
              <a:chOff x="921488" y="2187373"/>
              <a:chExt cx="571067" cy="451034"/>
            </a:xfrm>
            <a:solidFill>
              <a:schemeClr val="tx1">
                <a:lumMod val="10000"/>
                <a:lumOff val="90000"/>
              </a:schemeClr>
            </a:solidFill>
          </p:grpSpPr>
          <p:sp>
            <p:nvSpPr>
              <p:cNvPr id="96" name="Rectangle: Rounded Corners 37">
                <a:extLst>
                  <a:ext uri="{FF2B5EF4-FFF2-40B4-BE49-F238E27FC236}">
                    <a16:creationId xmlns:a16="http://schemas.microsoft.com/office/drawing/2014/main" id="{7EF2617C-091E-4FB4-9A1B-C8F1874FA393}"/>
                  </a:ext>
                </a:extLst>
              </p:cNvPr>
              <p:cNvSpPr/>
              <p:nvPr/>
            </p:nvSpPr>
            <p:spPr>
              <a:xfrm>
                <a:off x="1016400" y="2187373"/>
                <a:ext cx="401604" cy="401604"/>
              </a:xfrm>
              <a:prstGeom prst="roundRect">
                <a:avLst/>
              </a:prstGeom>
              <a:no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
                  <a:cs typeface=""/>
                </a:endParaRPr>
              </a:p>
            </p:txBody>
          </p:sp>
          <p:grpSp>
            <p:nvGrpSpPr>
              <p:cNvPr id="97" name="Group 96">
                <a:extLst>
                  <a:ext uri="{FF2B5EF4-FFF2-40B4-BE49-F238E27FC236}">
                    <a16:creationId xmlns:a16="http://schemas.microsoft.com/office/drawing/2014/main" id="{223FB778-DB07-43F1-BCB2-49429E4A783F}"/>
                  </a:ext>
                </a:extLst>
              </p:cNvPr>
              <p:cNvGrpSpPr/>
              <p:nvPr/>
            </p:nvGrpSpPr>
            <p:grpSpPr>
              <a:xfrm>
                <a:off x="921488" y="2427050"/>
                <a:ext cx="212436" cy="211357"/>
                <a:chOff x="4150538" y="3152811"/>
                <a:chExt cx="214217" cy="213130"/>
              </a:xfrm>
              <a:grpFill/>
            </p:grpSpPr>
            <p:sp>
              <p:nvSpPr>
                <p:cNvPr id="103" name="Freeform 7">
                  <a:extLst>
                    <a:ext uri="{FF2B5EF4-FFF2-40B4-BE49-F238E27FC236}">
                      <a16:creationId xmlns:a16="http://schemas.microsoft.com/office/drawing/2014/main" id="{EA1C156D-E3A5-41E8-8F1E-EE202E1E1A69}"/>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solidFill>
                  <a:schemeClr val="bg1"/>
                </a:solidFill>
                <a:ln w="19050" cap="rnd">
                  <a:solidFill>
                    <a:schemeClr val="accent1"/>
                  </a:solidFill>
                  <a:prstDash val="solid"/>
                  <a:round/>
                </a:ln>
                <a:extLst/>
              </p:spPr>
              <p:txBody>
                <a:bodyPr vert="horz" wrap="square" lIns="91440" tIns="45720" rIns="91440" bIns="45720" numCol="1" anchor="t" anchorCtr="0" compatLnSpc="1">
                  <a:prstTxWarp prst="textNoShape">
                    <a:avLst/>
                  </a:prstTxWarp>
                </a:bodyPr>
                <a:lstStyle/>
                <a:p>
                  <a:pPr defTabSz="457189"/>
                  <a:endParaRPr lang="en-US" sz="1200" kern="0">
                    <a:solidFill>
                      <a:srgbClr val="474746"/>
                    </a:solidFill>
                  </a:endParaRPr>
                </a:p>
              </p:txBody>
            </p:sp>
            <p:sp>
              <p:nvSpPr>
                <p:cNvPr id="104" name="Oval 6">
                  <a:extLst>
                    <a:ext uri="{FF2B5EF4-FFF2-40B4-BE49-F238E27FC236}">
                      <a16:creationId xmlns:a16="http://schemas.microsoft.com/office/drawing/2014/main" id="{31244499-55C3-4BD1-AB83-03DB4A0843A5}"/>
                    </a:ext>
                  </a:extLst>
                </p:cNvPr>
                <p:cNvSpPr>
                  <a:spLocks noChangeArrowheads="1"/>
                </p:cNvSpPr>
                <p:nvPr/>
              </p:nvSpPr>
              <p:spPr bwMode="auto">
                <a:xfrm>
                  <a:off x="4217957" y="3219686"/>
                  <a:ext cx="79380" cy="79380"/>
                </a:xfrm>
                <a:prstGeom prst="ellipse">
                  <a:avLst/>
                </a:prstGeom>
                <a:grpFill/>
                <a:ln w="19050" cap="rnd">
                  <a:solidFill>
                    <a:schemeClr val="accent1"/>
                  </a:solidFill>
                  <a:prstDash val="solid"/>
                  <a:round/>
                </a:ln>
              </p:spPr>
              <p:txBody>
                <a:bodyPr vert="horz" wrap="square" lIns="91440" tIns="45720" rIns="91440" bIns="45720" numCol="1" anchor="t" anchorCtr="0" compatLnSpc="1">
                  <a:prstTxWarp prst="textNoShape">
                    <a:avLst/>
                  </a:prstTxWarp>
                </a:bodyPr>
                <a:lstStyle/>
                <a:p>
                  <a:pPr defTabSz="457189"/>
                  <a:endParaRPr lang="en-US" sz="1200" kern="0">
                    <a:solidFill>
                      <a:srgbClr val="474746"/>
                    </a:solidFill>
                  </a:endParaRPr>
                </a:p>
              </p:txBody>
            </p:sp>
          </p:grpSp>
          <p:grpSp>
            <p:nvGrpSpPr>
              <p:cNvPr id="98" name="Group 97">
                <a:extLst>
                  <a:ext uri="{FF2B5EF4-FFF2-40B4-BE49-F238E27FC236}">
                    <a16:creationId xmlns:a16="http://schemas.microsoft.com/office/drawing/2014/main" id="{5D15C8DE-A2A3-43AC-9AA1-5517F6735288}"/>
                  </a:ext>
                </a:extLst>
              </p:cNvPr>
              <p:cNvGrpSpPr/>
              <p:nvPr/>
            </p:nvGrpSpPr>
            <p:grpSpPr>
              <a:xfrm>
                <a:off x="1305099" y="2422728"/>
                <a:ext cx="187456" cy="215679"/>
                <a:chOff x="786472" y="4572218"/>
                <a:chExt cx="459449" cy="528625"/>
              </a:xfrm>
              <a:grpFill/>
            </p:grpSpPr>
            <p:sp>
              <p:nvSpPr>
                <p:cNvPr id="99" name="Freeform 33">
                  <a:extLst>
                    <a:ext uri="{FF2B5EF4-FFF2-40B4-BE49-F238E27FC236}">
                      <a16:creationId xmlns:a16="http://schemas.microsoft.com/office/drawing/2014/main" id="{D665B3CA-C432-4C2B-8122-3E314F4BB8C2}"/>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rial"/>
                  </a:endParaRPr>
                </a:p>
              </p:txBody>
            </p:sp>
            <p:sp>
              <p:nvSpPr>
                <p:cNvPr id="100" name="Oval 30">
                  <a:extLst>
                    <a:ext uri="{FF2B5EF4-FFF2-40B4-BE49-F238E27FC236}">
                      <a16:creationId xmlns:a16="http://schemas.microsoft.com/office/drawing/2014/main" id="{A7216E22-8F41-402D-BEA3-87654FE2F685}"/>
                    </a:ext>
                  </a:extLst>
                </p:cNvPr>
                <p:cNvSpPr>
                  <a:spLocks noChangeArrowheads="1"/>
                </p:cNvSpPr>
                <p:nvPr/>
              </p:nvSpPr>
              <p:spPr bwMode="auto">
                <a:xfrm>
                  <a:off x="786472" y="4572218"/>
                  <a:ext cx="459449" cy="139898"/>
                </a:xfrm>
                <a:prstGeom prst="ellipse">
                  <a:avLst/>
                </a:pr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rial"/>
                  </a:endParaRPr>
                </a:p>
              </p:txBody>
            </p:sp>
            <p:sp>
              <p:nvSpPr>
                <p:cNvPr id="101" name="Freeform 31">
                  <a:extLst>
                    <a:ext uri="{FF2B5EF4-FFF2-40B4-BE49-F238E27FC236}">
                      <a16:creationId xmlns:a16="http://schemas.microsoft.com/office/drawing/2014/main" id="{0904A634-7633-423F-B5D1-80F14923CA8C}"/>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rial"/>
                  </a:endParaRPr>
                </a:p>
              </p:txBody>
            </p:sp>
            <p:sp>
              <p:nvSpPr>
                <p:cNvPr id="102" name="Freeform 32">
                  <a:extLst>
                    <a:ext uri="{FF2B5EF4-FFF2-40B4-BE49-F238E27FC236}">
                      <a16:creationId xmlns:a16="http://schemas.microsoft.com/office/drawing/2014/main" id="{8E4B1B0F-EEC1-4A03-A182-AC6DA533B0DE}"/>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solidFill>
                  <a:schemeClr val="bg1"/>
                </a:solidFill>
                <a:ln w="19050" cap="rnd">
                  <a:solidFill>
                    <a:schemeClr val="accent1"/>
                  </a:solidFill>
                  <a:prstDash val="solid"/>
                  <a:round/>
                  <a:headEnd/>
                  <a:tailEnd/>
                </a:ln>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50" dirty="0">
                    <a:solidFill>
                      <a:prstClr val="white"/>
                    </a:solidFill>
                    <a:latin typeface="Arial"/>
                  </a:endParaRPr>
                </a:p>
              </p:txBody>
            </p:sp>
          </p:grpSp>
        </p:grpSp>
      </p:grpSp>
      <p:sp>
        <p:nvSpPr>
          <p:cNvPr id="141" name="Rectangle 140">
            <a:extLst>
              <a:ext uri="{FF2B5EF4-FFF2-40B4-BE49-F238E27FC236}">
                <a16:creationId xmlns:a16="http://schemas.microsoft.com/office/drawing/2014/main" id="{BFA59A2D-BFDC-4CAA-9D19-9582C6C19EC3}"/>
              </a:ext>
            </a:extLst>
          </p:cNvPr>
          <p:cNvSpPr/>
          <p:nvPr/>
        </p:nvSpPr>
        <p:spPr bwMode="auto">
          <a:xfrm>
            <a:off x="1371635" y="4309091"/>
            <a:ext cx="2489758" cy="408983"/>
          </a:xfrm>
          <a:prstGeom prst="rect">
            <a:avLst/>
          </a:prstGeom>
          <a:noFill/>
          <a:ln w="19050" cap="flat" cmpd="sng" algn="ctr">
            <a:solidFill>
              <a:schemeClr val="tx1"/>
            </a:solidFill>
            <a:prstDash val="dash"/>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76">
              <a:defRPr/>
            </a:pPr>
            <a:endParaRPr lang="en-US" sz="1600" b="1" kern="0" dirty="0">
              <a:solidFill>
                <a:srgbClr val="474746"/>
              </a:solidFill>
              <a:latin typeface="Amazon Ember Regular"/>
              <a:ea typeface="Avenir Heavy" charset="0"/>
              <a:cs typeface="Avenir Heavy" charset="0"/>
            </a:endParaRPr>
          </a:p>
        </p:txBody>
      </p:sp>
      <p:pic>
        <p:nvPicPr>
          <p:cNvPr id="142" name="Picture 141">
            <a:extLst>
              <a:ext uri="{FF2B5EF4-FFF2-40B4-BE49-F238E27FC236}">
                <a16:creationId xmlns:a16="http://schemas.microsoft.com/office/drawing/2014/main" id="{26470350-C7A4-42D6-B370-71ACEF54DA58}"/>
              </a:ext>
            </a:extLst>
          </p:cNvPr>
          <p:cNvPicPr>
            <a:picLocks noChangeAspect="1"/>
          </p:cNvPicPr>
          <p:nvPr/>
        </p:nvPicPr>
        <p:blipFill>
          <a:blip r:embed="rId7"/>
          <a:stretch>
            <a:fillRect/>
          </a:stretch>
        </p:blipFill>
        <p:spPr>
          <a:xfrm>
            <a:off x="2434956" y="4311863"/>
            <a:ext cx="329170" cy="406211"/>
          </a:xfrm>
          <a:prstGeom prst="rect">
            <a:avLst/>
          </a:prstGeom>
        </p:spPr>
      </p:pic>
      <p:grpSp>
        <p:nvGrpSpPr>
          <p:cNvPr id="173" name="Group 172"/>
          <p:cNvGrpSpPr/>
          <p:nvPr/>
        </p:nvGrpSpPr>
        <p:grpSpPr>
          <a:xfrm>
            <a:off x="1491849" y="3958399"/>
            <a:ext cx="2278805" cy="225066"/>
            <a:chOff x="1562382" y="3775521"/>
            <a:chExt cx="2278805" cy="309838"/>
          </a:xfrm>
        </p:grpSpPr>
        <p:cxnSp>
          <p:nvCxnSpPr>
            <p:cNvPr id="143" name="Straight Arrow Connector 142">
              <a:extLst>
                <a:ext uri="{FF2B5EF4-FFF2-40B4-BE49-F238E27FC236}">
                  <a16:creationId xmlns:a16="http://schemas.microsoft.com/office/drawing/2014/main" id="{B8AE871E-54EF-4E43-B6F6-9FE48AD231AD}"/>
                </a:ext>
              </a:extLst>
            </p:cNvPr>
            <p:cNvCxnSpPr>
              <a:cxnSpLocks/>
            </p:cNvCxnSpPr>
            <p:nvPr/>
          </p:nvCxnSpPr>
          <p:spPr>
            <a:xfrm flipV="1">
              <a:off x="1562382" y="3775521"/>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144" name="Straight Arrow Connector 143">
              <a:extLst>
                <a:ext uri="{FF2B5EF4-FFF2-40B4-BE49-F238E27FC236}">
                  <a16:creationId xmlns:a16="http://schemas.microsoft.com/office/drawing/2014/main" id="{D54EB128-49F2-4EF9-834C-17F9CE89E0AE}"/>
                </a:ext>
              </a:extLst>
            </p:cNvPr>
            <p:cNvCxnSpPr>
              <a:cxnSpLocks/>
            </p:cNvCxnSpPr>
            <p:nvPr/>
          </p:nvCxnSpPr>
          <p:spPr>
            <a:xfrm flipV="1">
              <a:off x="1688722" y="3775521"/>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145" name="Straight Arrow Connector 144">
              <a:extLst>
                <a:ext uri="{FF2B5EF4-FFF2-40B4-BE49-F238E27FC236}">
                  <a16:creationId xmlns:a16="http://schemas.microsoft.com/office/drawing/2014/main" id="{0770DDAB-F135-4D81-BF1D-E0AD45314543}"/>
                </a:ext>
              </a:extLst>
            </p:cNvPr>
            <p:cNvCxnSpPr>
              <a:cxnSpLocks/>
            </p:cNvCxnSpPr>
            <p:nvPr/>
          </p:nvCxnSpPr>
          <p:spPr>
            <a:xfrm flipV="1">
              <a:off x="1815062" y="3775521"/>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146" name="Straight Arrow Connector 145">
              <a:extLst>
                <a:ext uri="{FF2B5EF4-FFF2-40B4-BE49-F238E27FC236}">
                  <a16:creationId xmlns:a16="http://schemas.microsoft.com/office/drawing/2014/main" id="{9D540AA5-B6D1-4099-908C-841ED308D449}"/>
                </a:ext>
              </a:extLst>
            </p:cNvPr>
            <p:cNvCxnSpPr>
              <a:cxnSpLocks/>
            </p:cNvCxnSpPr>
            <p:nvPr/>
          </p:nvCxnSpPr>
          <p:spPr>
            <a:xfrm flipV="1">
              <a:off x="2058384" y="3775521"/>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147" name="Straight Arrow Connector 146">
              <a:extLst>
                <a:ext uri="{FF2B5EF4-FFF2-40B4-BE49-F238E27FC236}">
                  <a16:creationId xmlns:a16="http://schemas.microsoft.com/office/drawing/2014/main" id="{A8B4392F-134E-4D5D-B094-D6DE31831D33}"/>
                </a:ext>
              </a:extLst>
            </p:cNvPr>
            <p:cNvCxnSpPr>
              <a:cxnSpLocks/>
            </p:cNvCxnSpPr>
            <p:nvPr/>
          </p:nvCxnSpPr>
          <p:spPr>
            <a:xfrm flipV="1">
              <a:off x="2184725" y="3775521"/>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148" name="Straight Arrow Connector 147">
              <a:extLst>
                <a:ext uri="{FF2B5EF4-FFF2-40B4-BE49-F238E27FC236}">
                  <a16:creationId xmlns:a16="http://schemas.microsoft.com/office/drawing/2014/main" id="{00DAA19E-7A35-4F70-955C-ABA57330E5F4}"/>
                </a:ext>
              </a:extLst>
            </p:cNvPr>
            <p:cNvCxnSpPr>
              <a:cxnSpLocks/>
            </p:cNvCxnSpPr>
            <p:nvPr/>
          </p:nvCxnSpPr>
          <p:spPr>
            <a:xfrm flipV="1">
              <a:off x="2311065" y="3775521"/>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149" name="Straight Arrow Connector 148">
              <a:extLst>
                <a:ext uri="{FF2B5EF4-FFF2-40B4-BE49-F238E27FC236}">
                  <a16:creationId xmlns:a16="http://schemas.microsoft.com/office/drawing/2014/main" id="{535B178B-C01F-4605-8214-E8F2629710A0}"/>
                </a:ext>
              </a:extLst>
            </p:cNvPr>
            <p:cNvCxnSpPr>
              <a:cxnSpLocks/>
            </p:cNvCxnSpPr>
            <p:nvPr/>
          </p:nvCxnSpPr>
          <p:spPr>
            <a:xfrm flipV="1">
              <a:off x="2568425" y="3775521"/>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150" name="Straight Arrow Connector 149">
              <a:extLst>
                <a:ext uri="{FF2B5EF4-FFF2-40B4-BE49-F238E27FC236}">
                  <a16:creationId xmlns:a16="http://schemas.microsoft.com/office/drawing/2014/main" id="{E996B1DB-AFF4-4A47-9108-E01EDEE24D04}"/>
                </a:ext>
              </a:extLst>
            </p:cNvPr>
            <p:cNvCxnSpPr>
              <a:cxnSpLocks/>
            </p:cNvCxnSpPr>
            <p:nvPr/>
          </p:nvCxnSpPr>
          <p:spPr>
            <a:xfrm flipV="1">
              <a:off x="2694766" y="3775521"/>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151" name="Straight Arrow Connector 150">
              <a:extLst>
                <a:ext uri="{FF2B5EF4-FFF2-40B4-BE49-F238E27FC236}">
                  <a16:creationId xmlns:a16="http://schemas.microsoft.com/office/drawing/2014/main" id="{7B00F03C-521D-47FC-B39C-ECF9DD57A97B}"/>
                </a:ext>
              </a:extLst>
            </p:cNvPr>
            <p:cNvCxnSpPr>
              <a:cxnSpLocks/>
            </p:cNvCxnSpPr>
            <p:nvPr/>
          </p:nvCxnSpPr>
          <p:spPr>
            <a:xfrm flipV="1">
              <a:off x="2821106" y="3775521"/>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152" name="Straight Arrow Connector 151">
              <a:extLst>
                <a:ext uri="{FF2B5EF4-FFF2-40B4-BE49-F238E27FC236}">
                  <a16:creationId xmlns:a16="http://schemas.microsoft.com/office/drawing/2014/main" id="{A1D41BBE-964D-4721-95B0-5162867A0B8D}"/>
                </a:ext>
              </a:extLst>
            </p:cNvPr>
            <p:cNvCxnSpPr>
              <a:cxnSpLocks/>
            </p:cNvCxnSpPr>
            <p:nvPr/>
          </p:nvCxnSpPr>
          <p:spPr>
            <a:xfrm flipV="1">
              <a:off x="3073786" y="3775521"/>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153" name="Straight Arrow Connector 152">
              <a:extLst>
                <a:ext uri="{FF2B5EF4-FFF2-40B4-BE49-F238E27FC236}">
                  <a16:creationId xmlns:a16="http://schemas.microsoft.com/office/drawing/2014/main" id="{2DF3A113-A765-48EA-8577-777000911CBA}"/>
                </a:ext>
              </a:extLst>
            </p:cNvPr>
            <p:cNvCxnSpPr>
              <a:cxnSpLocks/>
            </p:cNvCxnSpPr>
            <p:nvPr/>
          </p:nvCxnSpPr>
          <p:spPr>
            <a:xfrm flipV="1">
              <a:off x="3200127" y="3775521"/>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154" name="Straight Arrow Connector 153">
              <a:extLst>
                <a:ext uri="{FF2B5EF4-FFF2-40B4-BE49-F238E27FC236}">
                  <a16:creationId xmlns:a16="http://schemas.microsoft.com/office/drawing/2014/main" id="{586A1870-B663-4A35-98B6-B6128355187E}"/>
                </a:ext>
              </a:extLst>
            </p:cNvPr>
            <p:cNvCxnSpPr>
              <a:cxnSpLocks/>
            </p:cNvCxnSpPr>
            <p:nvPr/>
          </p:nvCxnSpPr>
          <p:spPr>
            <a:xfrm flipV="1">
              <a:off x="3326467" y="3775521"/>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155" name="Straight Arrow Connector 154">
              <a:extLst>
                <a:ext uri="{FF2B5EF4-FFF2-40B4-BE49-F238E27FC236}">
                  <a16:creationId xmlns:a16="http://schemas.microsoft.com/office/drawing/2014/main" id="{F06D83C2-A978-465B-A3F8-87DBCC286E2D}"/>
                </a:ext>
              </a:extLst>
            </p:cNvPr>
            <p:cNvCxnSpPr>
              <a:cxnSpLocks/>
            </p:cNvCxnSpPr>
            <p:nvPr/>
          </p:nvCxnSpPr>
          <p:spPr>
            <a:xfrm flipV="1">
              <a:off x="3588506" y="3775521"/>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156" name="Straight Arrow Connector 155">
              <a:extLst>
                <a:ext uri="{FF2B5EF4-FFF2-40B4-BE49-F238E27FC236}">
                  <a16:creationId xmlns:a16="http://schemas.microsoft.com/office/drawing/2014/main" id="{FC80514D-CFB5-498A-A59B-8666E7779CAD}"/>
                </a:ext>
              </a:extLst>
            </p:cNvPr>
            <p:cNvCxnSpPr>
              <a:cxnSpLocks/>
            </p:cNvCxnSpPr>
            <p:nvPr/>
          </p:nvCxnSpPr>
          <p:spPr>
            <a:xfrm flipV="1">
              <a:off x="3714847" y="3775521"/>
              <a:ext cx="0" cy="309838"/>
            </a:xfrm>
            <a:prstGeom prst="straightConnector1">
              <a:avLst/>
            </a:prstGeom>
            <a:noFill/>
            <a:ln w="19050" cap="rnd" cmpd="sng" algn="ctr">
              <a:solidFill>
                <a:srgbClr val="FF9600"/>
              </a:solidFill>
              <a:prstDash val="solid"/>
              <a:headEnd type="arrow" w="med" len="sm"/>
              <a:tailEnd type="arrow" w="med" len="sm"/>
            </a:ln>
            <a:effectLst/>
          </p:spPr>
        </p:cxnSp>
        <p:cxnSp>
          <p:nvCxnSpPr>
            <p:cNvPr id="157" name="Straight Arrow Connector 156">
              <a:extLst>
                <a:ext uri="{FF2B5EF4-FFF2-40B4-BE49-F238E27FC236}">
                  <a16:creationId xmlns:a16="http://schemas.microsoft.com/office/drawing/2014/main" id="{C6F362B2-6B8B-45BF-A34C-D02654974F94}"/>
                </a:ext>
              </a:extLst>
            </p:cNvPr>
            <p:cNvCxnSpPr>
              <a:cxnSpLocks/>
            </p:cNvCxnSpPr>
            <p:nvPr/>
          </p:nvCxnSpPr>
          <p:spPr>
            <a:xfrm flipV="1">
              <a:off x="3841187" y="3775521"/>
              <a:ext cx="0" cy="309838"/>
            </a:xfrm>
            <a:prstGeom prst="straightConnector1">
              <a:avLst/>
            </a:prstGeom>
            <a:noFill/>
            <a:ln w="19050" cap="rnd" cmpd="sng" algn="ctr">
              <a:solidFill>
                <a:srgbClr val="FF9600"/>
              </a:solidFill>
              <a:prstDash val="solid"/>
              <a:headEnd type="arrow" w="med" len="sm"/>
              <a:tailEnd type="arrow" w="med" len="sm"/>
            </a:ln>
            <a:effectLst/>
          </p:spPr>
        </p:cxnSp>
      </p:grpSp>
      <p:sp>
        <p:nvSpPr>
          <p:cNvPr id="158" name="Rectangle 157">
            <a:extLst>
              <a:ext uri="{FF2B5EF4-FFF2-40B4-BE49-F238E27FC236}">
                <a16:creationId xmlns:a16="http://schemas.microsoft.com/office/drawing/2014/main" id="{2388D50A-03AF-47BA-BDE7-F842579D9A16}"/>
              </a:ext>
            </a:extLst>
          </p:cNvPr>
          <p:cNvSpPr/>
          <p:nvPr/>
        </p:nvSpPr>
        <p:spPr bwMode="auto">
          <a:xfrm>
            <a:off x="1371636" y="3394701"/>
            <a:ext cx="2489758" cy="850592"/>
          </a:xfrm>
          <a:prstGeom prst="rect">
            <a:avLst/>
          </a:prstGeom>
          <a:noFill/>
          <a:ln w="19050" cap="flat" cmpd="sng" algn="ctr">
            <a:solidFill>
              <a:schemeClr val="tx1"/>
            </a:solidFill>
            <a:prstDash val="dash"/>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76">
              <a:defRPr/>
            </a:pPr>
            <a:endParaRPr lang="en-US" sz="1600" b="1" kern="0" dirty="0">
              <a:solidFill>
                <a:srgbClr val="474746"/>
              </a:solidFill>
              <a:latin typeface="Amazon Ember Regular"/>
              <a:ea typeface="Avenir Heavy" charset="0"/>
              <a:cs typeface="Avenir Heavy" charset="0"/>
            </a:endParaRPr>
          </a:p>
        </p:txBody>
      </p:sp>
      <p:cxnSp>
        <p:nvCxnSpPr>
          <p:cNvPr id="160" name="Straight Connector 159"/>
          <p:cNvCxnSpPr>
            <a:endCxn id="80" idx="2"/>
          </p:cNvCxnSpPr>
          <p:nvPr/>
        </p:nvCxnSpPr>
        <p:spPr>
          <a:xfrm flipV="1">
            <a:off x="1455368" y="3211822"/>
            <a:ext cx="52623" cy="270055"/>
          </a:xfrm>
          <a:prstGeom prst="line">
            <a:avLst/>
          </a:prstGeom>
          <a:ln w="15875">
            <a:solidFill>
              <a:schemeClr val="bg1">
                <a:lumMod val="50000"/>
              </a:schemeClr>
            </a:solidFill>
          </a:ln>
          <a:effectLst/>
        </p:spPr>
        <p:style>
          <a:lnRef idx="2">
            <a:schemeClr val="dk1"/>
          </a:lnRef>
          <a:fillRef idx="0">
            <a:schemeClr val="dk1"/>
          </a:fillRef>
          <a:effectRef idx="1">
            <a:schemeClr val="dk1"/>
          </a:effectRef>
          <a:fontRef idx="minor">
            <a:schemeClr val="tx1"/>
          </a:fontRef>
        </p:style>
      </p:cxnSp>
      <p:cxnSp>
        <p:nvCxnSpPr>
          <p:cNvPr id="163" name="Straight Connector 162"/>
          <p:cNvCxnSpPr>
            <a:endCxn id="80" idx="2"/>
          </p:cNvCxnSpPr>
          <p:nvPr/>
        </p:nvCxnSpPr>
        <p:spPr>
          <a:xfrm flipH="1" flipV="1">
            <a:off x="1507991" y="3211822"/>
            <a:ext cx="2286668" cy="275765"/>
          </a:xfrm>
          <a:prstGeom prst="line">
            <a:avLst/>
          </a:prstGeom>
          <a:ln w="15875">
            <a:solidFill>
              <a:schemeClr val="bg1">
                <a:lumMod val="50000"/>
              </a:schemeClr>
            </a:solidFill>
          </a:ln>
          <a:effectLst/>
        </p:spPr>
        <p:style>
          <a:lnRef idx="2">
            <a:schemeClr val="dk1"/>
          </a:lnRef>
          <a:fillRef idx="0">
            <a:schemeClr val="dk1"/>
          </a:fillRef>
          <a:effectRef idx="1">
            <a:schemeClr val="dk1"/>
          </a:effectRef>
          <a:fontRef idx="minor">
            <a:schemeClr val="tx1"/>
          </a:fontRef>
        </p:style>
      </p:cxnSp>
      <p:cxnSp>
        <p:nvCxnSpPr>
          <p:cNvPr id="165" name="Straight Connector 164"/>
          <p:cNvCxnSpPr/>
          <p:nvPr/>
        </p:nvCxnSpPr>
        <p:spPr>
          <a:xfrm flipH="1" flipV="1">
            <a:off x="3704354" y="3211821"/>
            <a:ext cx="90305" cy="269142"/>
          </a:xfrm>
          <a:prstGeom prst="line">
            <a:avLst/>
          </a:prstGeom>
          <a:ln w="15875">
            <a:solidFill>
              <a:schemeClr val="bg1">
                <a:lumMod val="50000"/>
              </a:schemeClr>
            </a:solidFill>
          </a:ln>
          <a:effectLst/>
        </p:spPr>
        <p:style>
          <a:lnRef idx="2">
            <a:schemeClr val="dk1"/>
          </a:lnRef>
          <a:fillRef idx="0">
            <a:schemeClr val="dk1"/>
          </a:fillRef>
          <a:effectRef idx="1">
            <a:schemeClr val="dk1"/>
          </a:effectRef>
          <a:fontRef idx="minor">
            <a:schemeClr val="tx1"/>
          </a:fontRef>
        </p:style>
      </p:cxnSp>
      <p:sp>
        <p:nvSpPr>
          <p:cNvPr id="202" name="TextBox 201"/>
          <p:cNvSpPr txBox="1"/>
          <p:nvPr/>
        </p:nvSpPr>
        <p:spPr>
          <a:xfrm>
            <a:off x="2145362" y="4435632"/>
            <a:ext cx="289594" cy="180290"/>
          </a:xfrm>
          <a:prstGeom prst="rect">
            <a:avLst/>
          </a:prstGeom>
        </p:spPr>
        <p:txBody>
          <a:bodyPr vert="horz" wrap="non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050" kern="0" dirty="0">
                <a:latin typeface="Amazon Ember Regular"/>
              </a:rPr>
              <a:t>S3</a:t>
            </a:r>
            <a:endParaRPr kumimoji="0" lang="en-US" sz="1050" b="0" i="0" u="none" strike="noStrike" kern="0" cap="none" spc="0" normalizeH="0" baseline="0" noProof="0" dirty="0">
              <a:ln>
                <a:noFill/>
              </a:ln>
              <a:effectLst/>
              <a:uLnTx/>
              <a:uFillTx/>
              <a:latin typeface="Amazon Ember Regular"/>
            </a:endParaRPr>
          </a:p>
        </p:txBody>
      </p:sp>
      <p:cxnSp>
        <p:nvCxnSpPr>
          <p:cNvPr id="162" name="Straight Connector 161"/>
          <p:cNvCxnSpPr>
            <a:endCxn id="82" idx="2"/>
          </p:cNvCxnSpPr>
          <p:nvPr/>
        </p:nvCxnSpPr>
        <p:spPr>
          <a:xfrm flipV="1">
            <a:off x="1455368" y="3211823"/>
            <a:ext cx="2248764" cy="275764"/>
          </a:xfrm>
          <a:prstGeom prst="line">
            <a:avLst/>
          </a:prstGeom>
          <a:ln w="15875">
            <a:solidFill>
              <a:schemeClr val="bg1">
                <a:lumMod val="65000"/>
              </a:schemeClr>
            </a:solidFill>
          </a:ln>
          <a:effectLst/>
        </p:spPr>
        <p:style>
          <a:lnRef idx="2">
            <a:schemeClr val="dk1"/>
          </a:lnRef>
          <a:fillRef idx="0">
            <a:schemeClr val="dk1"/>
          </a:fillRef>
          <a:effectRef idx="1">
            <a:schemeClr val="dk1"/>
          </a:effectRef>
          <a:fontRef idx="minor">
            <a:schemeClr val="tx1"/>
          </a:fontRef>
        </p:style>
      </p:cxnSp>
      <p:cxnSp>
        <p:nvCxnSpPr>
          <p:cNvPr id="159" name="Straight Connector 158"/>
          <p:cNvCxnSpPr/>
          <p:nvPr/>
        </p:nvCxnSpPr>
        <p:spPr>
          <a:xfrm>
            <a:off x="1436183" y="3486140"/>
            <a:ext cx="2358476" cy="2895"/>
          </a:xfrm>
          <a:prstGeom prst="line">
            <a:avLst/>
          </a:prstGeom>
          <a:effectLst/>
        </p:spPr>
        <p:style>
          <a:lnRef idx="2">
            <a:schemeClr val="dk1"/>
          </a:lnRef>
          <a:fillRef idx="0">
            <a:schemeClr val="dk1"/>
          </a:fillRef>
          <a:effectRef idx="1">
            <a:schemeClr val="dk1"/>
          </a:effectRef>
          <a:fontRef idx="minor">
            <a:schemeClr val="tx1"/>
          </a:fontRef>
        </p:style>
      </p:cxnSp>
      <p:cxnSp>
        <p:nvCxnSpPr>
          <p:cNvPr id="164" name="Straight Connector 163"/>
          <p:cNvCxnSpPr/>
          <p:nvPr/>
        </p:nvCxnSpPr>
        <p:spPr>
          <a:xfrm flipH="1" flipV="1">
            <a:off x="2620482" y="3211824"/>
            <a:ext cx="1174177" cy="277211"/>
          </a:xfrm>
          <a:prstGeom prst="line">
            <a:avLst/>
          </a:prstGeom>
          <a:ln w="15875">
            <a:solidFill>
              <a:schemeClr val="bg2">
                <a:lumMod val="25000"/>
              </a:schemeClr>
            </a:solidFill>
          </a:ln>
          <a:effectLst/>
        </p:spPr>
        <p:style>
          <a:lnRef idx="2">
            <a:schemeClr val="dk1"/>
          </a:lnRef>
          <a:fillRef idx="0">
            <a:schemeClr val="dk1"/>
          </a:fillRef>
          <a:effectRef idx="1">
            <a:schemeClr val="dk1"/>
          </a:effectRef>
          <a:fontRef idx="minor">
            <a:schemeClr val="tx1"/>
          </a:fontRef>
        </p:style>
      </p:cxnSp>
      <p:cxnSp>
        <p:nvCxnSpPr>
          <p:cNvPr id="161" name="Straight Connector 160"/>
          <p:cNvCxnSpPr/>
          <p:nvPr/>
        </p:nvCxnSpPr>
        <p:spPr>
          <a:xfrm flipV="1">
            <a:off x="1472012" y="3211824"/>
            <a:ext cx="1148470" cy="267835"/>
          </a:xfrm>
          <a:prstGeom prst="line">
            <a:avLst/>
          </a:prstGeom>
          <a:ln w="15875">
            <a:solidFill>
              <a:schemeClr val="bg2">
                <a:lumMod val="25000"/>
              </a:schemeClr>
            </a:solidFill>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3227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350"/>
                                        <p:tgtEl>
                                          <p:spTgt spid="89"/>
                                        </p:tgtEl>
                                      </p:cBhvr>
                                    </p:animEffect>
                                  </p:childTnLst>
                                </p:cTn>
                              </p:par>
                              <p:par>
                                <p:cTn id="11" presetID="63" presetClass="path" presetSubtype="0" decel="100000" fill="hold" grpId="1" nodeType="withEffect">
                                  <p:stCondLst>
                                    <p:cond delay="250"/>
                                  </p:stCondLst>
                                  <p:childTnLst>
                                    <p:animMotion origin="layout" path="M 5.55556E-7 1.60494E-6 L 0.04757 1.60494E-6 " pathEditMode="relative" rAng="0" ptsTypes="AA">
                                      <p:cBhvr>
                                        <p:cTn id="12" dur="500" spd="-100000" fill="hold"/>
                                        <p:tgtEl>
                                          <p:spTgt spid="89"/>
                                        </p:tgtEl>
                                        <p:attrNameLst>
                                          <p:attrName>ppt_x</p:attrName>
                                          <p:attrName>ppt_y</p:attrName>
                                        </p:attrNameLst>
                                      </p:cBhvr>
                                      <p:rCtr x="2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8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Thousands of Organizations Run Mission </a:t>
            </a:r>
            <a:br>
              <a:rPr lang="en-US" dirty="0"/>
            </a:br>
            <a:r>
              <a:rPr lang="en-US" dirty="0"/>
              <a:t>Critical Workloads on Amazon Redshift</a:t>
            </a:r>
          </a:p>
        </p:txBody>
      </p:sp>
      <p:grpSp>
        <p:nvGrpSpPr>
          <p:cNvPr id="93" name="Group 92">
            <a:extLst>
              <a:ext uri="{FF2B5EF4-FFF2-40B4-BE49-F238E27FC236}">
                <a16:creationId xmlns:a16="http://schemas.microsoft.com/office/drawing/2014/main" id="{72416F99-5DAF-4ADB-BFDF-87B83BCF261D}"/>
              </a:ext>
            </a:extLst>
          </p:cNvPr>
          <p:cNvGrpSpPr/>
          <p:nvPr/>
        </p:nvGrpSpPr>
        <p:grpSpPr>
          <a:xfrm>
            <a:off x="623438" y="3668024"/>
            <a:ext cx="7782887" cy="515518"/>
            <a:chOff x="256276" y="3688851"/>
            <a:chExt cx="8548884" cy="566255"/>
          </a:xfrm>
        </p:grpSpPr>
        <p:pic>
          <p:nvPicPr>
            <p:cNvPr id="53" name="Picture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7463" y="3825571"/>
              <a:ext cx="648665" cy="365414"/>
            </a:xfrm>
            <a:prstGeom prst="rect">
              <a:avLst/>
            </a:prstGeom>
            <a:ln>
              <a:noFill/>
            </a:ln>
          </p:spPr>
        </p:pic>
        <p:pic>
          <p:nvPicPr>
            <p:cNvPr id="28" name="Picture 27"/>
            <p:cNvPicPr>
              <a:picLocks noChangeAspect="1"/>
            </p:cNvPicPr>
            <p:nvPr/>
          </p:nvPicPr>
          <p:blipFill>
            <a:blip r:embed="rId4"/>
            <a:stretch>
              <a:fillRect/>
            </a:stretch>
          </p:blipFill>
          <p:spPr>
            <a:xfrm>
              <a:off x="3798866" y="3925741"/>
              <a:ext cx="845367" cy="278905"/>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4738" y="3872771"/>
              <a:ext cx="409987" cy="287426"/>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276" y="3688851"/>
              <a:ext cx="765724" cy="510483"/>
            </a:xfrm>
            <a:prstGeom prst="rect">
              <a:avLst/>
            </a:prstGeom>
          </p:spPr>
        </p:pic>
        <p:pic>
          <p:nvPicPr>
            <p:cNvPr id="35" name="Pictur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16971" y="3979351"/>
              <a:ext cx="640758" cy="160190"/>
            </a:xfrm>
            <a:prstGeom prst="rect">
              <a:avLst/>
            </a:prstGeom>
          </p:spPr>
        </p:pic>
        <p:pic>
          <p:nvPicPr>
            <p:cNvPr id="56" name="Picture 8" descr="https://d0.awsstatic.com/logos/customers/scholastic-logo.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698523" y="3976349"/>
              <a:ext cx="1106637" cy="132796"/>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30467" y="3749684"/>
              <a:ext cx="695316" cy="505422"/>
            </a:xfrm>
            <a:prstGeom prst="rect">
              <a:avLst/>
            </a:prstGeom>
          </p:spPr>
        </p:pic>
      </p:grpSp>
      <p:grpSp>
        <p:nvGrpSpPr>
          <p:cNvPr id="88" name="Group 87">
            <a:extLst>
              <a:ext uri="{FF2B5EF4-FFF2-40B4-BE49-F238E27FC236}">
                <a16:creationId xmlns:a16="http://schemas.microsoft.com/office/drawing/2014/main" id="{AA66DF5E-7E4A-4DFC-A7D3-20586D18918C}"/>
              </a:ext>
            </a:extLst>
          </p:cNvPr>
          <p:cNvGrpSpPr/>
          <p:nvPr/>
        </p:nvGrpSpPr>
        <p:grpSpPr>
          <a:xfrm>
            <a:off x="634374" y="1234820"/>
            <a:ext cx="7807595" cy="482099"/>
            <a:chOff x="268288" y="1116610"/>
            <a:chExt cx="8576024" cy="529547"/>
          </a:xfrm>
        </p:grpSpPr>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8288" y="1116610"/>
              <a:ext cx="752705" cy="479429"/>
            </a:xfrm>
            <a:prstGeom prst="rect">
              <a:avLst/>
            </a:prstGeom>
          </p:spPr>
        </p:pic>
        <p:pic>
          <p:nvPicPr>
            <p:cNvPr id="27" name="Pictur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00277" y="1204247"/>
              <a:ext cx="662867" cy="441910"/>
            </a:xfrm>
            <a:prstGeom prst="rect">
              <a:avLst/>
            </a:prstGeom>
          </p:spPr>
        </p:pic>
        <p:pic>
          <p:nvPicPr>
            <p:cNvPr id="38" name="Picture 37" descr="nasdaq_omx.jpg"/>
            <p:cNvPicPr>
              <a:picLocks noChangeAspect="1"/>
            </p:cNvPicPr>
            <p:nvPr/>
          </p:nvPicPr>
          <p:blipFill rotWithShape="1">
            <a:blip r:embed="rId12">
              <a:extLst>
                <a:ext uri="{28A0092B-C50C-407E-A947-70E740481C1C}">
                  <a14:useLocalDpi xmlns:a14="http://schemas.microsoft.com/office/drawing/2010/main" val="0"/>
                </a:ext>
              </a:extLst>
            </a:blip>
            <a:srcRect t="22664"/>
            <a:stretch/>
          </p:blipFill>
          <p:spPr>
            <a:xfrm>
              <a:off x="2642428" y="1344249"/>
              <a:ext cx="802048" cy="284120"/>
            </a:xfrm>
            <a:prstGeom prst="rect">
              <a:avLst/>
            </a:prstGeom>
            <a:ln>
              <a:noFill/>
            </a:ln>
          </p:spPr>
        </p:pic>
        <p:pic>
          <p:nvPicPr>
            <p:cNvPr id="50" name="Picture 49"/>
            <p:cNvPicPr>
              <a:picLocks noChangeAspect="1"/>
            </p:cNvPicPr>
            <p:nvPr/>
          </p:nvPicPr>
          <p:blipFill>
            <a:blip r:embed="rId13"/>
            <a:stretch>
              <a:fillRect/>
            </a:stretch>
          </p:blipFill>
          <p:spPr>
            <a:xfrm>
              <a:off x="4931823" y="1277018"/>
              <a:ext cx="529661" cy="196431"/>
            </a:xfrm>
            <a:prstGeom prst="rect">
              <a:avLst/>
            </a:prstGeom>
          </p:spPr>
        </p:pic>
        <p:pic>
          <p:nvPicPr>
            <p:cNvPr id="51" name="Picture 50"/>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40768" y="1323262"/>
              <a:ext cx="524504" cy="144571"/>
            </a:xfrm>
            <a:prstGeom prst="rect">
              <a:avLst/>
            </a:prstGeom>
          </p:spPr>
        </p:pic>
        <p:pic>
          <p:nvPicPr>
            <p:cNvPr id="6" name="Picture 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23760" y="1223668"/>
              <a:ext cx="528779" cy="262879"/>
            </a:xfrm>
            <a:prstGeom prst="rect">
              <a:avLst/>
            </a:prstGeom>
          </p:spPr>
        </p:pic>
        <p:pic>
          <p:nvPicPr>
            <p:cNvPr id="32" name="Picture 3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944556" y="1309992"/>
              <a:ext cx="643880" cy="203896"/>
            </a:xfrm>
            <a:prstGeom prst="rect">
              <a:avLst/>
            </a:prstGeom>
          </p:spPr>
        </p:pic>
        <p:pic>
          <p:nvPicPr>
            <p:cNvPr id="59" name="Picture 58"/>
            <p:cNvPicPr>
              <a:picLocks noChangeAspect="1"/>
            </p:cNvPicPr>
            <p:nvPr/>
          </p:nvPicPr>
          <p:blipFill>
            <a:blip r:embed="rId1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067719" y="1277257"/>
              <a:ext cx="776593" cy="298690"/>
            </a:xfrm>
            <a:prstGeom prst="rect">
              <a:avLst/>
            </a:prstGeom>
          </p:spPr>
        </p:pic>
      </p:grpSp>
      <p:grpSp>
        <p:nvGrpSpPr>
          <p:cNvPr id="87" name="Group 86">
            <a:extLst>
              <a:ext uri="{FF2B5EF4-FFF2-40B4-BE49-F238E27FC236}">
                <a16:creationId xmlns:a16="http://schemas.microsoft.com/office/drawing/2014/main" id="{1EDC02EA-04F6-4B11-8B13-0E7BC752D1AF}"/>
              </a:ext>
            </a:extLst>
          </p:cNvPr>
          <p:cNvGrpSpPr/>
          <p:nvPr/>
        </p:nvGrpSpPr>
        <p:grpSpPr>
          <a:xfrm>
            <a:off x="708367" y="1709543"/>
            <a:ext cx="7812195" cy="374813"/>
            <a:chOff x="349564" y="1621315"/>
            <a:chExt cx="8581076" cy="411702"/>
          </a:xfrm>
        </p:grpSpPr>
        <p:pic>
          <p:nvPicPr>
            <p:cNvPr id="34" name="Picture 3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695536" y="1621315"/>
              <a:ext cx="1235104" cy="411702"/>
            </a:xfrm>
            <a:prstGeom prst="rect">
              <a:avLst/>
            </a:prstGeom>
          </p:spPr>
        </p:pic>
        <p:pic>
          <p:nvPicPr>
            <p:cNvPr id="41" name="Picture 4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637468" y="1700676"/>
              <a:ext cx="533699" cy="217836"/>
            </a:xfrm>
            <a:prstGeom prst="rect">
              <a:avLst/>
            </a:prstGeom>
          </p:spPr>
        </p:pic>
        <p:pic>
          <p:nvPicPr>
            <p:cNvPr id="49" name="Picture 48"/>
            <p:cNvPicPr>
              <a:picLocks noChangeAspect="1"/>
            </p:cNvPicPr>
            <p:nvPr/>
          </p:nvPicPr>
          <p:blipFill>
            <a:blip r:embed="rId20"/>
            <a:stretch>
              <a:fillRect/>
            </a:stretch>
          </p:blipFill>
          <p:spPr>
            <a:xfrm>
              <a:off x="1573198" y="1687508"/>
              <a:ext cx="275548" cy="183699"/>
            </a:xfrm>
            <a:prstGeom prst="rect">
              <a:avLst/>
            </a:prstGeom>
          </p:spPr>
        </p:pic>
        <p:pic>
          <p:nvPicPr>
            <p:cNvPr id="52" name="Picture 51"/>
            <p:cNvPicPr>
              <a:picLocks noChangeAspect="1"/>
            </p:cNvPicPr>
            <p:nvPr/>
          </p:nvPicPr>
          <p:blipFill>
            <a:blip r:embed="rId21"/>
            <a:stretch>
              <a:fillRect/>
            </a:stretch>
          </p:blipFill>
          <p:spPr>
            <a:xfrm>
              <a:off x="349564" y="1770418"/>
              <a:ext cx="699263" cy="78085"/>
            </a:xfrm>
            <a:prstGeom prst="rect">
              <a:avLst/>
            </a:prstGeom>
          </p:spPr>
        </p:pic>
        <p:pic>
          <p:nvPicPr>
            <p:cNvPr id="55" name="Picture 54" descr="lyft-logo"/>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3671363" y="1685924"/>
              <a:ext cx="292965" cy="21158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36892" y="1721633"/>
              <a:ext cx="576205" cy="192667"/>
            </a:xfrm>
            <a:prstGeom prst="rect">
              <a:avLst/>
            </a:prstGeom>
          </p:spPr>
        </p:pic>
        <p:pic>
          <p:nvPicPr>
            <p:cNvPr id="67" name="Picture 66"/>
            <p:cNvPicPr>
              <a:picLocks noChangeAspect="1"/>
            </p:cNvPicPr>
            <p:nvPr/>
          </p:nvPicPr>
          <p:blipFill>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488699" y="1736554"/>
              <a:ext cx="523822" cy="201142"/>
            </a:xfrm>
            <a:prstGeom prst="rect">
              <a:avLst/>
            </a:prstGeom>
          </p:spPr>
        </p:pic>
        <p:pic>
          <p:nvPicPr>
            <p:cNvPr id="78" name="Picture 7" descr="https://amplitude.com/images/logo.png"/>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2373117" y="1728413"/>
              <a:ext cx="773875" cy="161421"/>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86" name="Group 85">
            <a:extLst>
              <a:ext uri="{FF2B5EF4-FFF2-40B4-BE49-F238E27FC236}">
                <a16:creationId xmlns:a16="http://schemas.microsoft.com/office/drawing/2014/main" id="{DB39885B-7ADC-4B48-805A-6B3931F9C73E}"/>
              </a:ext>
            </a:extLst>
          </p:cNvPr>
          <p:cNvGrpSpPr/>
          <p:nvPr/>
        </p:nvGrpSpPr>
        <p:grpSpPr>
          <a:xfrm>
            <a:off x="712068" y="2076980"/>
            <a:ext cx="7747864" cy="435049"/>
            <a:chOff x="353629" y="2008175"/>
            <a:chExt cx="8510414" cy="477867"/>
          </a:xfrm>
        </p:grpSpPr>
        <p:pic>
          <p:nvPicPr>
            <p:cNvPr id="45" name="Picture 44" descr="Amazon.com"/>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36321" y="2195104"/>
              <a:ext cx="727722" cy="290938"/>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38"/>
            <p:cNvPicPr>
              <a:picLocks noChangeAspect="1"/>
            </p:cNvPicPr>
            <p:nvPr/>
          </p:nvPicPr>
          <p:blipFill rotWithShape="1">
            <a:blip r:embed="rId27">
              <a:clrChange>
                <a:clrFrom>
                  <a:srgbClr val="FFFFFF"/>
                </a:clrFrom>
                <a:clrTo>
                  <a:srgbClr val="FFFFFF">
                    <a:alpha val="0"/>
                  </a:srgbClr>
                </a:clrTo>
              </a:clrChange>
            </a:blip>
            <a:srcRect l="10520" t="26148" r="4571" b="31137"/>
            <a:stretch/>
          </p:blipFill>
          <p:spPr>
            <a:xfrm>
              <a:off x="3006686" y="2209272"/>
              <a:ext cx="659715" cy="184135"/>
            </a:xfrm>
            <a:prstGeom prst="rect">
              <a:avLst/>
            </a:prstGeom>
          </p:spPr>
        </p:pic>
        <p:pic>
          <p:nvPicPr>
            <p:cNvPr id="9" name="Picture 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621916" y="2140457"/>
              <a:ext cx="320383" cy="320384"/>
            </a:xfrm>
            <a:prstGeom prst="rect">
              <a:avLst/>
            </a:prstGeom>
          </p:spPr>
        </p:pic>
        <p:pic>
          <p:nvPicPr>
            <p:cNvPr id="3" name="Picture 2"/>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53629" y="2244742"/>
              <a:ext cx="852539" cy="159958"/>
            </a:xfrm>
            <a:prstGeom prst="rect">
              <a:avLst/>
            </a:prstGeom>
          </p:spPr>
        </p:pic>
        <p:pic>
          <p:nvPicPr>
            <p:cNvPr id="42" name="Picture 5"/>
            <p:cNvPicPr>
              <a:picLocks noChangeAspect="1" noChangeArrowheads="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9718" y="2261050"/>
              <a:ext cx="519808" cy="983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7" name="Picture 56" descr="https://d0.awsstatic.com/logos/customers/time-inc-logo.png"/>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6205274" y="2230234"/>
              <a:ext cx="565542" cy="15269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descr="latentview-logo.jpg"/>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7186564" y="2008175"/>
              <a:ext cx="534011" cy="420737"/>
            </a:xfrm>
            <a:prstGeom prst="rect">
              <a:avLst/>
            </a:prstGeom>
          </p:spPr>
        </p:pic>
        <p:pic>
          <p:nvPicPr>
            <p:cNvPr id="75" name="Picture 74" descr="channel-4-logo.jpg"/>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2358047" y="2136505"/>
              <a:ext cx="232891" cy="314262"/>
            </a:xfrm>
            <a:prstGeom prst="rect">
              <a:avLst/>
            </a:prstGeom>
          </p:spPr>
        </p:pic>
        <p:pic>
          <p:nvPicPr>
            <p:cNvPr id="1026" name="Picture 2" descr="Image result for accenture logo png">
              <a:extLst>
                <a:ext uri="{FF2B5EF4-FFF2-40B4-BE49-F238E27FC236}">
                  <a16:creationId xmlns:a16="http://schemas.microsoft.com/office/drawing/2014/main" id="{6C14F18C-337B-4819-B1C8-95EA13EF0769}"/>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082149" y="2106244"/>
              <a:ext cx="771821" cy="3303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4" name="Group 93">
            <a:extLst>
              <a:ext uri="{FF2B5EF4-FFF2-40B4-BE49-F238E27FC236}">
                <a16:creationId xmlns:a16="http://schemas.microsoft.com/office/drawing/2014/main" id="{F3D56D10-B6FD-45D6-B707-D99BF80525A6}"/>
              </a:ext>
            </a:extLst>
          </p:cNvPr>
          <p:cNvGrpSpPr/>
          <p:nvPr/>
        </p:nvGrpSpPr>
        <p:grpSpPr>
          <a:xfrm>
            <a:off x="691281" y="4176165"/>
            <a:ext cx="7748222" cy="341711"/>
            <a:chOff x="330796" y="4230263"/>
            <a:chExt cx="8510807" cy="375342"/>
          </a:xfrm>
        </p:grpSpPr>
        <p:pic>
          <p:nvPicPr>
            <p:cNvPr id="10" name="Picture 9"/>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889465" y="4364994"/>
              <a:ext cx="770397" cy="169488"/>
            </a:xfrm>
            <a:prstGeom prst="rect">
              <a:avLst/>
            </a:prstGeom>
          </p:spPr>
        </p:pic>
        <p:pic>
          <p:nvPicPr>
            <p:cNvPr id="47" name="Picture 46"/>
            <p:cNvPicPr>
              <a:picLocks noChangeAspect="1"/>
            </p:cNvPicPr>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92311" y="4315856"/>
              <a:ext cx="770786" cy="228673"/>
            </a:xfrm>
            <a:prstGeom prst="rect">
              <a:avLst/>
            </a:prstGeom>
          </p:spPr>
        </p:pic>
        <p:pic>
          <p:nvPicPr>
            <p:cNvPr id="25" name="Picture 24"/>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30796" y="4337626"/>
              <a:ext cx="786068" cy="267979"/>
            </a:xfrm>
            <a:prstGeom prst="rect">
              <a:avLst/>
            </a:prstGeom>
          </p:spPr>
        </p:pic>
        <p:pic>
          <p:nvPicPr>
            <p:cNvPr id="30" name="Picture 29"/>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483074" y="4230263"/>
              <a:ext cx="340024" cy="337663"/>
            </a:xfrm>
            <a:prstGeom prst="rect">
              <a:avLst/>
            </a:prstGeom>
          </p:spPr>
        </p:pic>
        <p:pic>
          <p:nvPicPr>
            <p:cNvPr id="60" name="Picture 59"/>
            <p:cNvPicPr>
              <a:picLocks noChangeAspect="1"/>
            </p:cNvPicPr>
            <p:nvPr/>
          </p:nvPicPr>
          <p:blipFill>
            <a:blip r:embed="rId3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43232" y="4237095"/>
              <a:ext cx="722711" cy="327021"/>
            </a:xfrm>
            <a:prstGeom prst="rect">
              <a:avLst/>
            </a:prstGeom>
            <a:ln>
              <a:noFill/>
            </a:ln>
          </p:spPr>
        </p:pic>
        <p:pic>
          <p:nvPicPr>
            <p:cNvPr id="69" name="Picture 68" descr="euclid-logo.png"/>
            <p:cNvPicPr>
              <a:picLocks noChangeAspect="1"/>
            </p:cNvPicPr>
            <p:nvPr/>
          </p:nvPicPr>
          <p:blipFill>
            <a:blip r:embed="rId40">
              <a:extLst>
                <a:ext uri="{28A0092B-C50C-407E-A947-70E740481C1C}">
                  <a14:useLocalDpi xmlns:a14="http://schemas.microsoft.com/office/drawing/2010/main"/>
                </a:ext>
              </a:extLst>
            </a:blip>
            <a:stretch>
              <a:fillRect/>
            </a:stretch>
          </p:blipFill>
          <p:spPr>
            <a:xfrm>
              <a:off x="5086230" y="4245790"/>
              <a:ext cx="782937" cy="319198"/>
            </a:xfrm>
            <a:prstGeom prst="rect">
              <a:avLst/>
            </a:prstGeom>
          </p:spPr>
        </p:pic>
        <p:pic>
          <p:nvPicPr>
            <p:cNvPr id="70" name="Picture 69"/>
            <p:cNvPicPr>
              <a:picLocks noChangeAspect="1"/>
            </p:cNvPicPr>
            <p:nvPr/>
          </p:nvPicPr>
          <p:blipFill>
            <a:blip r:embed="rId4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49465" y="4349120"/>
              <a:ext cx="592138" cy="247016"/>
            </a:xfrm>
            <a:prstGeom prst="rect">
              <a:avLst/>
            </a:prstGeom>
          </p:spPr>
        </p:pic>
        <p:pic>
          <p:nvPicPr>
            <p:cNvPr id="81" name="Picture 2" descr="Image result for adobe new logo png">
              <a:extLst>
                <a:ext uri="{FF2B5EF4-FFF2-40B4-BE49-F238E27FC236}">
                  <a16:creationId xmlns:a16="http://schemas.microsoft.com/office/drawing/2014/main" id="{EE97A838-D13C-4151-B7E1-6854799FB123}"/>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6295535" y="4361857"/>
              <a:ext cx="761171" cy="1819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5" name="Group 94">
            <a:extLst>
              <a:ext uri="{FF2B5EF4-FFF2-40B4-BE49-F238E27FC236}">
                <a16:creationId xmlns:a16="http://schemas.microsoft.com/office/drawing/2014/main" id="{514658E9-DD6A-4E90-8B1A-BADD9491D984}"/>
              </a:ext>
            </a:extLst>
          </p:cNvPr>
          <p:cNvGrpSpPr/>
          <p:nvPr/>
        </p:nvGrpSpPr>
        <p:grpSpPr>
          <a:xfrm>
            <a:off x="698971" y="2504653"/>
            <a:ext cx="7729950" cy="404318"/>
            <a:chOff x="339243" y="2461200"/>
            <a:chExt cx="8490737" cy="444111"/>
          </a:xfrm>
        </p:grpSpPr>
        <p:pic>
          <p:nvPicPr>
            <p:cNvPr id="23" name="Picture 22"/>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3863155" y="2461200"/>
              <a:ext cx="666166" cy="444111"/>
            </a:xfrm>
            <a:prstGeom prst="rect">
              <a:avLst/>
            </a:prstGeom>
          </p:spPr>
        </p:pic>
        <p:pic>
          <p:nvPicPr>
            <p:cNvPr id="44" name="Picture 43"/>
            <p:cNvPicPr>
              <a:picLocks noChangeAspect="1"/>
            </p:cNvPicPr>
            <p:nvPr/>
          </p:nvPicPr>
          <p:blipFill>
            <a:blip r:embed="rId44">
              <a:biLevel thresh="25000"/>
            </a:blip>
            <a:stretch>
              <a:fillRect/>
            </a:stretch>
          </p:blipFill>
          <p:spPr>
            <a:xfrm>
              <a:off x="7215248" y="2489036"/>
              <a:ext cx="473267" cy="331993"/>
            </a:xfrm>
            <a:prstGeom prst="rect">
              <a:avLst/>
            </a:prstGeom>
          </p:spPr>
        </p:pic>
        <p:pic>
          <p:nvPicPr>
            <p:cNvPr id="72" name="Picture 71"/>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a:off x="5040992" y="2485941"/>
              <a:ext cx="674567" cy="338695"/>
            </a:xfrm>
            <a:prstGeom prst="rect">
              <a:avLst/>
            </a:prstGeom>
          </p:spPr>
        </p:pic>
        <p:pic>
          <p:nvPicPr>
            <p:cNvPr id="31" name="Picture 30"/>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374202" y="2601484"/>
              <a:ext cx="471619" cy="112463"/>
            </a:xfrm>
            <a:prstGeom prst="rect">
              <a:avLst/>
            </a:prstGeom>
          </p:spPr>
        </p:pic>
        <p:pic>
          <p:nvPicPr>
            <p:cNvPr id="33" name="Picture 32"/>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200183" y="2573888"/>
              <a:ext cx="629797" cy="197336"/>
            </a:xfrm>
            <a:prstGeom prst="rect">
              <a:avLst/>
            </a:prstGeom>
          </p:spPr>
        </p:pic>
        <p:pic>
          <p:nvPicPr>
            <p:cNvPr id="36" name="Picture 35"/>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339243" y="2545432"/>
              <a:ext cx="523288" cy="229079"/>
            </a:xfrm>
            <a:prstGeom prst="rect">
              <a:avLst/>
            </a:prstGeom>
          </p:spPr>
        </p:pic>
        <p:pic>
          <p:nvPicPr>
            <p:cNvPr id="68" name="Picture 67" descr="sling-logo.png"/>
            <p:cNvPicPr>
              <a:picLocks noChangeAspect="1"/>
            </p:cNvPicPr>
            <p:nvPr/>
          </p:nvPicPr>
          <p:blipFill>
            <a:blip r:embed="rId49" cstate="screen">
              <a:extLst>
                <a:ext uri="{28A0092B-C50C-407E-A947-70E740481C1C}">
                  <a14:useLocalDpi xmlns:a14="http://schemas.microsoft.com/office/drawing/2010/main"/>
                </a:ext>
              </a:extLst>
            </a:blip>
            <a:stretch>
              <a:fillRect/>
            </a:stretch>
          </p:blipFill>
          <p:spPr>
            <a:xfrm>
              <a:off x="6227230" y="2542876"/>
              <a:ext cx="476347" cy="238173"/>
            </a:xfrm>
            <a:prstGeom prst="rect">
              <a:avLst/>
            </a:prstGeom>
          </p:spPr>
        </p:pic>
        <p:pic>
          <p:nvPicPr>
            <p:cNvPr id="19" name="Picture 18">
              <a:extLst>
                <a:ext uri="{FF2B5EF4-FFF2-40B4-BE49-F238E27FC236}">
                  <a16:creationId xmlns:a16="http://schemas.microsoft.com/office/drawing/2014/main" id="{6B25203E-3B7B-4150-BB7F-5082FCC18308}"/>
                </a:ext>
              </a:extLst>
            </p:cNvPr>
            <p:cNvPicPr>
              <a:picLocks noChangeAspect="1"/>
            </p:cNvPicPr>
            <p:nvPr/>
          </p:nvPicPr>
          <p:blipFill>
            <a:blip r:embed="rId50"/>
            <a:stretch>
              <a:fillRect/>
            </a:stretch>
          </p:blipFill>
          <p:spPr>
            <a:xfrm>
              <a:off x="2357492" y="2573999"/>
              <a:ext cx="993992" cy="171971"/>
            </a:xfrm>
            <a:prstGeom prst="rect">
              <a:avLst/>
            </a:prstGeom>
          </p:spPr>
        </p:pic>
      </p:grpSp>
      <p:grpSp>
        <p:nvGrpSpPr>
          <p:cNvPr id="91" name="Group 90">
            <a:extLst>
              <a:ext uri="{FF2B5EF4-FFF2-40B4-BE49-F238E27FC236}">
                <a16:creationId xmlns:a16="http://schemas.microsoft.com/office/drawing/2014/main" id="{6B45CCC9-BB43-4DBA-B23E-99D60430CA8E}"/>
              </a:ext>
            </a:extLst>
          </p:cNvPr>
          <p:cNvGrpSpPr/>
          <p:nvPr/>
        </p:nvGrpSpPr>
        <p:grpSpPr>
          <a:xfrm>
            <a:off x="707133" y="3354945"/>
            <a:ext cx="7783856" cy="320455"/>
            <a:chOff x="348208" y="3361698"/>
            <a:chExt cx="8549948" cy="351994"/>
          </a:xfrm>
        </p:grpSpPr>
        <p:pic>
          <p:nvPicPr>
            <p:cNvPr id="40" name="Picture 39"/>
            <p:cNvPicPr>
              <a:picLocks noChangeAspect="1"/>
            </p:cNvPicPr>
            <p:nvPr/>
          </p:nvPicPr>
          <p:blipFill>
            <a:blip r:embed="rId51"/>
            <a:stretch>
              <a:fillRect/>
            </a:stretch>
          </p:blipFill>
          <p:spPr>
            <a:xfrm>
              <a:off x="3732480" y="3501237"/>
              <a:ext cx="707256" cy="130070"/>
            </a:xfrm>
            <a:prstGeom prst="rect">
              <a:avLst/>
            </a:prstGeom>
          </p:spPr>
        </p:pic>
        <p:pic>
          <p:nvPicPr>
            <p:cNvPr id="46" name="Picture 4" descr="https://d0.awsstatic.com/case-studies/boingo-logo.png"/>
            <p:cNvPicPr>
              <a:picLocks noChangeAspect="1" noChangeArrowheads="1"/>
            </p:cNvPicPr>
            <p:nvPr/>
          </p:nvPicPr>
          <p:blipFill rotWithShape="1">
            <a:blip r:embed="rId52">
              <a:extLst>
                <a:ext uri="{28A0092B-C50C-407E-A947-70E740481C1C}">
                  <a14:useLocalDpi xmlns:a14="http://schemas.microsoft.com/office/drawing/2010/main" val="0"/>
                </a:ext>
              </a:extLst>
            </a:blip>
            <a:srcRect l="6942" b="18294"/>
            <a:stretch/>
          </p:blipFill>
          <p:spPr bwMode="auto">
            <a:xfrm>
              <a:off x="2833839" y="3361698"/>
              <a:ext cx="530457" cy="31049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348208" y="3452298"/>
              <a:ext cx="841584" cy="257385"/>
            </a:xfrm>
            <a:prstGeom prst="rect">
              <a:avLst/>
            </a:prstGeom>
          </p:spPr>
        </p:pic>
        <p:pic>
          <p:nvPicPr>
            <p:cNvPr id="12" name="Picture 11"/>
            <p:cNvPicPr>
              <a:picLocks noChangeAspect="1"/>
            </p:cNvPicPr>
            <p:nvPr/>
          </p:nvPicPr>
          <p:blipFill rotWithShape="1">
            <a:blip r:embed="rId54">
              <a:extLst>
                <a:ext uri="{28A0092B-C50C-407E-A947-70E740481C1C}">
                  <a14:useLocalDpi xmlns:a14="http://schemas.microsoft.com/office/drawing/2010/main" val="0"/>
                </a:ext>
              </a:extLst>
            </a:blip>
            <a:srcRect t="36349"/>
            <a:stretch/>
          </p:blipFill>
          <p:spPr>
            <a:xfrm>
              <a:off x="8211771" y="3402581"/>
              <a:ext cx="686385" cy="310498"/>
            </a:xfrm>
            <a:prstGeom prst="rect">
              <a:avLst/>
            </a:prstGeom>
          </p:spPr>
        </p:pic>
        <p:pic>
          <p:nvPicPr>
            <p:cNvPr id="71" name="Picture 70" descr="miniclip-logo.png"/>
            <p:cNvPicPr>
              <a:picLocks noChangeAspect="1"/>
            </p:cNvPicPr>
            <p:nvPr/>
          </p:nvPicPr>
          <p:blipFill>
            <a:blip r:embed="rId55">
              <a:extLst>
                <a:ext uri="{28A0092B-C50C-407E-A947-70E740481C1C}">
                  <a14:useLocalDpi xmlns:a14="http://schemas.microsoft.com/office/drawing/2010/main"/>
                </a:ext>
              </a:extLst>
            </a:blip>
            <a:stretch>
              <a:fillRect/>
            </a:stretch>
          </p:blipFill>
          <p:spPr>
            <a:xfrm>
              <a:off x="6063088" y="3503577"/>
              <a:ext cx="854502" cy="148891"/>
            </a:xfrm>
            <a:prstGeom prst="rect">
              <a:avLst/>
            </a:prstGeom>
          </p:spPr>
        </p:pic>
        <p:pic>
          <p:nvPicPr>
            <p:cNvPr id="74" name="Picture 73" descr="UMUC.PNG"/>
            <p:cNvPicPr>
              <a:picLocks noChangeAspect="1"/>
            </p:cNvPicPr>
            <p:nvPr/>
          </p:nvPicPr>
          <p:blipFill>
            <a:blip r:embed="rId56" cstate="screen">
              <a:extLst>
                <a:ext uri="{28A0092B-C50C-407E-A947-70E740481C1C}">
                  <a14:useLocalDpi xmlns:a14="http://schemas.microsoft.com/office/drawing/2010/main"/>
                </a:ext>
              </a:extLst>
            </a:blip>
            <a:stretch>
              <a:fillRect/>
            </a:stretch>
          </p:blipFill>
          <p:spPr>
            <a:xfrm>
              <a:off x="1557976" y="3475665"/>
              <a:ext cx="907679" cy="238027"/>
            </a:xfrm>
            <a:prstGeom prst="rect">
              <a:avLst/>
            </a:prstGeom>
          </p:spPr>
        </p:pic>
        <p:pic>
          <p:nvPicPr>
            <p:cNvPr id="1028" name="Picture 4" descr="Image result for blue 449">
              <a:extLst>
                <a:ext uri="{FF2B5EF4-FFF2-40B4-BE49-F238E27FC236}">
                  <a16:creationId xmlns:a16="http://schemas.microsoft.com/office/drawing/2014/main" id="{BAB91C5C-66A3-455C-B20F-D7AFB04C965B}"/>
                </a:ext>
              </a:extLst>
            </p:cNvPr>
            <p:cNvPicPr>
              <a:picLocks noChangeAspect="1" noChangeArrowheads="1"/>
            </p:cNvPicPr>
            <p:nvPr/>
          </p:nvPicPr>
          <p:blipFill rotWithShape="1">
            <a:blip r:embed="rId57">
              <a:extLst>
                <a:ext uri="{28A0092B-C50C-407E-A947-70E740481C1C}">
                  <a14:useLocalDpi xmlns:a14="http://schemas.microsoft.com/office/drawing/2010/main" val="0"/>
                </a:ext>
              </a:extLst>
            </a:blip>
            <a:srcRect t="39076" b="43548"/>
            <a:stretch/>
          </p:blipFill>
          <p:spPr bwMode="auto">
            <a:xfrm>
              <a:off x="4807920" y="3532153"/>
              <a:ext cx="886984" cy="10238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a:extLst>
                <a:ext uri="{FF2B5EF4-FFF2-40B4-BE49-F238E27FC236}">
                  <a16:creationId xmlns:a16="http://schemas.microsoft.com/office/drawing/2014/main" id="{EFD9A1E3-FA21-492E-891E-0CD14DEDB39F}"/>
                </a:ext>
              </a:extLst>
            </p:cNvPr>
            <p:cNvPicPr>
              <a:picLocks noChangeAspect="1"/>
            </p:cNvPicPr>
            <p:nvPr/>
          </p:nvPicPr>
          <p:blipFill>
            <a:blip r:embed="rId58"/>
            <a:stretch>
              <a:fillRect/>
            </a:stretch>
          </p:blipFill>
          <p:spPr>
            <a:xfrm>
              <a:off x="7285774" y="3526392"/>
              <a:ext cx="557814" cy="170943"/>
            </a:xfrm>
            <a:prstGeom prst="rect">
              <a:avLst/>
            </a:prstGeom>
          </p:spPr>
        </p:pic>
      </p:grpSp>
      <p:grpSp>
        <p:nvGrpSpPr>
          <p:cNvPr id="96" name="Group 95">
            <a:extLst>
              <a:ext uri="{FF2B5EF4-FFF2-40B4-BE49-F238E27FC236}">
                <a16:creationId xmlns:a16="http://schemas.microsoft.com/office/drawing/2014/main" id="{45025099-1DA4-4E9B-B579-A6F264FD15E5}"/>
              </a:ext>
            </a:extLst>
          </p:cNvPr>
          <p:cNvGrpSpPr/>
          <p:nvPr/>
        </p:nvGrpSpPr>
        <p:grpSpPr>
          <a:xfrm>
            <a:off x="712152" y="2901595"/>
            <a:ext cx="7713644" cy="460726"/>
            <a:chOff x="353721" y="2880469"/>
            <a:chExt cx="8472826" cy="506071"/>
          </a:xfrm>
        </p:grpSpPr>
        <p:pic>
          <p:nvPicPr>
            <p:cNvPr id="24" name="Picture 23"/>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4195830" y="2880469"/>
              <a:ext cx="759106" cy="506071"/>
            </a:xfrm>
            <a:prstGeom prst="rect">
              <a:avLst/>
            </a:prstGeom>
          </p:spPr>
        </p:pic>
        <p:pic>
          <p:nvPicPr>
            <p:cNvPr id="63" name="Picture 62"/>
            <p:cNvPicPr>
              <a:picLocks noChangeAspect="1"/>
            </p:cNvPicPr>
            <p:nvPr/>
          </p:nvPicPr>
          <p:blipFill>
            <a:blip r:embed="rId6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096230" y="3034111"/>
              <a:ext cx="722711" cy="201452"/>
            </a:xfrm>
            <a:prstGeom prst="rect">
              <a:avLst/>
            </a:prstGeom>
          </p:spPr>
        </p:pic>
        <p:pic>
          <p:nvPicPr>
            <p:cNvPr id="64" name="Picture 63" descr="snowplow-logo-website.png"/>
            <p:cNvPicPr>
              <a:picLocks noChangeAspect="1"/>
            </p:cNvPicPr>
            <p:nvPr/>
          </p:nvPicPr>
          <p:blipFill>
            <a:blip r:embed="rId61" cstate="screen">
              <a:extLst>
                <a:ext uri="{28A0092B-C50C-407E-A947-70E740481C1C}">
                  <a14:useLocalDpi xmlns:a14="http://schemas.microsoft.com/office/drawing/2010/main"/>
                </a:ext>
              </a:extLst>
            </a:blip>
            <a:stretch>
              <a:fillRect/>
            </a:stretch>
          </p:blipFill>
          <p:spPr>
            <a:xfrm>
              <a:off x="6274880" y="3059131"/>
              <a:ext cx="781155" cy="121937"/>
            </a:xfrm>
            <a:prstGeom prst="rect">
              <a:avLst/>
            </a:prstGeom>
          </p:spPr>
        </p:pic>
        <p:pic>
          <p:nvPicPr>
            <p:cNvPr id="65" name="Picture 18" descr="Scopely"/>
            <p:cNvPicPr>
              <a:picLocks noChangeAspect="1" noChangeArrowheads="1"/>
            </p:cNvPicPr>
            <p:nvPr/>
          </p:nvPicPr>
          <p:blipFill>
            <a:blip r:embed="rId62">
              <a:extLst>
                <a:ext uri="{28A0092B-C50C-407E-A947-70E740481C1C}">
                  <a14:useLocalDpi xmlns:a14="http://schemas.microsoft.com/office/drawing/2010/main"/>
                </a:ext>
              </a:extLst>
            </a:blip>
            <a:srcRect/>
            <a:stretch>
              <a:fillRect/>
            </a:stretch>
          </p:blipFill>
          <p:spPr bwMode="auto">
            <a:xfrm>
              <a:off x="7432924" y="2987302"/>
              <a:ext cx="554360" cy="304250"/>
            </a:xfrm>
            <a:prstGeom prst="rect">
              <a:avLst/>
            </a:prstGeom>
            <a:noFill/>
            <a:extLst>
              <a:ext uri="{909E8E84-426E-40dd-AFC4-6F175D3DCCD1}">
                <a14:hiddenFill xmlns="" xmlns:a14="http://schemas.microsoft.com/office/drawing/2010/main">
                  <a:solidFill>
                    <a:srgbClr val="FFFFFF"/>
                  </a:solidFill>
                </a14:hiddenFill>
              </a:ext>
            </a:extLst>
          </p:spPr>
        </p:pic>
        <p:pic>
          <p:nvPicPr>
            <p:cNvPr id="73" name="Picture 72" descr="PeakGames.png"/>
            <p:cNvPicPr>
              <a:picLocks noChangeAspect="1"/>
            </p:cNvPicPr>
            <p:nvPr/>
          </p:nvPicPr>
          <p:blipFill>
            <a:blip r:embed="rId63" cstate="screen">
              <a:extLst>
                <a:ext uri="{28A0092B-C50C-407E-A947-70E740481C1C}">
                  <a14:useLocalDpi xmlns:a14="http://schemas.microsoft.com/office/drawing/2010/main"/>
                </a:ext>
              </a:extLst>
            </a:blip>
            <a:stretch>
              <a:fillRect/>
            </a:stretch>
          </p:blipFill>
          <p:spPr>
            <a:xfrm>
              <a:off x="353721" y="3017414"/>
              <a:ext cx="495418" cy="251247"/>
            </a:xfrm>
            <a:prstGeom prst="rect">
              <a:avLst/>
            </a:prstGeom>
          </p:spPr>
        </p:pic>
        <p:pic>
          <p:nvPicPr>
            <p:cNvPr id="76" name="Picture 75"/>
            <p:cNvPicPr>
              <a:picLocks noChangeAspect="1"/>
            </p:cNvPicPr>
            <p:nvPr/>
          </p:nvPicPr>
          <p:blipFill>
            <a:blip r:embed="rId64">
              <a:extLst>
                <a:ext uri="{28A0092B-C50C-407E-A947-70E740481C1C}">
                  <a14:useLocalDpi xmlns:a14="http://schemas.microsoft.com/office/drawing/2010/main"/>
                </a:ext>
              </a:extLst>
            </a:blip>
            <a:stretch>
              <a:fillRect/>
            </a:stretch>
          </p:blipFill>
          <p:spPr>
            <a:xfrm>
              <a:off x="1226028" y="3057616"/>
              <a:ext cx="417397" cy="155033"/>
            </a:xfrm>
            <a:prstGeom prst="rect">
              <a:avLst/>
            </a:prstGeom>
          </p:spPr>
        </p:pic>
        <p:pic>
          <p:nvPicPr>
            <p:cNvPr id="79" name="Picture 78"/>
            <p:cNvPicPr>
              <a:picLocks noChangeAspect="1"/>
            </p:cNvPicPr>
            <p:nvPr/>
          </p:nvPicPr>
          <p:blipFill>
            <a:blip r:embed="rId65" cstate="screen">
              <a:extLst>
                <a:ext uri="{28A0092B-C50C-407E-A947-70E740481C1C}">
                  <a14:useLocalDpi xmlns:a14="http://schemas.microsoft.com/office/drawing/2010/main"/>
                </a:ext>
              </a:extLst>
            </a:blip>
            <a:stretch>
              <a:fillRect/>
            </a:stretch>
          </p:blipFill>
          <p:spPr>
            <a:xfrm>
              <a:off x="5331825" y="3006091"/>
              <a:ext cx="566166" cy="280075"/>
            </a:xfrm>
            <a:prstGeom prst="rect">
              <a:avLst/>
            </a:prstGeom>
          </p:spPr>
        </p:pic>
        <p:pic>
          <p:nvPicPr>
            <p:cNvPr id="80" name="Picture 79"/>
            <p:cNvPicPr>
              <a:picLocks noChangeAspect="1"/>
            </p:cNvPicPr>
            <p:nvPr/>
          </p:nvPicPr>
          <p:blipFill>
            <a:blip r:embed="rId66"/>
            <a:stretch>
              <a:fillRect/>
            </a:stretch>
          </p:blipFill>
          <p:spPr>
            <a:xfrm>
              <a:off x="2020314" y="3058963"/>
              <a:ext cx="699027" cy="161393"/>
            </a:xfrm>
            <a:prstGeom prst="rect">
              <a:avLst/>
            </a:prstGeom>
          </p:spPr>
        </p:pic>
        <p:pic>
          <p:nvPicPr>
            <p:cNvPr id="97" name="Picture 96">
              <a:extLst>
                <a:ext uri="{FF2B5EF4-FFF2-40B4-BE49-F238E27FC236}">
                  <a16:creationId xmlns:a16="http://schemas.microsoft.com/office/drawing/2014/main" id="{75F0AD64-1290-4E11-B692-2820E54AA81B}"/>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8364172" y="2966762"/>
              <a:ext cx="462375" cy="347769"/>
            </a:xfrm>
            <a:prstGeom prst="rect">
              <a:avLst/>
            </a:prstGeom>
          </p:spPr>
        </p:pic>
      </p:grpSp>
    </p:spTree>
    <p:extLst>
      <p:ext uri="{BB962C8B-B14F-4D97-AF65-F5344CB8AC3E}">
        <p14:creationId xmlns:p14="http://schemas.microsoft.com/office/powerpoint/2010/main" val="256276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350"/>
                                        <p:tgtEl>
                                          <p:spTgt spid="88"/>
                                        </p:tgtEl>
                                      </p:cBhvr>
                                    </p:animEffect>
                                  </p:childTnLst>
                                </p:cTn>
                              </p:par>
                              <p:par>
                                <p:cTn id="8" presetID="42" presetClass="path" presetSubtype="0" decel="100000" fill="hold" nodeType="withEffect">
                                  <p:stCondLst>
                                    <p:cond delay="0"/>
                                  </p:stCondLst>
                                  <p:childTnLst>
                                    <p:animMotion origin="layout" path="M 2.5E-6 4.93827E-6 L 2.5E-6 0.07314 " pathEditMode="relative" rAng="0" ptsTypes="AA">
                                      <p:cBhvr>
                                        <p:cTn id="9" dur="500" spd="-100000" fill="hold"/>
                                        <p:tgtEl>
                                          <p:spTgt spid="88"/>
                                        </p:tgtEl>
                                        <p:attrNameLst>
                                          <p:attrName>ppt_x</p:attrName>
                                          <p:attrName>ppt_y</p:attrName>
                                        </p:attrNameLst>
                                      </p:cBhvr>
                                      <p:rCtr x="0" y="3642"/>
                                    </p:animMotion>
                                  </p:childTnLst>
                                </p:cTn>
                              </p:par>
                              <p:par>
                                <p:cTn id="10" presetID="10" presetClass="entr" presetSubtype="0" fill="hold" nodeType="withEffect">
                                  <p:stCondLst>
                                    <p:cond delay="10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350"/>
                                        <p:tgtEl>
                                          <p:spTgt spid="87"/>
                                        </p:tgtEl>
                                      </p:cBhvr>
                                    </p:animEffect>
                                  </p:childTnLst>
                                </p:cTn>
                              </p:par>
                              <p:par>
                                <p:cTn id="13" presetID="42" presetClass="path" presetSubtype="0" decel="100000" fill="hold" nodeType="withEffect">
                                  <p:stCondLst>
                                    <p:cond delay="100"/>
                                  </p:stCondLst>
                                  <p:childTnLst>
                                    <p:animMotion origin="layout" path="M 2.5E-6 4.93827E-6 L 2.5E-6 0.07314 " pathEditMode="relative" rAng="0" ptsTypes="AA">
                                      <p:cBhvr>
                                        <p:cTn id="14" dur="500" spd="-100000" fill="hold"/>
                                        <p:tgtEl>
                                          <p:spTgt spid="87"/>
                                        </p:tgtEl>
                                        <p:attrNameLst>
                                          <p:attrName>ppt_x</p:attrName>
                                          <p:attrName>ppt_y</p:attrName>
                                        </p:attrNameLst>
                                      </p:cBhvr>
                                      <p:rCtr x="0" y="3642"/>
                                    </p:animMotion>
                                  </p:childTnLst>
                                </p:cTn>
                              </p:par>
                              <p:par>
                                <p:cTn id="15" presetID="10" presetClass="entr" presetSubtype="0" fill="hold" nodeType="withEffect">
                                  <p:stCondLst>
                                    <p:cond delay="200"/>
                                  </p:stCondLst>
                                  <p:childTnLst>
                                    <p:set>
                                      <p:cBhvr>
                                        <p:cTn id="16" dur="1" fill="hold">
                                          <p:stCondLst>
                                            <p:cond delay="0"/>
                                          </p:stCondLst>
                                        </p:cTn>
                                        <p:tgtEl>
                                          <p:spTgt spid="86"/>
                                        </p:tgtEl>
                                        <p:attrNameLst>
                                          <p:attrName>style.visibility</p:attrName>
                                        </p:attrNameLst>
                                      </p:cBhvr>
                                      <p:to>
                                        <p:strVal val="visible"/>
                                      </p:to>
                                    </p:set>
                                    <p:animEffect transition="in" filter="fade">
                                      <p:cBhvr>
                                        <p:cTn id="17" dur="350"/>
                                        <p:tgtEl>
                                          <p:spTgt spid="86"/>
                                        </p:tgtEl>
                                      </p:cBhvr>
                                    </p:animEffect>
                                  </p:childTnLst>
                                </p:cTn>
                              </p:par>
                              <p:par>
                                <p:cTn id="18" presetID="42" presetClass="path" presetSubtype="0" decel="100000" fill="hold" nodeType="withEffect">
                                  <p:stCondLst>
                                    <p:cond delay="200"/>
                                  </p:stCondLst>
                                  <p:childTnLst>
                                    <p:animMotion origin="layout" path="M 2.5E-6 4.93827E-6 L 2.5E-6 0.07314 " pathEditMode="relative" rAng="0" ptsTypes="AA">
                                      <p:cBhvr>
                                        <p:cTn id="19" dur="500" spd="-100000" fill="hold"/>
                                        <p:tgtEl>
                                          <p:spTgt spid="86"/>
                                        </p:tgtEl>
                                        <p:attrNameLst>
                                          <p:attrName>ppt_x</p:attrName>
                                          <p:attrName>ppt_y</p:attrName>
                                        </p:attrNameLst>
                                      </p:cBhvr>
                                      <p:rCtr x="0" y="3642"/>
                                    </p:animMotion>
                                  </p:childTnLst>
                                </p:cTn>
                              </p:par>
                              <p:par>
                                <p:cTn id="20" presetID="10" presetClass="entr" presetSubtype="0" fill="hold" nodeType="withEffect">
                                  <p:stCondLst>
                                    <p:cond delay="30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350"/>
                                        <p:tgtEl>
                                          <p:spTgt spid="95"/>
                                        </p:tgtEl>
                                      </p:cBhvr>
                                    </p:animEffect>
                                  </p:childTnLst>
                                </p:cTn>
                              </p:par>
                              <p:par>
                                <p:cTn id="23" presetID="42" presetClass="path" presetSubtype="0" decel="100000" fill="hold" nodeType="withEffect">
                                  <p:stCondLst>
                                    <p:cond delay="300"/>
                                  </p:stCondLst>
                                  <p:childTnLst>
                                    <p:animMotion origin="layout" path="M 2.5E-6 4.93827E-6 L 2.5E-6 0.07314 " pathEditMode="relative" rAng="0" ptsTypes="AA">
                                      <p:cBhvr>
                                        <p:cTn id="24" dur="500" spd="-100000" fill="hold"/>
                                        <p:tgtEl>
                                          <p:spTgt spid="95"/>
                                        </p:tgtEl>
                                        <p:attrNameLst>
                                          <p:attrName>ppt_x</p:attrName>
                                          <p:attrName>ppt_y</p:attrName>
                                        </p:attrNameLst>
                                      </p:cBhvr>
                                      <p:rCtr x="0" y="3642"/>
                                    </p:animMotion>
                                  </p:childTnLst>
                                </p:cTn>
                              </p:par>
                              <p:par>
                                <p:cTn id="25" presetID="10" presetClass="entr" presetSubtype="0" fill="hold" nodeType="withEffect">
                                  <p:stCondLst>
                                    <p:cond delay="40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350"/>
                                        <p:tgtEl>
                                          <p:spTgt spid="96"/>
                                        </p:tgtEl>
                                      </p:cBhvr>
                                    </p:animEffect>
                                  </p:childTnLst>
                                </p:cTn>
                              </p:par>
                              <p:par>
                                <p:cTn id="28" presetID="42" presetClass="path" presetSubtype="0" decel="100000" fill="hold" nodeType="withEffect">
                                  <p:stCondLst>
                                    <p:cond delay="400"/>
                                  </p:stCondLst>
                                  <p:childTnLst>
                                    <p:animMotion origin="layout" path="M 2.5E-6 4.93827E-6 L 2.5E-6 0.07314 " pathEditMode="relative" rAng="0" ptsTypes="AA">
                                      <p:cBhvr>
                                        <p:cTn id="29" dur="500" spd="-100000" fill="hold"/>
                                        <p:tgtEl>
                                          <p:spTgt spid="96"/>
                                        </p:tgtEl>
                                        <p:attrNameLst>
                                          <p:attrName>ppt_x</p:attrName>
                                          <p:attrName>ppt_y</p:attrName>
                                        </p:attrNameLst>
                                      </p:cBhvr>
                                      <p:rCtr x="0" y="3642"/>
                                    </p:animMotion>
                                  </p:childTnLst>
                                </p:cTn>
                              </p:par>
                              <p:par>
                                <p:cTn id="30" presetID="10" presetClass="entr" presetSubtype="0" fill="hold" nodeType="withEffect">
                                  <p:stCondLst>
                                    <p:cond delay="50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350"/>
                                        <p:tgtEl>
                                          <p:spTgt spid="91"/>
                                        </p:tgtEl>
                                      </p:cBhvr>
                                    </p:animEffect>
                                  </p:childTnLst>
                                </p:cTn>
                              </p:par>
                              <p:par>
                                <p:cTn id="33" presetID="42" presetClass="path" presetSubtype="0" decel="100000" fill="hold" nodeType="withEffect">
                                  <p:stCondLst>
                                    <p:cond delay="500"/>
                                  </p:stCondLst>
                                  <p:childTnLst>
                                    <p:animMotion origin="layout" path="M 2.5E-6 4.93827E-6 L 2.5E-6 0.07314 " pathEditMode="relative" rAng="0" ptsTypes="AA">
                                      <p:cBhvr>
                                        <p:cTn id="34" dur="500" spd="-100000" fill="hold"/>
                                        <p:tgtEl>
                                          <p:spTgt spid="91"/>
                                        </p:tgtEl>
                                        <p:attrNameLst>
                                          <p:attrName>ppt_x</p:attrName>
                                          <p:attrName>ppt_y</p:attrName>
                                        </p:attrNameLst>
                                      </p:cBhvr>
                                      <p:rCtr x="0" y="3642"/>
                                    </p:animMotion>
                                  </p:childTnLst>
                                </p:cTn>
                              </p:par>
                              <p:par>
                                <p:cTn id="35" presetID="10" presetClass="entr" presetSubtype="0" fill="hold" nodeType="withEffect">
                                  <p:stCondLst>
                                    <p:cond delay="60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350"/>
                                        <p:tgtEl>
                                          <p:spTgt spid="93"/>
                                        </p:tgtEl>
                                      </p:cBhvr>
                                    </p:animEffect>
                                  </p:childTnLst>
                                </p:cTn>
                              </p:par>
                              <p:par>
                                <p:cTn id="38" presetID="42" presetClass="path" presetSubtype="0" decel="100000" fill="hold" nodeType="withEffect">
                                  <p:stCondLst>
                                    <p:cond delay="600"/>
                                  </p:stCondLst>
                                  <p:childTnLst>
                                    <p:animMotion origin="layout" path="M 2.5E-6 4.93827E-6 L 2.5E-6 0.07314 " pathEditMode="relative" rAng="0" ptsTypes="AA">
                                      <p:cBhvr>
                                        <p:cTn id="39" dur="500" spd="-100000" fill="hold"/>
                                        <p:tgtEl>
                                          <p:spTgt spid="93"/>
                                        </p:tgtEl>
                                        <p:attrNameLst>
                                          <p:attrName>ppt_x</p:attrName>
                                          <p:attrName>ppt_y</p:attrName>
                                        </p:attrNameLst>
                                      </p:cBhvr>
                                      <p:rCtr x="0" y="3642"/>
                                    </p:animMotion>
                                  </p:childTnLst>
                                </p:cTn>
                              </p:par>
                              <p:par>
                                <p:cTn id="40" presetID="10" presetClass="entr" presetSubtype="0" fill="hold" nodeType="withEffect">
                                  <p:stCondLst>
                                    <p:cond delay="70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350"/>
                                        <p:tgtEl>
                                          <p:spTgt spid="94"/>
                                        </p:tgtEl>
                                      </p:cBhvr>
                                    </p:animEffect>
                                  </p:childTnLst>
                                </p:cTn>
                              </p:par>
                              <p:par>
                                <p:cTn id="43" presetID="42" presetClass="path" presetSubtype="0" decel="100000" fill="hold" nodeType="withEffect">
                                  <p:stCondLst>
                                    <p:cond delay="700"/>
                                  </p:stCondLst>
                                  <p:childTnLst>
                                    <p:animMotion origin="layout" path="M 2.5E-6 4.93827E-6 L 2.5E-6 0.07314 " pathEditMode="relative" rAng="0" ptsTypes="AA">
                                      <p:cBhvr>
                                        <p:cTn id="44" dur="500" spd="-100000" fill="hold"/>
                                        <p:tgtEl>
                                          <p:spTgt spid="94"/>
                                        </p:tgtEl>
                                        <p:attrNameLst>
                                          <p:attrName>ppt_x</p:attrName>
                                          <p:attrName>ppt_y</p:attrName>
                                        </p:attrNameLst>
                                      </p:cBhvr>
                                      <p:rCtr x="0" y="36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6942</TotalTime>
  <Words>8797</Words>
  <Application>Microsoft Macintosh PowerPoint</Application>
  <PresentationFormat>On-screen Show (16:9)</PresentationFormat>
  <Paragraphs>852</Paragraphs>
  <Slides>43</Slides>
  <Notes>28</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43</vt:i4>
      </vt:variant>
    </vt:vector>
  </HeadingPairs>
  <TitlesOfParts>
    <vt:vector size="61" baseType="lpstr">
      <vt:lpstr>MS PGothic</vt:lpstr>
      <vt:lpstr>SimSun</vt:lpstr>
      <vt:lpstr>Amazon Ember</vt:lpstr>
      <vt:lpstr>Amazon Ember Cd</vt:lpstr>
      <vt:lpstr>Amazon Ember Light</vt:lpstr>
      <vt:lpstr>Amazon Ember Regular</vt:lpstr>
      <vt:lpstr>Arial</vt:lpstr>
      <vt:lpstr>Avenir Heavy</vt:lpstr>
      <vt:lpstr>Avenir Medium</vt:lpstr>
      <vt:lpstr>Calibri</vt:lpstr>
      <vt:lpstr>Consolas</vt:lpstr>
      <vt:lpstr>Courier New</vt:lpstr>
      <vt:lpstr>Helvetica Light</vt:lpstr>
      <vt:lpstr>Lucida Console</vt:lpstr>
      <vt:lpstr>Segoe UI Semibold</vt:lpstr>
      <vt:lpstr>Segoe UI Semilight</vt:lpstr>
      <vt:lpstr>Times New Roman</vt:lpstr>
      <vt:lpstr>DeckTemplate-AWS</vt:lpstr>
      <vt:lpstr>PowerPoint Presentation</vt:lpstr>
      <vt:lpstr>Data Continues to Grow</vt:lpstr>
      <vt:lpstr>Traditionally, Analytics Looked Like This</vt:lpstr>
      <vt:lpstr>Legacy Architecture Models Lead to Dark Data Traditional data warehouses cannot keep pace with data growth</vt:lpstr>
      <vt:lpstr>Alternatively…</vt:lpstr>
      <vt:lpstr>Amazon Redshift 10x faster at 1/10th the cost</vt:lpstr>
      <vt:lpstr>Origins of Amazon Redshift</vt:lpstr>
      <vt:lpstr>Amazon Redshift is Secure Security is Built-in</vt:lpstr>
      <vt:lpstr>Thousands of Organizations Run Mission  Critical Workloads on Amazon Redshift</vt:lpstr>
      <vt:lpstr>PowerPoint Presentation</vt:lpstr>
      <vt:lpstr>Analytics on the Data Lake</vt:lpstr>
      <vt:lpstr>PowerPoint Presentation</vt:lpstr>
      <vt:lpstr>Nasdaq Uses AWS to Build a Data Lake</vt:lpstr>
      <vt:lpstr>PowerPoint Presentation</vt:lpstr>
      <vt:lpstr>Amazon.com Uses AWS for Data Lakes &amp; Analytics</vt:lpstr>
      <vt:lpstr>Redshift Best Practices</vt:lpstr>
      <vt:lpstr>Designing Tables</vt:lpstr>
      <vt:lpstr>Designing Tables Distribution Key (DISTKEY)</vt:lpstr>
      <vt:lpstr>Designing Tables Sort Key (SORTKEY)</vt:lpstr>
      <vt:lpstr>Designed for I/O Reduction</vt:lpstr>
      <vt:lpstr>Designed for I/O Reduction</vt:lpstr>
      <vt:lpstr>Designed for I/O Reduction</vt:lpstr>
      <vt:lpstr>Designed for I/O Reduction</vt:lpstr>
      <vt:lpstr>Zone Maps</vt:lpstr>
      <vt:lpstr>Redshift Best Practices</vt:lpstr>
      <vt:lpstr>Hands on Lab</vt:lpstr>
      <vt:lpstr>Query All Your Data Redshift Spectrum Feature Extends Redshift Queries to an Amazon S3 Data Lake</vt:lpstr>
      <vt:lpstr>External Tables with Redshift Spectrum Run SQL queries directly against data in S3 using thousands of nodes  </vt:lpstr>
      <vt:lpstr>Querying with Redshift Spectrum  Understands ANSI standard SQL</vt:lpstr>
      <vt:lpstr>Querying with Redshift Spectrum  External Tables are Fast</vt:lpstr>
      <vt:lpstr>Querying with Redshift Spectrum  External Tables are Cost-Effective</vt:lpstr>
      <vt:lpstr>Amazon Redshift</vt:lpstr>
      <vt:lpstr>Amazon Redshift is Integrated AWS Glue: Serverless Data Catalog &amp; ETL Service</vt:lpstr>
      <vt:lpstr>Amazon Redshift is Integrated Broad and deep portfolio, purpose-built for builders, single point of contact for AWS Support</vt:lpstr>
      <vt:lpstr>Amazon Redshift is Integrated Use Existing BI Tools</vt:lpstr>
      <vt:lpstr>When should I use Redshift vs Relational Databases?</vt:lpstr>
      <vt:lpstr>Hands on Lab</vt:lpstr>
      <vt:lpstr>PowerPoint Presentation</vt:lpstr>
      <vt:lpstr>PowerPoint Presentation</vt:lpstr>
      <vt:lpstr>Amazon Athena</vt:lpstr>
      <vt:lpstr>PowerPoint Presentation</vt:lpstr>
      <vt:lpstr>Familiar Technologies Under the Covers</vt:lpstr>
      <vt:lpstr>Athena vs. Redshift Spectrum vs Relational DB</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Injae Kwak</cp:lastModifiedBy>
  <cp:revision>235</cp:revision>
  <dcterms:created xsi:type="dcterms:W3CDTF">2016-06-17T18:22:10Z</dcterms:created>
  <dcterms:modified xsi:type="dcterms:W3CDTF">2018-10-17T22:23:12Z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